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1050c7a845e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1050c7a845e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1050c7a845e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1050c7a845e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1050c7a845e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1050c7a845e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50c7a845e_1_3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50c7a845e_1_3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050c7a845e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050c7a845e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050c7a845e_1_3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050c7a845e_1_3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050c7a845e_1_3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050c7a845e_1_3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133a43a8f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133a43a8f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1050c7a845e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1050c7a845e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1050c7a845e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1050c7a845e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1050c7a845e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1050c7a845e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LP 16 : Entropie. Aspects macroscopiques et statistiques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Alexandre Koessler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I.3. Entropie statistique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12" name="Google Shape;41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985" y="1017725"/>
            <a:ext cx="8476040" cy="3983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II.1. La fonction d’état Entropie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422" name="Google Shape;42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400" y="941525"/>
            <a:ext cx="8129202" cy="4137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15"/>
          <p:cNvGrpSpPr/>
          <p:nvPr/>
        </p:nvGrpSpPr>
        <p:grpSpPr>
          <a:xfrm>
            <a:off x="1457850" y="1354550"/>
            <a:ext cx="4066800" cy="2706300"/>
            <a:chOff x="2067450" y="1278350"/>
            <a:chExt cx="4066800" cy="2706300"/>
          </a:xfrm>
        </p:grpSpPr>
        <p:cxnSp>
          <p:nvCxnSpPr>
            <p:cNvPr id="65" name="Google Shape;65;p15"/>
            <p:cNvCxnSpPr/>
            <p:nvPr/>
          </p:nvCxnSpPr>
          <p:spPr>
            <a:xfrm rot="10800000">
              <a:off x="2080825" y="1278350"/>
              <a:ext cx="900" cy="27063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6" name="Google Shape;66;p15"/>
            <p:cNvCxnSpPr/>
            <p:nvPr/>
          </p:nvCxnSpPr>
          <p:spPr>
            <a:xfrm>
              <a:off x="2067450" y="3975125"/>
              <a:ext cx="4066800" cy="15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67" name="Google Shape;67;p15"/>
          <p:cNvCxnSpPr/>
          <p:nvPr/>
        </p:nvCxnSpPr>
        <p:spPr>
          <a:xfrm>
            <a:off x="2305050" y="394336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15"/>
          <p:cNvCxnSpPr/>
          <p:nvPr/>
        </p:nvCxnSpPr>
        <p:spPr>
          <a:xfrm>
            <a:off x="4591050" y="394336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Google Shape;69;p15"/>
          <p:cNvCxnSpPr/>
          <p:nvPr/>
        </p:nvCxnSpPr>
        <p:spPr>
          <a:xfrm>
            <a:off x="1472313" y="323131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" name="Google Shape;70;p15"/>
          <p:cNvCxnSpPr/>
          <p:nvPr/>
        </p:nvCxnSpPr>
        <p:spPr>
          <a:xfrm>
            <a:off x="1472313" y="193591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5"/>
          <p:cNvCxnSpPr/>
          <p:nvPr/>
        </p:nvCxnSpPr>
        <p:spPr>
          <a:xfrm>
            <a:off x="2301450" y="2046600"/>
            <a:ext cx="3600" cy="2016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2" name="Google Shape;72;p15"/>
          <p:cNvCxnSpPr/>
          <p:nvPr/>
        </p:nvCxnSpPr>
        <p:spPr>
          <a:xfrm>
            <a:off x="4590975" y="3302650"/>
            <a:ext cx="10200" cy="683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3" name="Google Shape;73;p15"/>
          <p:cNvCxnSpPr/>
          <p:nvPr/>
        </p:nvCxnSpPr>
        <p:spPr>
          <a:xfrm rot="5400000">
            <a:off x="3019800" y="1764825"/>
            <a:ext cx="3600" cy="3132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4" name="Google Shape;74;p15"/>
          <p:cNvCxnSpPr/>
          <p:nvPr/>
        </p:nvCxnSpPr>
        <p:spPr>
          <a:xfrm rot="5400000">
            <a:off x="1885275" y="1624375"/>
            <a:ext cx="3600" cy="828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75" name="Google Shape;75;p15"/>
          <p:cNvSpPr txBox="1"/>
          <p:nvPr/>
        </p:nvSpPr>
        <p:spPr>
          <a:xfrm>
            <a:off x="973500" y="3133675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p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0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973500" y="1838275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p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1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2064000" y="4062600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V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1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" name="Google Shape;78;p15"/>
          <p:cNvSpPr/>
          <p:nvPr/>
        </p:nvSpPr>
        <p:spPr>
          <a:xfrm>
            <a:off x="2253488" y="2004388"/>
            <a:ext cx="90000" cy="90000"/>
          </a:xfrm>
          <a:prstGeom prst="ellipse">
            <a:avLst/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 txBox="1"/>
          <p:nvPr/>
        </p:nvSpPr>
        <p:spPr>
          <a:xfrm>
            <a:off x="4348200" y="4062600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V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0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15"/>
          <p:cNvSpPr/>
          <p:nvPr/>
        </p:nvSpPr>
        <p:spPr>
          <a:xfrm>
            <a:off x="4546038" y="3285813"/>
            <a:ext cx="90000" cy="90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5"/>
          <p:cNvSpPr txBox="1"/>
          <p:nvPr/>
        </p:nvSpPr>
        <p:spPr>
          <a:xfrm>
            <a:off x="2022200" y="1639975"/>
            <a:ext cx="55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accent4"/>
                </a:solidFill>
                <a:latin typeface="Georgia"/>
                <a:ea typeface="Georgia"/>
                <a:cs typeface="Georgia"/>
                <a:sym typeface="Georgia"/>
              </a:rPr>
              <a:t>1</a:t>
            </a:r>
            <a:endParaRPr>
              <a:solidFill>
                <a:schemeClr val="accent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4487000" y="3226125"/>
            <a:ext cx="55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0</a:t>
            </a:r>
            <a:endParaRPr>
              <a:solidFill>
                <a:schemeClr val="accen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15"/>
          <p:cNvSpPr/>
          <p:nvPr/>
        </p:nvSpPr>
        <p:spPr>
          <a:xfrm>
            <a:off x="2318550" y="2082050"/>
            <a:ext cx="2227526" cy="1251733"/>
          </a:xfrm>
          <a:custGeom>
            <a:rect b="b" l="l" r="r" t="t"/>
            <a:pathLst>
              <a:path extrusionOk="0" h="35959" w="102415">
                <a:moveTo>
                  <a:pt x="0" y="0"/>
                </a:moveTo>
                <a:cubicBezTo>
                  <a:pt x="1593" y="1290"/>
                  <a:pt x="5387" y="5007"/>
                  <a:pt x="9559" y="7738"/>
                </a:cubicBezTo>
                <a:cubicBezTo>
                  <a:pt x="13732" y="10469"/>
                  <a:pt x="18663" y="13353"/>
                  <a:pt x="25035" y="16387"/>
                </a:cubicBezTo>
                <a:cubicBezTo>
                  <a:pt x="31408" y="19422"/>
                  <a:pt x="39373" y="23214"/>
                  <a:pt x="47794" y="25945"/>
                </a:cubicBezTo>
                <a:cubicBezTo>
                  <a:pt x="56215" y="28676"/>
                  <a:pt x="66457" y="31104"/>
                  <a:pt x="75560" y="32773"/>
                </a:cubicBezTo>
                <a:cubicBezTo>
                  <a:pt x="84664" y="34442"/>
                  <a:pt x="97939" y="35428"/>
                  <a:pt x="102415" y="35959"/>
                </a:cubicBezTo>
              </a:path>
            </a:pathLst>
          </a:cu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" name="Google Shape;84;p15"/>
          <p:cNvSpPr txBox="1"/>
          <p:nvPr/>
        </p:nvSpPr>
        <p:spPr>
          <a:xfrm>
            <a:off x="5266500" y="3986400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V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1125900" y="1163575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p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6" name="Google Shape;86;p15"/>
          <p:cNvSpPr/>
          <p:nvPr/>
        </p:nvSpPr>
        <p:spPr>
          <a:xfrm rot="-3416747">
            <a:off x="3133670" y="2816794"/>
            <a:ext cx="142456" cy="134131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5"/>
          <p:cNvSpPr/>
          <p:nvPr/>
        </p:nvSpPr>
        <p:spPr>
          <a:xfrm>
            <a:off x="6406450" y="2074038"/>
            <a:ext cx="1628700" cy="18282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8" name="Google Shape;88;p15"/>
          <p:cNvCxnSpPr/>
          <p:nvPr/>
        </p:nvCxnSpPr>
        <p:spPr>
          <a:xfrm>
            <a:off x="64064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9" name="Google Shape;89;p15"/>
          <p:cNvCxnSpPr/>
          <p:nvPr/>
        </p:nvCxnSpPr>
        <p:spPr>
          <a:xfrm>
            <a:off x="66350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0" name="Google Shape;90;p15"/>
          <p:cNvCxnSpPr/>
          <p:nvPr/>
        </p:nvCxnSpPr>
        <p:spPr>
          <a:xfrm>
            <a:off x="68636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" name="Google Shape;91;p15"/>
          <p:cNvCxnSpPr/>
          <p:nvPr/>
        </p:nvCxnSpPr>
        <p:spPr>
          <a:xfrm>
            <a:off x="70922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2" name="Google Shape;92;p15"/>
          <p:cNvCxnSpPr/>
          <p:nvPr/>
        </p:nvCxnSpPr>
        <p:spPr>
          <a:xfrm>
            <a:off x="73208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" name="Google Shape;93;p15"/>
          <p:cNvCxnSpPr/>
          <p:nvPr/>
        </p:nvCxnSpPr>
        <p:spPr>
          <a:xfrm>
            <a:off x="75494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" name="Google Shape;94;p15"/>
          <p:cNvCxnSpPr/>
          <p:nvPr/>
        </p:nvCxnSpPr>
        <p:spPr>
          <a:xfrm>
            <a:off x="77780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" name="Google Shape;95;p15"/>
          <p:cNvCxnSpPr/>
          <p:nvPr/>
        </p:nvCxnSpPr>
        <p:spPr>
          <a:xfrm>
            <a:off x="80066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" name="Google Shape;96;p15"/>
          <p:cNvCxnSpPr/>
          <p:nvPr/>
        </p:nvCxnSpPr>
        <p:spPr>
          <a:xfrm>
            <a:off x="80066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15"/>
          <p:cNvCxnSpPr/>
          <p:nvPr/>
        </p:nvCxnSpPr>
        <p:spPr>
          <a:xfrm>
            <a:off x="8035150" y="36512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15"/>
          <p:cNvCxnSpPr/>
          <p:nvPr/>
        </p:nvCxnSpPr>
        <p:spPr>
          <a:xfrm>
            <a:off x="8035150" y="34121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15"/>
          <p:cNvCxnSpPr/>
          <p:nvPr/>
        </p:nvCxnSpPr>
        <p:spPr>
          <a:xfrm>
            <a:off x="8035150" y="31729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15"/>
          <p:cNvCxnSpPr/>
          <p:nvPr/>
        </p:nvCxnSpPr>
        <p:spPr>
          <a:xfrm>
            <a:off x="8035150" y="29338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" name="Google Shape;101;p15"/>
          <p:cNvCxnSpPr/>
          <p:nvPr/>
        </p:nvCxnSpPr>
        <p:spPr>
          <a:xfrm>
            <a:off x="8035150" y="26946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2" name="Google Shape;102;p15"/>
          <p:cNvCxnSpPr/>
          <p:nvPr/>
        </p:nvCxnSpPr>
        <p:spPr>
          <a:xfrm>
            <a:off x="8035150" y="24555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15"/>
          <p:cNvCxnSpPr/>
          <p:nvPr/>
        </p:nvCxnSpPr>
        <p:spPr>
          <a:xfrm>
            <a:off x="8035150" y="2238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4" name="Google Shape;104;p15"/>
          <p:cNvCxnSpPr/>
          <p:nvPr/>
        </p:nvCxnSpPr>
        <p:spPr>
          <a:xfrm>
            <a:off x="8035150" y="2074025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5" name="Google Shape;105;p15"/>
          <p:cNvCxnSpPr/>
          <p:nvPr/>
        </p:nvCxnSpPr>
        <p:spPr>
          <a:xfrm>
            <a:off x="6225550" y="37113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15"/>
          <p:cNvCxnSpPr/>
          <p:nvPr/>
        </p:nvCxnSpPr>
        <p:spPr>
          <a:xfrm>
            <a:off x="6225550" y="34722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5"/>
          <p:cNvCxnSpPr/>
          <p:nvPr/>
        </p:nvCxnSpPr>
        <p:spPr>
          <a:xfrm>
            <a:off x="6225550" y="32330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15"/>
          <p:cNvCxnSpPr/>
          <p:nvPr/>
        </p:nvCxnSpPr>
        <p:spPr>
          <a:xfrm>
            <a:off x="6225550" y="29939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15"/>
          <p:cNvCxnSpPr/>
          <p:nvPr/>
        </p:nvCxnSpPr>
        <p:spPr>
          <a:xfrm>
            <a:off x="6225550" y="27547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0" name="Google Shape;110;p15"/>
          <p:cNvCxnSpPr/>
          <p:nvPr/>
        </p:nvCxnSpPr>
        <p:spPr>
          <a:xfrm>
            <a:off x="6225550" y="25156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1" name="Google Shape;111;p15"/>
          <p:cNvCxnSpPr/>
          <p:nvPr/>
        </p:nvCxnSpPr>
        <p:spPr>
          <a:xfrm>
            <a:off x="6225550" y="22989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2" name="Google Shape;112;p15"/>
          <p:cNvCxnSpPr/>
          <p:nvPr/>
        </p:nvCxnSpPr>
        <p:spPr>
          <a:xfrm>
            <a:off x="6225550" y="2104075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3" name="Google Shape;113;p15"/>
          <p:cNvCxnSpPr/>
          <p:nvPr/>
        </p:nvCxnSpPr>
        <p:spPr>
          <a:xfrm>
            <a:off x="6426525" y="2079988"/>
            <a:ext cx="1597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4" name="Google Shape;114;p15"/>
          <p:cNvCxnSpPr/>
          <p:nvPr/>
        </p:nvCxnSpPr>
        <p:spPr>
          <a:xfrm>
            <a:off x="6416500" y="2532063"/>
            <a:ext cx="16173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5" name="Google Shape;115;p15"/>
          <p:cNvCxnSpPr/>
          <p:nvPr/>
        </p:nvCxnSpPr>
        <p:spPr>
          <a:xfrm flipH="1">
            <a:off x="7252975" y="1520838"/>
            <a:ext cx="10200" cy="10146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6" name="Google Shape;11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Compression de p</a:t>
            </a:r>
            <a:r>
              <a:rPr baseline="-25000" lang="fr">
                <a:latin typeface="Georgia"/>
                <a:ea typeface="Georgia"/>
                <a:cs typeface="Georgia"/>
                <a:sym typeface="Georgia"/>
              </a:rPr>
              <a:t>0 </a:t>
            </a:r>
            <a:r>
              <a:rPr lang="fr">
                <a:latin typeface="Georgia"/>
                <a:ea typeface="Georgia"/>
                <a:cs typeface="Georgia"/>
                <a:sym typeface="Georgia"/>
              </a:rPr>
              <a:t>à 2p</a:t>
            </a:r>
            <a:r>
              <a:rPr baseline="-25000" lang="fr">
                <a:latin typeface="Georgia"/>
                <a:ea typeface="Georgia"/>
                <a:cs typeface="Georgia"/>
                <a:sym typeface="Georgia"/>
              </a:rPr>
              <a:t>0</a:t>
            </a:r>
            <a:endParaRPr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15"/>
          <p:cNvSpPr txBox="1"/>
          <p:nvPr/>
        </p:nvSpPr>
        <p:spPr>
          <a:xfrm>
            <a:off x="6636325" y="3412125"/>
            <a:ext cx="1243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(T</a:t>
            </a:r>
            <a:r>
              <a:rPr baseline="-25000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</a:t>
            </a: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V</a:t>
            </a:r>
            <a:r>
              <a:rPr baseline="-25000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</a:t>
            </a: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p</a:t>
            </a:r>
            <a:r>
              <a:rPr baseline="-25000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</a:t>
            </a: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) 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8" name="Google Shape;118;p15"/>
          <p:cNvCxnSpPr/>
          <p:nvPr/>
        </p:nvCxnSpPr>
        <p:spPr>
          <a:xfrm>
            <a:off x="7444000" y="1426525"/>
            <a:ext cx="0" cy="532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oogle Shape;123;p16"/>
          <p:cNvGrpSpPr/>
          <p:nvPr/>
        </p:nvGrpSpPr>
        <p:grpSpPr>
          <a:xfrm>
            <a:off x="1457850" y="1354550"/>
            <a:ext cx="4066800" cy="2706300"/>
            <a:chOff x="2067450" y="1278350"/>
            <a:chExt cx="4066800" cy="2706300"/>
          </a:xfrm>
        </p:grpSpPr>
        <p:cxnSp>
          <p:nvCxnSpPr>
            <p:cNvPr id="124" name="Google Shape;124;p16"/>
            <p:cNvCxnSpPr/>
            <p:nvPr/>
          </p:nvCxnSpPr>
          <p:spPr>
            <a:xfrm rot="10800000">
              <a:off x="2080825" y="1278350"/>
              <a:ext cx="900" cy="27063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25" name="Google Shape;125;p16"/>
            <p:cNvCxnSpPr/>
            <p:nvPr/>
          </p:nvCxnSpPr>
          <p:spPr>
            <a:xfrm>
              <a:off x="2067450" y="3975125"/>
              <a:ext cx="4066800" cy="15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126" name="Google Shape;126;p16"/>
          <p:cNvCxnSpPr/>
          <p:nvPr/>
        </p:nvCxnSpPr>
        <p:spPr>
          <a:xfrm>
            <a:off x="2305050" y="394336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16"/>
          <p:cNvCxnSpPr/>
          <p:nvPr/>
        </p:nvCxnSpPr>
        <p:spPr>
          <a:xfrm>
            <a:off x="4591050" y="394336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16"/>
          <p:cNvCxnSpPr/>
          <p:nvPr/>
        </p:nvCxnSpPr>
        <p:spPr>
          <a:xfrm>
            <a:off x="1472313" y="323131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16"/>
          <p:cNvCxnSpPr/>
          <p:nvPr/>
        </p:nvCxnSpPr>
        <p:spPr>
          <a:xfrm>
            <a:off x="1472313" y="193591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16"/>
          <p:cNvCxnSpPr/>
          <p:nvPr/>
        </p:nvCxnSpPr>
        <p:spPr>
          <a:xfrm>
            <a:off x="2301450" y="2046600"/>
            <a:ext cx="3600" cy="2016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6"/>
          <p:cNvCxnSpPr/>
          <p:nvPr/>
        </p:nvCxnSpPr>
        <p:spPr>
          <a:xfrm>
            <a:off x="4587450" y="3037200"/>
            <a:ext cx="3600" cy="1044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2" name="Google Shape;132;p16"/>
          <p:cNvCxnSpPr/>
          <p:nvPr/>
        </p:nvCxnSpPr>
        <p:spPr>
          <a:xfrm rot="5400000">
            <a:off x="3019800" y="1764825"/>
            <a:ext cx="3600" cy="3132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16"/>
          <p:cNvCxnSpPr/>
          <p:nvPr/>
        </p:nvCxnSpPr>
        <p:spPr>
          <a:xfrm rot="5400000">
            <a:off x="1885275" y="1624375"/>
            <a:ext cx="3600" cy="828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34" name="Google Shape;134;p16"/>
          <p:cNvSpPr txBox="1"/>
          <p:nvPr/>
        </p:nvSpPr>
        <p:spPr>
          <a:xfrm>
            <a:off x="973500" y="3133675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p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0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35" name="Google Shape;135;p16"/>
          <p:cNvCxnSpPr/>
          <p:nvPr/>
        </p:nvCxnSpPr>
        <p:spPr>
          <a:xfrm rot="5400000">
            <a:off x="3019800" y="1460025"/>
            <a:ext cx="3600" cy="3132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6" name="Google Shape;136;p16"/>
          <p:cNvCxnSpPr/>
          <p:nvPr/>
        </p:nvCxnSpPr>
        <p:spPr>
          <a:xfrm>
            <a:off x="1472313" y="292651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7" name="Google Shape;137;p16"/>
          <p:cNvSpPr txBox="1"/>
          <p:nvPr/>
        </p:nvSpPr>
        <p:spPr>
          <a:xfrm>
            <a:off x="973500" y="2825925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p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2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8" name="Google Shape;138;p16"/>
          <p:cNvSpPr txBox="1"/>
          <p:nvPr/>
        </p:nvSpPr>
        <p:spPr>
          <a:xfrm>
            <a:off x="973500" y="1838275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p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1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9" name="Google Shape;139;p16"/>
          <p:cNvSpPr txBox="1"/>
          <p:nvPr/>
        </p:nvSpPr>
        <p:spPr>
          <a:xfrm>
            <a:off x="2064000" y="4062600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V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1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0" name="Google Shape;140;p16"/>
          <p:cNvSpPr/>
          <p:nvPr/>
        </p:nvSpPr>
        <p:spPr>
          <a:xfrm>
            <a:off x="2253488" y="2004388"/>
            <a:ext cx="90000" cy="90000"/>
          </a:xfrm>
          <a:prstGeom prst="ellipse">
            <a:avLst/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6"/>
          <p:cNvSpPr txBox="1"/>
          <p:nvPr/>
        </p:nvSpPr>
        <p:spPr>
          <a:xfrm>
            <a:off x="4348200" y="4062600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V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0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2" name="Google Shape;142;p16"/>
          <p:cNvSpPr/>
          <p:nvPr/>
        </p:nvSpPr>
        <p:spPr>
          <a:xfrm>
            <a:off x="4544238" y="2981013"/>
            <a:ext cx="90000" cy="900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6"/>
          <p:cNvSpPr/>
          <p:nvPr/>
        </p:nvSpPr>
        <p:spPr>
          <a:xfrm>
            <a:off x="4546038" y="3285813"/>
            <a:ext cx="90000" cy="90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6"/>
          <p:cNvSpPr txBox="1"/>
          <p:nvPr/>
        </p:nvSpPr>
        <p:spPr>
          <a:xfrm>
            <a:off x="2022200" y="1639975"/>
            <a:ext cx="55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accent4"/>
                </a:solidFill>
                <a:latin typeface="Georgia"/>
                <a:ea typeface="Georgia"/>
                <a:cs typeface="Georgia"/>
                <a:sym typeface="Georgia"/>
              </a:rPr>
              <a:t>1</a:t>
            </a:r>
            <a:endParaRPr>
              <a:solidFill>
                <a:schemeClr val="accent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16"/>
          <p:cNvSpPr txBox="1"/>
          <p:nvPr/>
        </p:nvSpPr>
        <p:spPr>
          <a:xfrm>
            <a:off x="4487000" y="3226125"/>
            <a:ext cx="55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0</a:t>
            </a:r>
            <a:endParaRPr>
              <a:solidFill>
                <a:schemeClr val="accen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16"/>
          <p:cNvSpPr txBox="1"/>
          <p:nvPr/>
        </p:nvSpPr>
        <p:spPr>
          <a:xfrm>
            <a:off x="4314750" y="2580825"/>
            <a:ext cx="55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2</a:t>
            </a:r>
            <a:endParaRPr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16"/>
          <p:cNvSpPr/>
          <p:nvPr/>
        </p:nvSpPr>
        <p:spPr>
          <a:xfrm>
            <a:off x="2318550" y="2082050"/>
            <a:ext cx="2227526" cy="942216"/>
          </a:xfrm>
          <a:custGeom>
            <a:rect b="b" l="l" r="r" t="t"/>
            <a:pathLst>
              <a:path extrusionOk="0" h="35959" w="102415">
                <a:moveTo>
                  <a:pt x="0" y="0"/>
                </a:moveTo>
                <a:cubicBezTo>
                  <a:pt x="1593" y="1290"/>
                  <a:pt x="5387" y="5007"/>
                  <a:pt x="9559" y="7738"/>
                </a:cubicBezTo>
                <a:cubicBezTo>
                  <a:pt x="13732" y="10469"/>
                  <a:pt x="18663" y="13353"/>
                  <a:pt x="25035" y="16387"/>
                </a:cubicBezTo>
                <a:cubicBezTo>
                  <a:pt x="31408" y="19422"/>
                  <a:pt x="39373" y="23214"/>
                  <a:pt x="47794" y="25945"/>
                </a:cubicBezTo>
                <a:cubicBezTo>
                  <a:pt x="56215" y="28676"/>
                  <a:pt x="66457" y="31104"/>
                  <a:pt x="75560" y="32773"/>
                </a:cubicBezTo>
                <a:cubicBezTo>
                  <a:pt x="84664" y="34442"/>
                  <a:pt x="97939" y="35428"/>
                  <a:pt x="102415" y="35959"/>
                </a:cubicBezTo>
              </a:path>
            </a:pathLst>
          </a:cu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8" name="Google Shape;148;p16"/>
          <p:cNvSpPr/>
          <p:nvPr/>
        </p:nvSpPr>
        <p:spPr>
          <a:xfrm>
            <a:off x="2318550" y="2082050"/>
            <a:ext cx="2227526" cy="1251733"/>
          </a:xfrm>
          <a:custGeom>
            <a:rect b="b" l="l" r="r" t="t"/>
            <a:pathLst>
              <a:path extrusionOk="0" h="35959" w="102415">
                <a:moveTo>
                  <a:pt x="0" y="0"/>
                </a:moveTo>
                <a:cubicBezTo>
                  <a:pt x="1593" y="1290"/>
                  <a:pt x="5387" y="5007"/>
                  <a:pt x="9559" y="7738"/>
                </a:cubicBezTo>
                <a:cubicBezTo>
                  <a:pt x="13732" y="10469"/>
                  <a:pt x="18663" y="13353"/>
                  <a:pt x="25035" y="16387"/>
                </a:cubicBezTo>
                <a:cubicBezTo>
                  <a:pt x="31408" y="19422"/>
                  <a:pt x="39373" y="23214"/>
                  <a:pt x="47794" y="25945"/>
                </a:cubicBezTo>
                <a:cubicBezTo>
                  <a:pt x="56215" y="28676"/>
                  <a:pt x="66457" y="31104"/>
                  <a:pt x="75560" y="32773"/>
                </a:cubicBezTo>
                <a:cubicBezTo>
                  <a:pt x="84664" y="34442"/>
                  <a:pt x="97939" y="35428"/>
                  <a:pt x="102415" y="35959"/>
                </a:cubicBezTo>
              </a:path>
            </a:pathLst>
          </a:cu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9" name="Google Shape;149;p16"/>
          <p:cNvSpPr txBox="1"/>
          <p:nvPr/>
        </p:nvSpPr>
        <p:spPr>
          <a:xfrm>
            <a:off x="5266500" y="3986400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V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0" name="Google Shape;150;p16"/>
          <p:cNvSpPr txBox="1"/>
          <p:nvPr/>
        </p:nvSpPr>
        <p:spPr>
          <a:xfrm>
            <a:off x="1125900" y="1163575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p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1" name="Google Shape;151;p16"/>
          <p:cNvSpPr/>
          <p:nvPr/>
        </p:nvSpPr>
        <p:spPr>
          <a:xfrm rot="-3416747">
            <a:off x="3133670" y="2816794"/>
            <a:ext cx="142456" cy="134131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6"/>
          <p:cNvSpPr/>
          <p:nvPr/>
        </p:nvSpPr>
        <p:spPr>
          <a:xfrm rot="6519830">
            <a:off x="3360960" y="2713747"/>
            <a:ext cx="142493" cy="134336"/>
          </a:xfrm>
          <a:prstGeom prst="triangle">
            <a:avLst>
              <a:gd fmla="val 50000" name="adj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6"/>
          <p:cNvSpPr/>
          <p:nvPr/>
        </p:nvSpPr>
        <p:spPr>
          <a:xfrm>
            <a:off x="6406450" y="2074038"/>
            <a:ext cx="1628700" cy="18282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4" name="Google Shape;154;p16"/>
          <p:cNvCxnSpPr/>
          <p:nvPr/>
        </p:nvCxnSpPr>
        <p:spPr>
          <a:xfrm>
            <a:off x="64064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5" name="Google Shape;155;p16"/>
          <p:cNvCxnSpPr/>
          <p:nvPr/>
        </p:nvCxnSpPr>
        <p:spPr>
          <a:xfrm>
            <a:off x="66350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6" name="Google Shape;156;p16"/>
          <p:cNvCxnSpPr/>
          <p:nvPr/>
        </p:nvCxnSpPr>
        <p:spPr>
          <a:xfrm>
            <a:off x="68636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7" name="Google Shape;157;p16"/>
          <p:cNvCxnSpPr/>
          <p:nvPr/>
        </p:nvCxnSpPr>
        <p:spPr>
          <a:xfrm>
            <a:off x="70922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8" name="Google Shape;158;p16"/>
          <p:cNvCxnSpPr/>
          <p:nvPr/>
        </p:nvCxnSpPr>
        <p:spPr>
          <a:xfrm>
            <a:off x="73208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9" name="Google Shape;159;p16"/>
          <p:cNvCxnSpPr/>
          <p:nvPr/>
        </p:nvCxnSpPr>
        <p:spPr>
          <a:xfrm>
            <a:off x="75494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0" name="Google Shape;160;p16"/>
          <p:cNvCxnSpPr/>
          <p:nvPr/>
        </p:nvCxnSpPr>
        <p:spPr>
          <a:xfrm>
            <a:off x="77780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1" name="Google Shape;161;p16"/>
          <p:cNvCxnSpPr/>
          <p:nvPr/>
        </p:nvCxnSpPr>
        <p:spPr>
          <a:xfrm>
            <a:off x="80066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2" name="Google Shape;162;p16"/>
          <p:cNvCxnSpPr/>
          <p:nvPr/>
        </p:nvCxnSpPr>
        <p:spPr>
          <a:xfrm>
            <a:off x="8006650" y="38904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3" name="Google Shape;163;p16"/>
          <p:cNvCxnSpPr/>
          <p:nvPr/>
        </p:nvCxnSpPr>
        <p:spPr>
          <a:xfrm>
            <a:off x="8035150" y="36512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4" name="Google Shape;164;p16"/>
          <p:cNvCxnSpPr/>
          <p:nvPr/>
        </p:nvCxnSpPr>
        <p:spPr>
          <a:xfrm>
            <a:off x="8035150" y="34121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5" name="Google Shape;165;p16"/>
          <p:cNvCxnSpPr/>
          <p:nvPr/>
        </p:nvCxnSpPr>
        <p:spPr>
          <a:xfrm>
            <a:off x="8035150" y="31729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6" name="Google Shape;166;p16"/>
          <p:cNvCxnSpPr/>
          <p:nvPr/>
        </p:nvCxnSpPr>
        <p:spPr>
          <a:xfrm>
            <a:off x="8035150" y="29338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7" name="Google Shape;167;p16"/>
          <p:cNvCxnSpPr/>
          <p:nvPr/>
        </p:nvCxnSpPr>
        <p:spPr>
          <a:xfrm>
            <a:off x="8035150" y="26946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8" name="Google Shape;168;p16"/>
          <p:cNvCxnSpPr/>
          <p:nvPr/>
        </p:nvCxnSpPr>
        <p:spPr>
          <a:xfrm>
            <a:off x="8035150" y="24555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9" name="Google Shape;169;p16"/>
          <p:cNvCxnSpPr/>
          <p:nvPr/>
        </p:nvCxnSpPr>
        <p:spPr>
          <a:xfrm>
            <a:off x="8035150" y="2238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0" name="Google Shape;170;p16"/>
          <p:cNvCxnSpPr/>
          <p:nvPr/>
        </p:nvCxnSpPr>
        <p:spPr>
          <a:xfrm>
            <a:off x="8035150" y="2074025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1" name="Google Shape;171;p16"/>
          <p:cNvCxnSpPr/>
          <p:nvPr/>
        </p:nvCxnSpPr>
        <p:spPr>
          <a:xfrm>
            <a:off x="6225550" y="37113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2" name="Google Shape;172;p16"/>
          <p:cNvCxnSpPr/>
          <p:nvPr/>
        </p:nvCxnSpPr>
        <p:spPr>
          <a:xfrm>
            <a:off x="6225550" y="34722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3" name="Google Shape;173;p16"/>
          <p:cNvCxnSpPr/>
          <p:nvPr/>
        </p:nvCxnSpPr>
        <p:spPr>
          <a:xfrm>
            <a:off x="6225550" y="32330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4" name="Google Shape;174;p16"/>
          <p:cNvCxnSpPr/>
          <p:nvPr/>
        </p:nvCxnSpPr>
        <p:spPr>
          <a:xfrm>
            <a:off x="6225550" y="29939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5" name="Google Shape;175;p16"/>
          <p:cNvCxnSpPr/>
          <p:nvPr/>
        </p:nvCxnSpPr>
        <p:spPr>
          <a:xfrm>
            <a:off x="6225550" y="27547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6" name="Google Shape;176;p16"/>
          <p:cNvCxnSpPr/>
          <p:nvPr/>
        </p:nvCxnSpPr>
        <p:spPr>
          <a:xfrm>
            <a:off x="6225550" y="25156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7" name="Google Shape;177;p16"/>
          <p:cNvCxnSpPr/>
          <p:nvPr/>
        </p:nvCxnSpPr>
        <p:spPr>
          <a:xfrm>
            <a:off x="6225550" y="22989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p16"/>
          <p:cNvCxnSpPr/>
          <p:nvPr/>
        </p:nvCxnSpPr>
        <p:spPr>
          <a:xfrm>
            <a:off x="6225550" y="2104075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16"/>
          <p:cNvCxnSpPr/>
          <p:nvPr/>
        </p:nvCxnSpPr>
        <p:spPr>
          <a:xfrm>
            <a:off x="6426525" y="2079988"/>
            <a:ext cx="1597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0" name="Google Shape;180;p16"/>
          <p:cNvCxnSpPr/>
          <p:nvPr/>
        </p:nvCxnSpPr>
        <p:spPr>
          <a:xfrm>
            <a:off x="6412150" y="3044413"/>
            <a:ext cx="16173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16"/>
          <p:cNvCxnSpPr/>
          <p:nvPr/>
        </p:nvCxnSpPr>
        <p:spPr>
          <a:xfrm flipH="1">
            <a:off x="7252975" y="2023513"/>
            <a:ext cx="10200" cy="10146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2" name="Google Shape;18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Détente réversible</a:t>
            </a:r>
            <a:endParaRPr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3" name="Google Shape;183;p16"/>
          <p:cNvSpPr txBox="1"/>
          <p:nvPr/>
        </p:nvSpPr>
        <p:spPr>
          <a:xfrm>
            <a:off x="6636325" y="3412125"/>
            <a:ext cx="1243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(T</a:t>
            </a:r>
            <a:r>
              <a:rPr baseline="-25000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</a:t>
            </a: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V</a:t>
            </a:r>
            <a:r>
              <a:rPr baseline="-25000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</a:t>
            </a: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p</a:t>
            </a:r>
            <a:r>
              <a:rPr baseline="-25000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</a:t>
            </a: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) 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84" name="Google Shape;184;p16"/>
          <p:cNvCxnSpPr/>
          <p:nvPr/>
        </p:nvCxnSpPr>
        <p:spPr>
          <a:xfrm rot="10800000">
            <a:off x="7406350" y="1823950"/>
            <a:ext cx="9900" cy="512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Google Shape;189;p17"/>
          <p:cNvGrpSpPr/>
          <p:nvPr/>
        </p:nvGrpSpPr>
        <p:grpSpPr>
          <a:xfrm>
            <a:off x="1457850" y="1354550"/>
            <a:ext cx="4066800" cy="2706300"/>
            <a:chOff x="2067450" y="1278350"/>
            <a:chExt cx="4066800" cy="2706300"/>
          </a:xfrm>
        </p:grpSpPr>
        <p:cxnSp>
          <p:nvCxnSpPr>
            <p:cNvPr id="190" name="Google Shape;190;p17"/>
            <p:cNvCxnSpPr/>
            <p:nvPr/>
          </p:nvCxnSpPr>
          <p:spPr>
            <a:xfrm rot="10800000">
              <a:off x="2080825" y="1278350"/>
              <a:ext cx="900" cy="27063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91" name="Google Shape;191;p17"/>
            <p:cNvCxnSpPr/>
            <p:nvPr/>
          </p:nvCxnSpPr>
          <p:spPr>
            <a:xfrm>
              <a:off x="2067450" y="3975125"/>
              <a:ext cx="4066800" cy="15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192" name="Google Shape;192;p17"/>
          <p:cNvCxnSpPr/>
          <p:nvPr/>
        </p:nvCxnSpPr>
        <p:spPr>
          <a:xfrm>
            <a:off x="2305050" y="394336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3" name="Google Shape;193;p17"/>
          <p:cNvCxnSpPr/>
          <p:nvPr/>
        </p:nvCxnSpPr>
        <p:spPr>
          <a:xfrm>
            <a:off x="4591050" y="394336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4" name="Google Shape;194;p17"/>
          <p:cNvCxnSpPr/>
          <p:nvPr/>
        </p:nvCxnSpPr>
        <p:spPr>
          <a:xfrm>
            <a:off x="1472313" y="323131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5" name="Google Shape;195;p17"/>
          <p:cNvCxnSpPr/>
          <p:nvPr/>
        </p:nvCxnSpPr>
        <p:spPr>
          <a:xfrm>
            <a:off x="1472313" y="193591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6" name="Google Shape;196;p17"/>
          <p:cNvCxnSpPr/>
          <p:nvPr/>
        </p:nvCxnSpPr>
        <p:spPr>
          <a:xfrm>
            <a:off x="2301450" y="2046600"/>
            <a:ext cx="3600" cy="2016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97" name="Google Shape;197;p17"/>
          <p:cNvCxnSpPr/>
          <p:nvPr/>
        </p:nvCxnSpPr>
        <p:spPr>
          <a:xfrm>
            <a:off x="4587450" y="3037200"/>
            <a:ext cx="3600" cy="1044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98" name="Google Shape;198;p17"/>
          <p:cNvCxnSpPr/>
          <p:nvPr/>
        </p:nvCxnSpPr>
        <p:spPr>
          <a:xfrm rot="5400000">
            <a:off x="3019800" y="1764825"/>
            <a:ext cx="3600" cy="3132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99" name="Google Shape;199;p17"/>
          <p:cNvCxnSpPr/>
          <p:nvPr/>
        </p:nvCxnSpPr>
        <p:spPr>
          <a:xfrm rot="5400000">
            <a:off x="1885275" y="1624375"/>
            <a:ext cx="3600" cy="828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200" name="Google Shape;200;p17"/>
          <p:cNvSpPr txBox="1"/>
          <p:nvPr/>
        </p:nvSpPr>
        <p:spPr>
          <a:xfrm>
            <a:off x="973500" y="3133675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p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0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201" name="Google Shape;201;p17"/>
          <p:cNvCxnSpPr/>
          <p:nvPr/>
        </p:nvCxnSpPr>
        <p:spPr>
          <a:xfrm rot="5400000">
            <a:off x="3019800" y="1460025"/>
            <a:ext cx="3600" cy="3132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202" name="Google Shape;202;p17"/>
          <p:cNvCxnSpPr/>
          <p:nvPr/>
        </p:nvCxnSpPr>
        <p:spPr>
          <a:xfrm>
            <a:off x="1472313" y="2926513"/>
            <a:ext cx="0" cy="204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3" name="Google Shape;203;p17"/>
          <p:cNvSpPr txBox="1"/>
          <p:nvPr/>
        </p:nvSpPr>
        <p:spPr>
          <a:xfrm>
            <a:off x="973500" y="2825925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p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2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4" name="Google Shape;204;p17"/>
          <p:cNvSpPr txBox="1"/>
          <p:nvPr/>
        </p:nvSpPr>
        <p:spPr>
          <a:xfrm>
            <a:off x="973500" y="1838275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p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1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5" name="Google Shape;205;p17"/>
          <p:cNvSpPr txBox="1"/>
          <p:nvPr/>
        </p:nvSpPr>
        <p:spPr>
          <a:xfrm>
            <a:off x="2064000" y="4062600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V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1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6" name="Google Shape;206;p17"/>
          <p:cNvSpPr/>
          <p:nvPr/>
        </p:nvSpPr>
        <p:spPr>
          <a:xfrm>
            <a:off x="2253488" y="2004388"/>
            <a:ext cx="90000" cy="90000"/>
          </a:xfrm>
          <a:prstGeom prst="ellipse">
            <a:avLst/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 txBox="1"/>
          <p:nvPr/>
        </p:nvSpPr>
        <p:spPr>
          <a:xfrm>
            <a:off x="4348200" y="4062600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V</a:t>
            </a:r>
            <a:r>
              <a:rPr b="1" baseline="-25000" lang="fr">
                <a:latin typeface="Georgia"/>
                <a:ea typeface="Georgia"/>
                <a:cs typeface="Georgia"/>
                <a:sym typeface="Georgia"/>
              </a:rPr>
              <a:t>0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8" name="Google Shape;208;p17"/>
          <p:cNvSpPr/>
          <p:nvPr/>
        </p:nvSpPr>
        <p:spPr>
          <a:xfrm>
            <a:off x="4544238" y="2981013"/>
            <a:ext cx="90000" cy="900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4546038" y="3285813"/>
            <a:ext cx="90000" cy="90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 txBox="1"/>
          <p:nvPr/>
        </p:nvSpPr>
        <p:spPr>
          <a:xfrm>
            <a:off x="2022200" y="1639975"/>
            <a:ext cx="55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accent4"/>
                </a:solidFill>
                <a:latin typeface="Georgia"/>
                <a:ea typeface="Georgia"/>
                <a:cs typeface="Georgia"/>
                <a:sym typeface="Georgia"/>
              </a:rPr>
              <a:t>1</a:t>
            </a:r>
            <a:endParaRPr>
              <a:solidFill>
                <a:schemeClr val="accent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1" name="Google Shape;211;p17"/>
          <p:cNvSpPr txBox="1"/>
          <p:nvPr/>
        </p:nvSpPr>
        <p:spPr>
          <a:xfrm>
            <a:off x="4487000" y="3226125"/>
            <a:ext cx="55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0</a:t>
            </a:r>
            <a:endParaRPr>
              <a:solidFill>
                <a:schemeClr val="accen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2" name="Google Shape;212;p17"/>
          <p:cNvSpPr txBox="1"/>
          <p:nvPr/>
        </p:nvSpPr>
        <p:spPr>
          <a:xfrm>
            <a:off x="4314750" y="2580825"/>
            <a:ext cx="55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2</a:t>
            </a:r>
            <a:endParaRPr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3" name="Google Shape;213;p17"/>
          <p:cNvSpPr txBox="1"/>
          <p:nvPr/>
        </p:nvSpPr>
        <p:spPr>
          <a:xfrm>
            <a:off x="4487000" y="2981025"/>
            <a:ext cx="55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FF"/>
                </a:solidFill>
                <a:latin typeface="Georgia"/>
                <a:ea typeface="Georgia"/>
                <a:cs typeface="Georgia"/>
                <a:sym typeface="Georgia"/>
              </a:rPr>
              <a:t>3</a:t>
            </a:r>
            <a:endParaRPr>
              <a:solidFill>
                <a:srgbClr val="0000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214" name="Google Shape;214;p17"/>
          <p:cNvCxnSpPr/>
          <p:nvPr/>
        </p:nvCxnSpPr>
        <p:spPr>
          <a:xfrm flipH="1">
            <a:off x="4584600" y="2981025"/>
            <a:ext cx="9300" cy="3138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5" name="Google Shape;215;p17"/>
          <p:cNvSpPr/>
          <p:nvPr/>
        </p:nvSpPr>
        <p:spPr>
          <a:xfrm>
            <a:off x="2318550" y="2082050"/>
            <a:ext cx="2227526" cy="942216"/>
          </a:xfrm>
          <a:custGeom>
            <a:rect b="b" l="l" r="r" t="t"/>
            <a:pathLst>
              <a:path extrusionOk="0" h="35959" w="102415">
                <a:moveTo>
                  <a:pt x="0" y="0"/>
                </a:moveTo>
                <a:cubicBezTo>
                  <a:pt x="1593" y="1290"/>
                  <a:pt x="5387" y="5007"/>
                  <a:pt x="9559" y="7738"/>
                </a:cubicBezTo>
                <a:cubicBezTo>
                  <a:pt x="13732" y="10469"/>
                  <a:pt x="18663" y="13353"/>
                  <a:pt x="25035" y="16387"/>
                </a:cubicBezTo>
                <a:cubicBezTo>
                  <a:pt x="31408" y="19422"/>
                  <a:pt x="39373" y="23214"/>
                  <a:pt x="47794" y="25945"/>
                </a:cubicBezTo>
                <a:cubicBezTo>
                  <a:pt x="56215" y="28676"/>
                  <a:pt x="66457" y="31104"/>
                  <a:pt x="75560" y="32773"/>
                </a:cubicBezTo>
                <a:cubicBezTo>
                  <a:pt x="84664" y="34442"/>
                  <a:pt x="97939" y="35428"/>
                  <a:pt x="102415" y="35959"/>
                </a:cubicBezTo>
              </a:path>
            </a:pathLst>
          </a:cu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6" name="Google Shape;216;p17"/>
          <p:cNvSpPr/>
          <p:nvPr/>
        </p:nvSpPr>
        <p:spPr>
          <a:xfrm>
            <a:off x="2318550" y="2082050"/>
            <a:ext cx="2227526" cy="1251733"/>
          </a:xfrm>
          <a:custGeom>
            <a:rect b="b" l="l" r="r" t="t"/>
            <a:pathLst>
              <a:path extrusionOk="0" h="35959" w="102415">
                <a:moveTo>
                  <a:pt x="0" y="0"/>
                </a:moveTo>
                <a:cubicBezTo>
                  <a:pt x="1593" y="1290"/>
                  <a:pt x="5387" y="5007"/>
                  <a:pt x="9559" y="7738"/>
                </a:cubicBezTo>
                <a:cubicBezTo>
                  <a:pt x="13732" y="10469"/>
                  <a:pt x="18663" y="13353"/>
                  <a:pt x="25035" y="16387"/>
                </a:cubicBezTo>
                <a:cubicBezTo>
                  <a:pt x="31408" y="19422"/>
                  <a:pt x="39373" y="23214"/>
                  <a:pt x="47794" y="25945"/>
                </a:cubicBezTo>
                <a:cubicBezTo>
                  <a:pt x="56215" y="28676"/>
                  <a:pt x="66457" y="31104"/>
                  <a:pt x="75560" y="32773"/>
                </a:cubicBezTo>
                <a:cubicBezTo>
                  <a:pt x="84664" y="34442"/>
                  <a:pt x="97939" y="35428"/>
                  <a:pt x="102415" y="35959"/>
                </a:cubicBezTo>
              </a:path>
            </a:pathLst>
          </a:cu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7" name="Google Shape;217;p17"/>
          <p:cNvSpPr txBox="1"/>
          <p:nvPr/>
        </p:nvSpPr>
        <p:spPr>
          <a:xfrm>
            <a:off x="5266500" y="3986400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V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8" name="Google Shape;218;p17"/>
          <p:cNvSpPr txBox="1"/>
          <p:nvPr/>
        </p:nvSpPr>
        <p:spPr>
          <a:xfrm>
            <a:off x="1125900" y="1163575"/>
            <a:ext cx="48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Georgia"/>
                <a:ea typeface="Georgia"/>
                <a:cs typeface="Georgia"/>
                <a:sym typeface="Georgia"/>
              </a:rPr>
              <a:t>p</a:t>
            </a:r>
            <a:endParaRPr b="1"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9" name="Google Shape;219;p17"/>
          <p:cNvSpPr/>
          <p:nvPr/>
        </p:nvSpPr>
        <p:spPr>
          <a:xfrm rot="-3416747">
            <a:off x="3133670" y="2816794"/>
            <a:ext cx="142456" cy="134131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7"/>
          <p:cNvSpPr/>
          <p:nvPr/>
        </p:nvSpPr>
        <p:spPr>
          <a:xfrm rot="6519830">
            <a:off x="3360960" y="2713747"/>
            <a:ext cx="142493" cy="134336"/>
          </a:xfrm>
          <a:prstGeom prst="triangle">
            <a:avLst>
              <a:gd fmla="val 50000" name="adj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7"/>
          <p:cNvSpPr/>
          <p:nvPr/>
        </p:nvSpPr>
        <p:spPr>
          <a:xfrm rot="10792763">
            <a:off x="4518002" y="3111211"/>
            <a:ext cx="142500" cy="134400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7"/>
          <p:cNvSpPr/>
          <p:nvPr/>
        </p:nvSpPr>
        <p:spPr>
          <a:xfrm>
            <a:off x="6406450" y="2074038"/>
            <a:ext cx="1628700" cy="18282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3" name="Google Shape;223;p17"/>
          <p:cNvCxnSpPr/>
          <p:nvPr/>
        </p:nvCxnSpPr>
        <p:spPr>
          <a:xfrm>
            <a:off x="6406450" y="45762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4" name="Google Shape;224;p17"/>
          <p:cNvCxnSpPr/>
          <p:nvPr/>
        </p:nvCxnSpPr>
        <p:spPr>
          <a:xfrm>
            <a:off x="6635050" y="45762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5" name="Google Shape;225;p17"/>
          <p:cNvCxnSpPr/>
          <p:nvPr/>
        </p:nvCxnSpPr>
        <p:spPr>
          <a:xfrm>
            <a:off x="6863650" y="45762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6" name="Google Shape;226;p17"/>
          <p:cNvCxnSpPr/>
          <p:nvPr/>
        </p:nvCxnSpPr>
        <p:spPr>
          <a:xfrm>
            <a:off x="7092250" y="45762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7" name="Google Shape;227;p17"/>
          <p:cNvCxnSpPr/>
          <p:nvPr/>
        </p:nvCxnSpPr>
        <p:spPr>
          <a:xfrm>
            <a:off x="7320850" y="45762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8" name="Google Shape;228;p17"/>
          <p:cNvCxnSpPr/>
          <p:nvPr/>
        </p:nvCxnSpPr>
        <p:spPr>
          <a:xfrm>
            <a:off x="7549450" y="45762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9" name="Google Shape;229;p17"/>
          <p:cNvCxnSpPr/>
          <p:nvPr/>
        </p:nvCxnSpPr>
        <p:spPr>
          <a:xfrm>
            <a:off x="7778050" y="45762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0" name="Google Shape;230;p17"/>
          <p:cNvCxnSpPr/>
          <p:nvPr/>
        </p:nvCxnSpPr>
        <p:spPr>
          <a:xfrm>
            <a:off x="8006650" y="45762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1" name="Google Shape;231;p17"/>
          <p:cNvCxnSpPr/>
          <p:nvPr/>
        </p:nvCxnSpPr>
        <p:spPr>
          <a:xfrm>
            <a:off x="8006650" y="45762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2" name="Google Shape;232;p17"/>
          <p:cNvCxnSpPr/>
          <p:nvPr/>
        </p:nvCxnSpPr>
        <p:spPr>
          <a:xfrm>
            <a:off x="8035150" y="36512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3" name="Google Shape;233;p17"/>
          <p:cNvCxnSpPr/>
          <p:nvPr/>
        </p:nvCxnSpPr>
        <p:spPr>
          <a:xfrm>
            <a:off x="8035150" y="34121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4" name="Google Shape;234;p17"/>
          <p:cNvCxnSpPr/>
          <p:nvPr/>
        </p:nvCxnSpPr>
        <p:spPr>
          <a:xfrm>
            <a:off x="8035150" y="31729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5" name="Google Shape;235;p17"/>
          <p:cNvCxnSpPr/>
          <p:nvPr/>
        </p:nvCxnSpPr>
        <p:spPr>
          <a:xfrm>
            <a:off x="8035150" y="29338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6" name="Google Shape;236;p17"/>
          <p:cNvCxnSpPr/>
          <p:nvPr/>
        </p:nvCxnSpPr>
        <p:spPr>
          <a:xfrm>
            <a:off x="8035150" y="26946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7" name="Google Shape;237;p17"/>
          <p:cNvCxnSpPr/>
          <p:nvPr/>
        </p:nvCxnSpPr>
        <p:spPr>
          <a:xfrm>
            <a:off x="8035150" y="24555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8" name="Google Shape;238;p17"/>
          <p:cNvCxnSpPr/>
          <p:nvPr/>
        </p:nvCxnSpPr>
        <p:spPr>
          <a:xfrm>
            <a:off x="8035150" y="2238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9" name="Google Shape;239;p17"/>
          <p:cNvCxnSpPr/>
          <p:nvPr/>
        </p:nvCxnSpPr>
        <p:spPr>
          <a:xfrm>
            <a:off x="8035150" y="2074025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0" name="Google Shape;240;p17"/>
          <p:cNvCxnSpPr/>
          <p:nvPr/>
        </p:nvCxnSpPr>
        <p:spPr>
          <a:xfrm>
            <a:off x="6225550" y="37113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1" name="Google Shape;241;p17"/>
          <p:cNvCxnSpPr/>
          <p:nvPr/>
        </p:nvCxnSpPr>
        <p:spPr>
          <a:xfrm>
            <a:off x="6225550" y="34722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2" name="Google Shape;242;p17"/>
          <p:cNvCxnSpPr/>
          <p:nvPr/>
        </p:nvCxnSpPr>
        <p:spPr>
          <a:xfrm>
            <a:off x="6225550" y="32330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3" name="Google Shape;243;p17"/>
          <p:cNvCxnSpPr/>
          <p:nvPr/>
        </p:nvCxnSpPr>
        <p:spPr>
          <a:xfrm>
            <a:off x="6225550" y="29939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4" name="Google Shape;244;p17"/>
          <p:cNvCxnSpPr/>
          <p:nvPr/>
        </p:nvCxnSpPr>
        <p:spPr>
          <a:xfrm>
            <a:off x="6225550" y="27547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5" name="Google Shape;245;p17"/>
          <p:cNvCxnSpPr/>
          <p:nvPr/>
        </p:nvCxnSpPr>
        <p:spPr>
          <a:xfrm>
            <a:off x="6225550" y="25156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6" name="Google Shape;246;p17"/>
          <p:cNvCxnSpPr/>
          <p:nvPr/>
        </p:nvCxnSpPr>
        <p:spPr>
          <a:xfrm>
            <a:off x="6225550" y="22989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7" name="Google Shape;247;p17"/>
          <p:cNvCxnSpPr/>
          <p:nvPr/>
        </p:nvCxnSpPr>
        <p:spPr>
          <a:xfrm>
            <a:off x="6225550" y="2104075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8" name="Google Shape;248;p17"/>
          <p:cNvCxnSpPr/>
          <p:nvPr/>
        </p:nvCxnSpPr>
        <p:spPr>
          <a:xfrm>
            <a:off x="6426525" y="2079988"/>
            <a:ext cx="1597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9" name="Google Shape;249;p17"/>
          <p:cNvCxnSpPr/>
          <p:nvPr/>
        </p:nvCxnSpPr>
        <p:spPr>
          <a:xfrm>
            <a:off x="6416500" y="2532063"/>
            <a:ext cx="16173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0" name="Google Shape;250;p17"/>
          <p:cNvCxnSpPr/>
          <p:nvPr/>
        </p:nvCxnSpPr>
        <p:spPr>
          <a:xfrm flipH="1">
            <a:off x="7252975" y="1520838"/>
            <a:ext cx="10200" cy="10146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1" name="Google Shape;25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Mise en contact avec un thermostat à T</a:t>
            </a:r>
            <a:r>
              <a:rPr baseline="-25000" lang="fr">
                <a:latin typeface="Georgia"/>
                <a:ea typeface="Georgia"/>
                <a:cs typeface="Georgia"/>
                <a:sym typeface="Georgia"/>
              </a:rPr>
              <a:t>0</a:t>
            </a:r>
            <a:endParaRPr baseline="-25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2" name="Google Shape;252;p17"/>
          <p:cNvSpPr txBox="1"/>
          <p:nvPr/>
        </p:nvSpPr>
        <p:spPr>
          <a:xfrm>
            <a:off x="6636325" y="3412125"/>
            <a:ext cx="1243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(T</a:t>
            </a:r>
            <a:r>
              <a:rPr baseline="-25000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</a:t>
            </a: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V</a:t>
            </a:r>
            <a:r>
              <a:rPr baseline="-25000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</a:t>
            </a: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p</a:t>
            </a:r>
            <a:r>
              <a:rPr baseline="-25000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</a:t>
            </a: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) 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3" name="Google Shape;253;p17"/>
          <p:cNvSpPr/>
          <p:nvPr/>
        </p:nvSpPr>
        <p:spPr>
          <a:xfrm>
            <a:off x="6424050" y="3890425"/>
            <a:ext cx="1628700" cy="688500"/>
          </a:xfrm>
          <a:prstGeom prst="rect">
            <a:avLst/>
          </a:prstGeom>
          <a:solidFill>
            <a:schemeClr val="accent3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54" name="Google Shape;254;p17"/>
          <p:cNvCxnSpPr/>
          <p:nvPr/>
        </p:nvCxnSpPr>
        <p:spPr>
          <a:xfrm>
            <a:off x="8035150" y="44132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5" name="Google Shape;255;p17"/>
          <p:cNvCxnSpPr/>
          <p:nvPr/>
        </p:nvCxnSpPr>
        <p:spPr>
          <a:xfrm>
            <a:off x="8035150" y="41741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6" name="Google Shape;256;p17"/>
          <p:cNvCxnSpPr/>
          <p:nvPr/>
        </p:nvCxnSpPr>
        <p:spPr>
          <a:xfrm>
            <a:off x="8035150" y="39349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7" name="Google Shape;257;p17"/>
          <p:cNvCxnSpPr/>
          <p:nvPr/>
        </p:nvCxnSpPr>
        <p:spPr>
          <a:xfrm>
            <a:off x="6225550" y="43771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8" name="Google Shape;258;p17"/>
          <p:cNvCxnSpPr/>
          <p:nvPr/>
        </p:nvCxnSpPr>
        <p:spPr>
          <a:xfrm>
            <a:off x="6225550" y="4178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9" name="Google Shape;259;p17"/>
          <p:cNvCxnSpPr/>
          <p:nvPr/>
        </p:nvCxnSpPr>
        <p:spPr>
          <a:xfrm>
            <a:off x="6222650" y="3942738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0" name="Google Shape;260;p17"/>
          <p:cNvSpPr txBox="1"/>
          <p:nvPr/>
        </p:nvSpPr>
        <p:spPr>
          <a:xfrm>
            <a:off x="6981775" y="4023688"/>
            <a:ext cx="552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Georgia"/>
                <a:ea typeface="Georgia"/>
                <a:cs typeface="Georgia"/>
                <a:sym typeface="Georgia"/>
              </a:rPr>
              <a:t>T</a:t>
            </a:r>
            <a:r>
              <a:rPr b="1" baseline="-25000" lang="fr" sz="1600">
                <a:latin typeface="Georgia"/>
                <a:ea typeface="Georgia"/>
                <a:cs typeface="Georgia"/>
                <a:sym typeface="Georgia"/>
              </a:rPr>
              <a:t>0</a:t>
            </a:r>
            <a:endParaRPr b="1" baseline="-25000" sz="16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I.1. Micro et Macro-états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70" name="Google Shape;27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90675"/>
            <a:ext cx="8839200" cy="2968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I.3. Entropie statistique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0" name="Google Shape;280;p21"/>
          <p:cNvSpPr txBox="1"/>
          <p:nvPr/>
        </p:nvSpPr>
        <p:spPr>
          <a:xfrm>
            <a:off x="311700" y="1093925"/>
            <a:ext cx="8520600" cy="6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595959"/>
                </a:solidFill>
                <a:latin typeface="Georgia"/>
                <a:ea typeface="Georgia"/>
                <a:cs typeface="Georgia"/>
                <a:sym typeface="Georgia"/>
              </a:rPr>
              <a:t>Détente de Joule</a:t>
            </a:r>
            <a:endParaRPr sz="2400">
              <a:solidFill>
                <a:srgbClr val="59595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1" name="Google Shape;281;p21"/>
          <p:cNvSpPr/>
          <p:nvPr/>
        </p:nvSpPr>
        <p:spPr>
          <a:xfrm>
            <a:off x="693175" y="2109650"/>
            <a:ext cx="3228900" cy="18282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82" name="Google Shape;282;p21"/>
          <p:cNvCxnSpPr>
            <a:stCxn id="281" idx="0"/>
            <a:endCxn id="281" idx="2"/>
          </p:cNvCxnSpPr>
          <p:nvPr/>
        </p:nvCxnSpPr>
        <p:spPr>
          <a:xfrm>
            <a:off x="2307625" y="2109650"/>
            <a:ext cx="0" cy="1828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3" name="Google Shape;283;p21"/>
          <p:cNvCxnSpPr/>
          <p:nvPr/>
        </p:nvCxnSpPr>
        <p:spPr>
          <a:xfrm>
            <a:off x="5407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4" name="Google Shape;284;p21"/>
          <p:cNvCxnSpPr/>
          <p:nvPr/>
        </p:nvCxnSpPr>
        <p:spPr>
          <a:xfrm>
            <a:off x="7693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5" name="Google Shape;285;p21"/>
          <p:cNvCxnSpPr/>
          <p:nvPr/>
        </p:nvCxnSpPr>
        <p:spPr>
          <a:xfrm>
            <a:off x="9979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6" name="Google Shape;286;p21"/>
          <p:cNvCxnSpPr/>
          <p:nvPr/>
        </p:nvCxnSpPr>
        <p:spPr>
          <a:xfrm>
            <a:off x="12265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7" name="Google Shape;287;p21"/>
          <p:cNvCxnSpPr/>
          <p:nvPr/>
        </p:nvCxnSpPr>
        <p:spPr>
          <a:xfrm>
            <a:off x="14551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8" name="Google Shape;288;p21"/>
          <p:cNvCxnSpPr/>
          <p:nvPr/>
        </p:nvCxnSpPr>
        <p:spPr>
          <a:xfrm>
            <a:off x="16837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9" name="Google Shape;289;p21"/>
          <p:cNvCxnSpPr/>
          <p:nvPr/>
        </p:nvCxnSpPr>
        <p:spPr>
          <a:xfrm>
            <a:off x="19123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0" name="Google Shape;290;p21"/>
          <p:cNvCxnSpPr/>
          <p:nvPr/>
        </p:nvCxnSpPr>
        <p:spPr>
          <a:xfrm>
            <a:off x="21409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1" name="Google Shape;291;p21"/>
          <p:cNvCxnSpPr/>
          <p:nvPr/>
        </p:nvCxnSpPr>
        <p:spPr>
          <a:xfrm>
            <a:off x="23695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2" name="Google Shape;292;p21"/>
          <p:cNvCxnSpPr/>
          <p:nvPr/>
        </p:nvCxnSpPr>
        <p:spPr>
          <a:xfrm>
            <a:off x="25981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3" name="Google Shape;293;p21"/>
          <p:cNvCxnSpPr/>
          <p:nvPr/>
        </p:nvCxnSpPr>
        <p:spPr>
          <a:xfrm>
            <a:off x="28267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4" name="Google Shape;294;p21"/>
          <p:cNvCxnSpPr/>
          <p:nvPr/>
        </p:nvCxnSpPr>
        <p:spPr>
          <a:xfrm>
            <a:off x="30553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5" name="Google Shape;295;p21"/>
          <p:cNvCxnSpPr/>
          <p:nvPr/>
        </p:nvCxnSpPr>
        <p:spPr>
          <a:xfrm>
            <a:off x="32839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6" name="Google Shape;296;p21"/>
          <p:cNvCxnSpPr/>
          <p:nvPr/>
        </p:nvCxnSpPr>
        <p:spPr>
          <a:xfrm>
            <a:off x="35125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7" name="Google Shape;297;p21"/>
          <p:cNvCxnSpPr/>
          <p:nvPr/>
        </p:nvCxnSpPr>
        <p:spPr>
          <a:xfrm>
            <a:off x="3741175" y="1969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8" name="Google Shape;298;p21"/>
          <p:cNvCxnSpPr/>
          <p:nvPr/>
        </p:nvCxnSpPr>
        <p:spPr>
          <a:xfrm>
            <a:off x="6931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9" name="Google Shape;299;p21"/>
          <p:cNvCxnSpPr/>
          <p:nvPr/>
        </p:nvCxnSpPr>
        <p:spPr>
          <a:xfrm>
            <a:off x="9217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0" name="Google Shape;300;p21"/>
          <p:cNvCxnSpPr/>
          <p:nvPr/>
        </p:nvCxnSpPr>
        <p:spPr>
          <a:xfrm>
            <a:off x="11503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1" name="Google Shape;301;p21"/>
          <p:cNvCxnSpPr/>
          <p:nvPr/>
        </p:nvCxnSpPr>
        <p:spPr>
          <a:xfrm>
            <a:off x="13789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2" name="Google Shape;302;p21"/>
          <p:cNvCxnSpPr/>
          <p:nvPr/>
        </p:nvCxnSpPr>
        <p:spPr>
          <a:xfrm>
            <a:off x="16075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3" name="Google Shape;303;p21"/>
          <p:cNvCxnSpPr/>
          <p:nvPr/>
        </p:nvCxnSpPr>
        <p:spPr>
          <a:xfrm>
            <a:off x="18361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4" name="Google Shape;304;p21"/>
          <p:cNvCxnSpPr/>
          <p:nvPr/>
        </p:nvCxnSpPr>
        <p:spPr>
          <a:xfrm>
            <a:off x="20647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5" name="Google Shape;305;p21"/>
          <p:cNvCxnSpPr/>
          <p:nvPr/>
        </p:nvCxnSpPr>
        <p:spPr>
          <a:xfrm>
            <a:off x="22933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6" name="Google Shape;306;p21"/>
          <p:cNvCxnSpPr/>
          <p:nvPr/>
        </p:nvCxnSpPr>
        <p:spPr>
          <a:xfrm>
            <a:off x="25219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7" name="Google Shape;307;p21"/>
          <p:cNvCxnSpPr/>
          <p:nvPr/>
        </p:nvCxnSpPr>
        <p:spPr>
          <a:xfrm>
            <a:off x="27505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8" name="Google Shape;308;p21"/>
          <p:cNvCxnSpPr/>
          <p:nvPr/>
        </p:nvCxnSpPr>
        <p:spPr>
          <a:xfrm>
            <a:off x="29791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9" name="Google Shape;309;p21"/>
          <p:cNvCxnSpPr/>
          <p:nvPr/>
        </p:nvCxnSpPr>
        <p:spPr>
          <a:xfrm>
            <a:off x="32077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0" name="Google Shape;310;p21"/>
          <p:cNvCxnSpPr/>
          <p:nvPr/>
        </p:nvCxnSpPr>
        <p:spPr>
          <a:xfrm>
            <a:off x="34363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1" name="Google Shape;311;p21"/>
          <p:cNvCxnSpPr/>
          <p:nvPr/>
        </p:nvCxnSpPr>
        <p:spPr>
          <a:xfrm>
            <a:off x="36649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2" name="Google Shape;312;p21"/>
          <p:cNvCxnSpPr/>
          <p:nvPr/>
        </p:nvCxnSpPr>
        <p:spPr>
          <a:xfrm>
            <a:off x="3893575" y="39502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3" name="Google Shape;313;p21"/>
          <p:cNvCxnSpPr/>
          <p:nvPr/>
        </p:nvCxnSpPr>
        <p:spPr>
          <a:xfrm>
            <a:off x="3922075" y="3711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4" name="Google Shape;314;p21"/>
          <p:cNvCxnSpPr/>
          <p:nvPr/>
        </p:nvCxnSpPr>
        <p:spPr>
          <a:xfrm>
            <a:off x="3922075" y="34719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5" name="Google Shape;315;p21"/>
          <p:cNvCxnSpPr/>
          <p:nvPr/>
        </p:nvCxnSpPr>
        <p:spPr>
          <a:xfrm>
            <a:off x="3922075" y="32327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6" name="Google Shape;316;p21"/>
          <p:cNvCxnSpPr/>
          <p:nvPr/>
        </p:nvCxnSpPr>
        <p:spPr>
          <a:xfrm>
            <a:off x="3922075" y="29936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7" name="Google Shape;317;p21"/>
          <p:cNvCxnSpPr/>
          <p:nvPr/>
        </p:nvCxnSpPr>
        <p:spPr>
          <a:xfrm>
            <a:off x="3922075" y="27544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8" name="Google Shape;318;p21"/>
          <p:cNvCxnSpPr/>
          <p:nvPr/>
        </p:nvCxnSpPr>
        <p:spPr>
          <a:xfrm>
            <a:off x="3922075" y="25153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9" name="Google Shape;319;p21"/>
          <p:cNvCxnSpPr/>
          <p:nvPr/>
        </p:nvCxnSpPr>
        <p:spPr>
          <a:xfrm>
            <a:off x="3922075" y="2298638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0" name="Google Shape;320;p21"/>
          <p:cNvCxnSpPr/>
          <p:nvPr/>
        </p:nvCxnSpPr>
        <p:spPr>
          <a:xfrm>
            <a:off x="3922075" y="21338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1" name="Google Shape;321;p21"/>
          <p:cNvCxnSpPr/>
          <p:nvPr/>
        </p:nvCxnSpPr>
        <p:spPr>
          <a:xfrm>
            <a:off x="512275" y="37711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2" name="Google Shape;322;p21"/>
          <p:cNvCxnSpPr/>
          <p:nvPr/>
        </p:nvCxnSpPr>
        <p:spPr>
          <a:xfrm>
            <a:off x="512275" y="3532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3" name="Google Shape;323;p21"/>
          <p:cNvCxnSpPr/>
          <p:nvPr/>
        </p:nvCxnSpPr>
        <p:spPr>
          <a:xfrm>
            <a:off x="512275" y="3292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4" name="Google Shape;324;p21"/>
          <p:cNvCxnSpPr/>
          <p:nvPr/>
        </p:nvCxnSpPr>
        <p:spPr>
          <a:xfrm>
            <a:off x="512275" y="30537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5" name="Google Shape;325;p21"/>
          <p:cNvCxnSpPr/>
          <p:nvPr/>
        </p:nvCxnSpPr>
        <p:spPr>
          <a:xfrm>
            <a:off x="512275" y="28145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6" name="Google Shape;326;p21"/>
          <p:cNvCxnSpPr/>
          <p:nvPr/>
        </p:nvCxnSpPr>
        <p:spPr>
          <a:xfrm>
            <a:off x="512275" y="25754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7" name="Google Shape;327;p21"/>
          <p:cNvCxnSpPr/>
          <p:nvPr/>
        </p:nvCxnSpPr>
        <p:spPr>
          <a:xfrm>
            <a:off x="512275" y="2358738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8" name="Google Shape;328;p21"/>
          <p:cNvCxnSpPr/>
          <p:nvPr/>
        </p:nvCxnSpPr>
        <p:spPr>
          <a:xfrm>
            <a:off x="512275" y="21638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9" name="Google Shape;329;p21"/>
          <p:cNvSpPr/>
          <p:nvPr/>
        </p:nvSpPr>
        <p:spPr>
          <a:xfrm>
            <a:off x="5221925" y="2098500"/>
            <a:ext cx="3228900" cy="18282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30" name="Google Shape;330;p21"/>
          <p:cNvCxnSpPr/>
          <p:nvPr/>
        </p:nvCxnSpPr>
        <p:spPr>
          <a:xfrm>
            <a:off x="50695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1" name="Google Shape;331;p21"/>
          <p:cNvCxnSpPr/>
          <p:nvPr/>
        </p:nvCxnSpPr>
        <p:spPr>
          <a:xfrm>
            <a:off x="52981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2" name="Google Shape;332;p21"/>
          <p:cNvCxnSpPr/>
          <p:nvPr/>
        </p:nvCxnSpPr>
        <p:spPr>
          <a:xfrm>
            <a:off x="55267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3" name="Google Shape;333;p21"/>
          <p:cNvCxnSpPr/>
          <p:nvPr/>
        </p:nvCxnSpPr>
        <p:spPr>
          <a:xfrm>
            <a:off x="57553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4" name="Google Shape;334;p21"/>
          <p:cNvCxnSpPr/>
          <p:nvPr/>
        </p:nvCxnSpPr>
        <p:spPr>
          <a:xfrm>
            <a:off x="59839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5" name="Google Shape;335;p21"/>
          <p:cNvCxnSpPr/>
          <p:nvPr/>
        </p:nvCxnSpPr>
        <p:spPr>
          <a:xfrm>
            <a:off x="62125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6" name="Google Shape;336;p21"/>
          <p:cNvCxnSpPr/>
          <p:nvPr/>
        </p:nvCxnSpPr>
        <p:spPr>
          <a:xfrm>
            <a:off x="64411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7" name="Google Shape;337;p21"/>
          <p:cNvCxnSpPr/>
          <p:nvPr/>
        </p:nvCxnSpPr>
        <p:spPr>
          <a:xfrm>
            <a:off x="66697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8" name="Google Shape;338;p21"/>
          <p:cNvCxnSpPr/>
          <p:nvPr/>
        </p:nvCxnSpPr>
        <p:spPr>
          <a:xfrm>
            <a:off x="68983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9" name="Google Shape;339;p21"/>
          <p:cNvCxnSpPr/>
          <p:nvPr/>
        </p:nvCxnSpPr>
        <p:spPr>
          <a:xfrm>
            <a:off x="71269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0" name="Google Shape;340;p21"/>
          <p:cNvCxnSpPr/>
          <p:nvPr/>
        </p:nvCxnSpPr>
        <p:spPr>
          <a:xfrm>
            <a:off x="73555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1" name="Google Shape;341;p21"/>
          <p:cNvCxnSpPr/>
          <p:nvPr/>
        </p:nvCxnSpPr>
        <p:spPr>
          <a:xfrm>
            <a:off x="75841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2" name="Google Shape;342;p21"/>
          <p:cNvCxnSpPr/>
          <p:nvPr/>
        </p:nvCxnSpPr>
        <p:spPr>
          <a:xfrm>
            <a:off x="78127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3" name="Google Shape;343;p21"/>
          <p:cNvCxnSpPr/>
          <p:nvPr/>
        </p:nvCxnSpPr>
        <p:spPr>
          <a:xfrm>
            <a:off x="80413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4" name="Google Shape;344;p21"/>
          <p:cNvCxnSpPr/>
          <p:nvPr/>
        </p:nvCxnSpPr>
        <p:spPr>
          <a:xfrm>
            <a:off x="8269925" y="1957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5" name="Google Shape;345;p21"/>
          <p:cNvCxnSpPr/>
          <p:nvPr/>
        </p:nvCxnSpPr>
        <p:spPr>
          <a:xfrm>
            <a:off x="52219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6" name="Google Shape;346;p21"/>
          <p:cNvCxnSpPr/>
          <p:nvPr/>
        </p:nvCxnSpPr>
        <p:spPr>
          <a:xfrm>
            <a:off x="54505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7" name="Google Shape;347;p21"/>
          <p:cNvCxnSpPr/>
          <p:nvPr/>
        </p:nvCxnSpPr>
        <p:spPr>
          <a:xfrm>
            <a:off x="56791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8" name="Google Shape;348;p21"/>
          <p:cNvCxnSpPr/>
          <p:nvPr/>
        </p:nvCxnSpPr>
        <p:spPr>
          <a:xfrm>
            <a:off x="59077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9" name="Google Shape;349;p21"/>
          <p:cNvCxnSpPr/>
          <p:nvPr/>
        </p:nvCxnSpPr>
        <p:spPr>
          <a:xfrm>
            <a:off x="61363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0" name="Google Shape;350;p21"/>
          <p:cNvCxnSpPr/>
          <p:nvPr/>
        </p:nvCxnSpPr>
        <p:spPr>
          <a:xfrm>
            <a:off x="63649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1" name="Google Shape;351;p21"/>
          <p:cNvCxnSpPr/>
          <p:nvPr/>
        </p:nvCxnSpPr>
        <p:spPr>
          <a:xfrm>
            <a:off x="65935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2" name="Google Shape;352;p21"/>
          <p:cNvCxnSpPr/>
          <p:nvPr/>
        </p:nvCxnSpPr>
        <p:spPr>
          <a:xfrm>
            <a:off x="68221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3" name="Google Shape;353;p21"/>
          <p:cNvCxnSpPr/>
          <p:nvPr/>
        </p:nvCxnSpPr>
        <p:spPr>
          <a:xfrm>
            <a:off x="70507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4" name="Google Shape;354;p21"/>
          <p:cNvCxnSpPr/>
          <p:nvPr/>
        </p:nvCxnSpPr>
        <p:spPr>
          <a:xfrm>
            <a:off x="72793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5" name="Google Shape;355;p21"/>
          <p:cNvCxnSpPr/>
          <p:nvPr/>
        </p:nvCxnSpPr>
        <p:spPr>
          <a:xfrm>
            <a:off x="75079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6" name="Google Shape;356;p21"/>
          <p:cNvCxnSpPr/>
          <p:nvPr/>
        </p:nvCxnSpPr>
        <p:spPr>
          <a:xfrm>
            <a:off x="77365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7" name="Google Shape;357;p21"/>
          <p:cNvCxnSpPr/>
          <p:nvPr/>
        </p:nvCxnSpPr>
        <p:spPr>
          <a:xfrm>
            <a:off x="79651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8" name="Google Shape;358;p21"/>
          <p:cNvCxnSpPr/>
          <p:nvPr/>
        </p:nvCxnSpPr>
        <p:spPr>
          <a:xfrm>
            <a:off x="81937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9" name="Google Shape;359;p21"/>
          <p:cNvCxnSpPr/>
          <p:nvPr/>
        </p:nvCxnSpPr>
        <p:spPr>
          <a:xfrm>
            <a:off x="8422325" y="39390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0" name="Google Shape;360;p21"/>
          <p:cNvCxnSpPr/>
          <p:nvPr/>
        </p:nvCxnSpPr>
        <p:spPr>
          <a:xfrm>
            <a:off x="8450825" y="36999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1" name="Google Shape;361;p21"/>
          <p:cNvCxnSpPr/>
          <p:nvPr/>
        </p:nvCxnSpPr>
        <p:spPr>
          <a:xfrm>
            <a:off x="8450825" y="34607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2" name="Google Shape;362;p21"/>
          <p:cNvCxnSpPr/>
          <p:nvPr/>
        </p:nvCxnSpPr>
        <p:spPr>
          <a:xfrm>
            <a:off x="8450825" y="32216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3" name="Google Shape;363;p21"/>
          <p:cNvCxnSpPr/>
          <p:nvPr/>
        </p:nvCxnSpPr>
        <p:spPr>
          <a:xfrm>
            <a:off x="8450825" y="29824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4" name="Google Shape;364;p21"/>
          <p:cNvCxnSpPr/>
          <p:nvPr/>
        </p:nvCxnSpPr>
        <p:spPr>
          <a:xfrm>
            <a:off x="8450825" y="27433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5" name="Google Shape;365;p21"/>
          <p:cNvCxnSpPr/>
          <p:nvPr/>
        </p:nvCxnSpPr>
        <p:spPr>
          <a:xfrm>
            <a:off x="8450825" y="25041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6" name="Google Shape;366;p21"/>
          <p:cNvCxnSpPr/>
          <p:nvPr/>
        </p:nvCxnSpPr>
        <p:spPr>
          <a:xfrm>
            <a:off x="8450825" y="2287488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7" name="Google Shape;367;p21"/>
          <p:cNvCxnSpPr/>
          <p:nvPr/>
        </p:nvCxnSpPr>
        <p:spPr>
          <a:xfrm>
            <a:off x="8450825" y="212266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8" name="Google Shape;368;p21"/>
          <p:cNvCxnSpPr/>
          <p:nvPr/>
        </p:nvCxnSpPr>
        <p:spPr>
          <a:xfrm>
            <a:off x="5041025" y="37600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9" name="Google Shape;369;p21"/>
          <p:cNvCxnSpPr/>
          <p:nvPr/>
        </p:nvCxnSpPr>
        <p:spPr>
          <a:xfrm>
            <a:off x="5041025" y="35208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0" name="Google Shape;370;p21"/>
          <p:cNvCxnSpPr/>
          <p:nvPr/>
        </p:nvCxnSpPr>
        <p:spPr>
          <a:xfrm>
            <a:off x="5041025" y="32817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1" name="Google Shape;371;p21"/>
          <p:cNvCxnSpPr/>
          <p:nvPr/>
        </p:nvCxnSpPr>
        <p:spPr>
          <a:xfrm>
            <a:off x="5041025" y="30425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2" name="Google Shape;372;p21"/>
          <p:cNvCxnSpPr/>
          <p:nvPr/>
        </p:nvCxnSpPr>
        <p:spPr>
          <a:xfrm>
            <a:off x="5041025" y="280340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3" name="Google Shape;373;p21"/>
          <p:cNvCxnSpPr/>
          <p:nvPr/>
        </p:nvCxnSpPr>
        <p:spPr>
          <a:xfrm>
            <a:off x="5041025" y="2564250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4" name="Google Shape;374;p21"/>
          <p:cNvCxnSpPr/>
          <p:nvPr/>
        </p:nvCxnSpPr>
        <p:spPr>
          <a:xfrm>
            <a:off x="5041025" y="2347588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5" name="Google Shape;375;p21"/>
          <p:cNvCxnSpPr/>
          <p:nvPr/>
        </p:nvCxnSpPr>
        <p:spPr>
          <a:xfrm>
            <a:off x="5041025" y="2152713"/>
            <a:ext cx="180900" cy="150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76" name="Google Shape;376;p21"/>
          <p:cNvSpPr txBox="1"/>
          <p:nvPr/>
        </p:nvSpPr>
        <p:spPr>
          <a:xfrm>
            <a:off x="914950" y="3425100"/>
            <a:ext cx="1170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(U, V, N)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7" name="Google Shape;377;p21"/>
          <p:cNvSpPr txBox="1"/>
          <p:nvPr/>
        </p:nvSpPr>
        <p:spPr>
          <a:xfrm>
            <a:off x="6174725" y="3396050"/>
            <a:ext cx="1170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(U, 2V, N)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8" name="Google Shape;378;p21"/>
          <p:cNvSpPr/>
          <p:nvPr/>
        </p:nvSpPr>
        <p:spPr>
          <a:xfrm>
            <a:off x="4265100" y="2893900"/>
            <a:ext cx="613800" cy="278400"/>
          </a:xfrm>
          <a:prstGeom prst="rightArrow">
            <a:avLst>
              <a:gd fmla="val 22287" name="adj1"/>
              <a:gd fmla="val 55229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21"/>
          <p:cNvSpPr/>
          <p:nvPr/>
        </p:nvSpPr>
        <p:spPr>
          <a:xfrm flipH="1" rot="10800000">
            <a:off x="1063225" y="2458767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21"/>
          <p:cNvSpPr/>
          <p:nvPr/>
        </p:nvSpPr>
        <p:spPr>
          <a:xfrm flipH="1" rot="10800000">
            <a:off x="921775" y="2747142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21"/>
          <p:cNvSpPr/>
          <p:nvPr/>
        </p:nvSpPr>
        <p:spPr>
          <a:xfrm flipH="1" rot="10800000">
            <a:off x="1291825" y="2987392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21"/>
          <p:cNvSpPr/>
          <p:nvPr/>
        </p:nvSpPr>
        <p:spPr>
          <a:xfrm flipH="1" rot="10800000">
            <a:off x="1520425" y="2915967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21"/>
          <p:cNvSpPr/>
          <p:nvPr/>
        </p:nvSpPr>
        <p:spPr>
          <a:xfrm flipH="1" rot="10800000">
            <a:off x="1990225" y="2644979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21"/>
          <p:cNvSpPr/>
          <p:nvPr/>
        </p:nvSpPr>
        <p:spPr>
          <a:xfrm flipH="1" rot="10800000">
            <a:off x="1825225" y="3220767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21"/>
          <p:cNvSpPr/>
          <p:nvPr/>
        </p:nvSpPr>
        <p:spPr>
          <a:xfrm flipH="1" rot="10800000">
            <a:off x="1825225" y="2915967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21"/>
          <p:cNvSpPr/>
          <p:nvPr/>
        </p:nvSpPr>
        <p:spPr>
          <a:xfrm flipH="1" rot="10800000">
            <a:off x="1520425" y="3331792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21"/>
          <p:cNvSpPr/>
          <p:nvPr/>
        </p:nvSpPr>
        <p:spPr>
          <a:xfrm flipH="1" rot="10800000">
            <a:off x="1901425" y="3396042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21"/>
          <p:cNvSpPr/>
          <p:nvPr/>
        </p:nvSpPr>
        <p:spPr>
          <a:xfrm flipH="1" rot="10800000">
            <a:off x="1444225" y="2458767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21"/>
          <p:cNvSpPr/>
          <p:nvPr/>
        </p:nvSpPr>
        <p:spPr>
          <a:xfrm flipH="1" rot="10800000">
            <a:off x="1063225" y="3224217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21"/>
          <p:cNvSpPr/>
          <p:nvPr/>
        </p:nvSpPr>
        <p:spPr>
          <a:xfrm flipH="1" rot="10800000">
            <a:off x="1672825" y="2687367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21"/>
          <p:cNvSpPr/>
          <p:nvPr/>
        </p:nvSpPr>
        <p:spPr>
          <a:xfrm flipH="1" rot="10800000">
            <a:off x="1825225" y="2306367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21"/>
          <p:cNvSpPr/>
          <p:nvPr/>
        </p:nvSpPr>
        <p:spPr>
          <a:xfrm flipH="1" rot="10800000">
            <a:off x="5591975" y="3446442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p21"/>
          <p:cNvSpPr/>
          <p:nvPr/>
        </p:nvSpPr>
        <p:spPr>
          <a:xfrm flipH="1" rot="10800000">
            <a:off x="6238325" y="2442342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21"/>
          <p:cNvSpPr/>
          <p:nvPr/>
        </p:nvSpPr>
        <p:spPr>
          <a:xfrm flipH="1" rot="10800000">
            <a:off x="5591975" y="2453179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21"/>
          <p:cNvSpPr/>
          <p:nvPr/>
        </p:nvSpPr>
        <p:spPr>
          <a:xfrm flipH="1" rot="10800000">
            <a:off x="6049175" y="3048567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21"/>
          <p:cNvSpPr/>
          <p:nvPr/>
        </p:nvSpPr>
        <p:spPr>
          <a:xfrm flipH="1" rot="10800000">
            <a:off x="6656075" y="2727042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1"/>
          <p:cNvSpPr/>
          <p:nvPr/>
        </p:nvSpPr>
        <p:spPr>
          <a:xfrm flipH="1" rot="10800000">
            <a:off x="6847925" y="3051942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21"/>
          <p:cNvSpPr/>
          <p:nvPr/>
        </p:nvSpPr>
        <p:spPr>
          <a:xfrm flipH="1" rot="10800000">
            <a:off x="7305125" y="2334529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21"/>
          <p:cNvSpPr/>
          <p:nvPr/>
        </p:nvSpPr>
        <p:spPr>
          <a:xfrm flipH="1" rot="10800000">
            <a:off x="7955325" y="2453179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21"/>
          <p:cNvSpPr/>
          <p:nvPr/>
        </p:nvSpPr>
        <p:spPr>
          <a:xfrm flipH="1" rot="10800000">
            <a:off x="7955325" y="3048567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21"/>
          <p:cNvSpPr/>
          <p:nvPr/>
        </p:nvSpPr>
        <p:spPr>
          <a:xfrm flipH="1" rot="10800000">
            <a:off x="6619325" y="2366142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21"/>
          <p:cNvSpPr/>
          <p:nvPr/>
        </p:nvSpPr>
        <p:spPr>
          <a:xfrm flipH="1" rot="10800000">
            <a:off x="7115975" y="2687367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21"/>
          <p:cNvSpPr/>
          <p:nvPr/>
        </p:nvSpPr>
        <p:spPr>
          <a:xfrm flipH="1" rot="10800000">
            <a:off x="7459825" y="2998542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21"/>
          <p:cNvSpPr/>
          <p:nvPr/>
        </p:nvSpPr>
        <p:spPr>
          <a:xfrm flipH="1" rot="10800000">
            <a:off x="7507925" y="3282842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21"/>
          <p:cNvSpPr/>
          <p:nvPr/>
        </p:nvSpPr>
        <p:spPr>
          <a:xfrm flipH="1" rot="10800000">
            <a:off x="7801775" y="3599992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21"/>
          <p:cNvSpPr/>
          <p:nvPr/>
        </p:nvSpPr>
        <p:spPr>
          <a:xfrm flipH="1" rot="10800000">
            <a:off x="867575" y="3599992"/>
            <a:ext cx="50400" cy="50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