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2" r:id="rId3"/>
    <p:sldId id="265" r:id="rId4"/>
    <p:sldId id="261" r:id="rId5"/>
    <p:sldId id="269" r:id="rId6"/>
    <p:sldId id="264" r:id="rId7"/>
    <p:sldId id="266" r:id="rId8"/>
    <p:sldId id="256" r:id="rId9"/>
    <p:sldId id="267" r:id="rId10"/>
    <p:sldId id="270" r:id="rId11"/>
    <p:sldId id="263" r:id="rId12"/>
    <p:sldId id="258" r:id="rId13"/>
    <p:sldId id="260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C9970-506A-4D17-96A3-E5A6EF65B3A6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53BC6-F4E2-414E-BE13-B312CFB3A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8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9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36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4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2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4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4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42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30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6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CAF0-9E38-4B8E-86E0-B58EE1667E7B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80AD-9CFE-4422-9548-A9ECA10404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livier.granier.free.fr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F51753-6DD7-4EF7-AC1B-34DC3045FD7C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75556" y="125921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Cohérence temporelle</a:t>
            </a:r>
          </a:p>
        </p:txBody>
      </p:sp>
      <p:pic>
        <p:nvPicPr>
          <p:cNvPr id="24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64" b="50000"/>
          <a:stretch/>
        </p:blipFill>
        <p:spPr bwMode="auto">
          <a:xfrm>
            <a:off x="-227800" y="685141"/>
            <a:ext cx="45524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79512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(a) source monochromatique</a:t>
            </a:r>
          </a:p>
        </p:txBody>
      </p:sp>
      <p:pic>
        <p:nvPicPr>
          <p:cNvPr id="26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5"/>
          <a:stretch/>
        </p:blipFill>
        <p:spPr bwMode="auto">
          <a:xfrm>
            <a:off x="-227800" y="2564904"/>
            <a:ext cx="4400000" cy="18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11560" y="422282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(b) source possédant une largeur spectrale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43608" y="6965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Figure d’interférence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19672" y="3790781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1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den>
                      </m:f>
                    </m:oMath>
                  </m:oMathPara>
                </a14:m>
                <a:endParaRPr lang="fr-FR" sz="1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FA3CFA-282F-4806-957D-9108A78CB2EF}"/>
              </a:ext>
            </a:extLst>
          </p:cNvPr>
          <p:cNvSpPr/>
          <p:nvPr/>
        </p:nvSpPr>
        <p:spPr>
          <a:xfrm>
            <a:off x="-1116632" y="5083044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2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0688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temporelle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742924"/>
                  </p:ext>
                </p:extLst>
              </p:nvPr>
            </p:nvGraphicFramePr>
            <p:xfrm>
              <a:off x="1403648" y="1412776"/>
              <a:ext cx="6768752" cy="146304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8437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Cause d’élargissement spectral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Largeur spectrale typique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Elargissement</a:t>
                          </a:r>
                          <a:r>
                            <a:rPr lang="fr-FR" baseline="0"/>
                            <a:t> Doppler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Elargissement naturel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Elargissement</a:t>
                          </a:r>
                          <a:r>
                            <a:rPr lang="fr-FR" baseline="0"/>
                            <a:t> collisionnel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Hz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742924"/>
                  </p:ext>
                </p:extLst>
              </p:nvPr>
            </p:nvGraphicFramePr>
            <p:xfrm>
              <a:off x="1403648" y="1412776"/>
              <a:ext cx="6768752" cy="146304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384376"/>
                    <a:gridCol w="338437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Cause d’élargissement spectral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Largeur spectrale typique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Elargissement</a:t>
                          </a:r>
                          <a:r>
                            <a:rPr lang="fr-FR" baseline="0" smtClean="0"/>
                            <a:t> Doppler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80" t="-108333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Elargissement naturel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80" t="-208333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Elargissement</a:t>
                          </a:r>
                          <a:r>
                            <a:rPr lang="fr-FR" baseline="0" smtClean="0"/>
                            <a:t> collisionnel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180" t="-30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E97211-2EFF-42F9-892C-49650AEA07D3}"/>
              </a:ext>
            </a:extLst>
          </p:cNvPr>
          <p:cNvSpPr/>
          <p:nvPr/>
        </p:nvSpPr>
        <p:spPr>
          <a:xfrm>
            <a:off x="-972616" y="3645024"/>
            <a:ext cx="11737304" cy="3960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76E7FA5A-2E30-4C06-AFBD-FC4F2F755A4F}"/>
                  </a:ext>
                </a:extLst>
              </p:cNvPr>
              <p:cNvSpPr txBox="1"/>
              <p:nvPr/>
            </p:nvSpPr>
            <p:spPr>
              <a:xfrm>
                <a:off x="2843808" y="2937254"/>
                <a:ext cx="3744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Laser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fr-FR" dirty="0"/>
              </a:p>
              <a:p>
                <a:pPr algn="ctr"/>
                <a:r>
                  <a:rPr lang="fr-FR" dirty="0"/>
                  <a:t>Source spectrale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6E7FA5A-2E30-4C06-AFBD-FC4F2F75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937254"/>
                <a:ext cx="3744416" cy="646331"/>
              </a:xfrm>
              <a:prstGeom prst="rect">
                <a:avLst/>
              </a:prstGeom>
              <a:blipFill>
                <a:blip r:embed="rId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74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ownloads\75540020_536386293604758_8070249991634944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72" y="-243408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17058" y="33565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Profils d’intensités produites  par des longueurs d’onde du domaine visible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5556" y="125921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Cohérence temporelle</a:t>
            </a:r>
          </a:p>
        </p:txBody>
      </p:sp>
      <p:pic>
        <p:nvPicPr>
          <p:cNvPr id="24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64" b="50000"/>
          <a:stretch/>
        </p:blipFill>
        <p:spPr bwMode="auto">
          <a:xfrm>
            <a:off x="-227800" y="685141"/>
            <a:ext cx="45524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79512" y="22768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(a) source monochromatique</a:t>
            </a:r>
          </a:p>
        </p:txBody>
      </p:sp>
      <p:pic>
        <p:nvPicPr>
          <p:cNvPr id="26" name="Picture 2" descr="D:\Downloads\75412302_935492600157644_6252644034108456960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5"/>
          <a:stretch/>
        </p:blipFill>
        <p:spPr bwMode="auto">
          <a:xfrm>
            <a:off x="-227800" y="2564904"/>
            <a:ext cx="4400000" cy="18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11560" y="422282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(b) source possédant une largeur spectrale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43608" y="6965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Figure d’interférence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19672" y="3790781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1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fr-FR" sz="1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𝝂</m:t>
                          </m:r>
                        </m:den>
                      </m:f>
                    </m:oMath>
                  </m:oMathPara>
                </a14:m>
                <a:endParaRPr lang="fr-FR" sz="1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646765"/>
                <a:ext cx="1080120" cy="554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olivier.granier.free.fr/PC-Montesquieu445072/MOOC-PC-TP/res/tp-michelson-fig-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2" t="46068" r="2916" b="51691"/>
          <a:stretch/>
        </p:blipFill>
        <p:spPr bwMode="auto">
          <a:xfrm>
            <a:off x="5148064" y="4128785"/>
            <a:ext cx="3241403" cy="1492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70388" y="4436712"/>
            <a:ext cx="359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Echelle des teintes de Newton </a:t>
            </a:r>
            <a:r>
              <a:rPr lang="fr-FR" sz="1400" dirty="0"/>
              <a:t>(1)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0472" y="4737692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(1) </a:t>
            </a:r>
            <a:r>
              <a:rPr lang="fr-FR" sz="1400" dirty="0">
                <a:hlinkClick r:id="rId6"/>
              </a:rPr>
              <a:t>http://olivier.granier.free.fr/</a:t>
            </a:r>
            <a:endParaRPr lang="fr-F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FA3CFA-282F-4806-957D-9108A78CB2EF}"/>
              </a:ext>
            </a:extLst>
          </p:cNvPr>
          <p:cNvSpPr/>
          <p:nvPr/>
        </p:nvSpPr>
        <p:spPr>
          <a:xfrm>
            <a:off x="-1116632" y="5083044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83568" y="44624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spatiale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971600" y="1710100"/>
            <a:ext cx="7200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524328" y="773996"/>
            <a:ext cx="9001" cy="18722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64288" y="1422068"/>
            <a:ext cx="648074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2843807" y="932250"/>
            <a:ext cx="1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843807" y="1278052"/>
            <a:ext cx="1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843808" y="221415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66422" y="987870"/>
            <a:ext cx="4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S’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059832" y="1350060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059832" y="13500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483768" y="16380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  <a:r>
              <a:rPr lang="fr-FR" sz="1400"/>
              <a:t>1</a:t>
            </a: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502761" y="16380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80312" y="4046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76256" y="19888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161932" y="14940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z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843808" y="2718212"/>
            <a:ext cx="46895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72544" y="2708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</a:t>
            </a:r>
          </a:p>
        </p:txBody>
      </p:sp>
      <p:cxnSp>
        <p:nvCxnSpPr>
          <p:cNvPr id="30" name="Connecteur droit 29"/>
          <p:cNvCxnSpPr>
            <a:stCxn id="39" idx="2"/>
          </p:cNvCxnSpPr>
          <p:nvPr/>
        </p:nvCxnSpPr>
        <p:spPr>
          <a:xfrm flipV="1">
            <a:off x="1592511" y="1249168"/>
            <a:ext cx="1251296" cy="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39" idx="1"/>
          </p:cNvCxnSpPr>
          <p:nvPr/>
        </p:nvCxnSpPr>
        <p:spPr>
          <a:xfrm>
            <a:off x="1603056" y="1230827"/>
            <a:ext cx="1240751" cy="942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843807" y="1249168"/>
            <a:ext cx="4680521" cy="10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843808" y="1350060"/>
            <a:ext cx="4680520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403587" y="93949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87" y="939498"/>
                <a:ext cx="43204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2411760" y="214214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142148"/>
                <a:ext cx="43204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4656123" y="985795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23" y="985795"/>
                <a:ext cx="43204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644008" y="178210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82108"/>
                <a:ext cx="43204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948264" y="1042283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1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42283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/>
          <p:cNvSpPr/>
          <p:nvPr/>
        </p:nvSpPr>
        <p:spPr>
          <a:xfrm>
            <a:off x="1592511" y="122028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5400000">
            <a:off x="2135625" y="1223461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/>
          <p:cNvSpPr/>
          <p:nvPr/>
        </p:nvSpPr>
        <p:spPr>
          <a:xfrm rot="7320991">
            <a:off x="2089372" y="1608825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 rot="5400000">
            <a:off x="4130003" y="1249368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riangle isocèle 42"/>
          <p:cNvSpPr/>
          <p:nvPr/>
        </p:nvSpPr>
        <p:spPr>
          <a:xfrm rot="4930006">
            <a:off x="4135466" y="1913635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1609043" y="2718212"/>
            <a:ext cx="122659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086881" y="2708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1530755" y="1249168"/>
            <a:ext cx="0" cy="45299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1273213" y="1299538"/>
                <a:ext cx="130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fr-FR" sz="1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3" y="1299538"/>
                <a:ext cx="130435" cy="338554"/>
              </a:xfrm>
              <a:prstGeom prst="rect">
                <a:avLst/>
              </a:prstGeom>
              <a:blipFill>
                <a:blip r:embed="rId7"/>
                <a:stretch>
                  <a:fillRect r="-1380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395536" y="3284984"/>
                <a:ext cx="2193687" cy="6090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𝑎𝑥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𝑎𝑋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84984"/>
                <a:ext cx="2193687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61"/>
          <p:cNvCxnSpPr/>
          <p:nvPr/>
        </p:nvCxnSpPr>
        <p:spPr>
          <a:xfrm>
            <a:off x="1628515" y="987870"/>
            <a:ext cx="0" cy="1370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1201205" y="987870"/>
            <a:ext cx="0" cy="137030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899592" y="918012"/>
                <a:ext cx="204458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1600">
                    <a:solidFill>
                      <a:srgbClr val="FF0000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18012"/>
                <a:ext cx="204458" cy="579133"/>
              </a:xfrm>
              <a:prstGeom prst="rect">
                <a:avLst/>
              </a:prstGeom>
              <a:blipFill>
                <a:blip r:embed="rId9"/>
                <a:stretch>
                  <a:fillRect l="-18182" r="-57576" b="-1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ZoneTexte 4103"/>
              <p:cNvSpPr txBox="1"/>
              <p:nvPr/>
            </p:nvSpPr>
            <p:spPr>
              <a:xfrm>
                <a:off x="3450313" y="3187144"/>
                <a:ext cx="4176464" cy="105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Source de largeur b, perpendiculaire aux fentes, centrée sur l’axe z:</a:t>
                </a:r>
              </a:p>
              <a:p>
                <a:r>
                  <a:rPr lang="fr-FR" b="0"/>
                  <a:t>on additionne les intensités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d</m:t>
                    </m:r>
                    <m:r>
                      <a:rPr lang="fr-FR" b="0" i="1" smtClean="0">
                        <a:latin typeface="Cambria Math"/>
                      </a:rPr>
                      <m:t>𝐼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d</m:t>
                    </m:r>
                    <m:r>
                      <a:rPr lang="fr-FR" b="0" i="1" smtClean="0">
                        <a:latin typeface="Cambria Math"/>
                      </a:rPr>
                      <m:t>𝑋</m:t>
                    </m:r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4104" name="ZoneTexte 4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313" y="3187144"/>
                <a:ext cx="4176464" cy="1051826"/>
              </a:xfrm>
              <a:prstGeom prst="rect">
                <a:avLst/>
              </a:prstGeom>
              <a:blipFill>
                <a:blip r:embed="rId10"/>
                <a:stretch>
                  <a:fillRect l="-1314" t="-3488"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ZoneTexte 4104"/>
              <p:cNvSpPr txBox="1"/>
              <p:nvPr/>
            </p:nvSpPr>
            <p:spPr>
              <a:xfrm>
                <a:off x="3344026" y="4267904"/>
                <a:ext cx="4802969" cy="71468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𝐼</m:t>
                      </m:r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sinc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𝑎𝑏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𝑎𝑥</m:t>
                                          </m:r>
                                        </m:num>
                                        <m:den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105" name="ZoneTexte 4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26" y="4267904"/>
                <a:ext cx="4802969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6" name="Accolade ouvrante 4105"/>
          <p:cNvSpPr/>
          <p:nvPr/>
        </p:nvSpPr>
        <p:spPr>
          <a:xfrm rot="16200000">
            <a:off x="5542291" y="4559058"/>
            <a:ext cx="159768" cy="1068005"/>
          </a:xfrm>
          <a:prstGeom prst="leftBrace">
            <a:avLst>
              <a:gd name="adj1" fmla="val 8333"/>
              <a:gd name="adj2" fmla="val 5071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07" name="ZoneTexte 4106"/>
          <p:cNvSpPr txBox="1"/>
          <p:nvPr/>
        </p:nvSpPr>
        <p:spPr>
          <a:xfrm>
            <a:off x="5004048" y="5157192"/>
            <a:ext cx="122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terme de constraste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2169680" y="5038505"/>
                <a:ext cx="191852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𝐶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sinc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𝑎𝑏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80" y="5038505"/>
                <a:ext cx="1918520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F006309-4233-4214-97F7-B6D6B371E5A7}"/>
              </a:ext>
            </a:extLst>
          </p:cNvPr>
          <p:cNvSpPr/>
          <p:nvPr/>
        </p:nvSpPr>
        <p:spPr>
          <a:xfrm>
            <a:off x="-1284537" y="5813853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6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4104" grpId="0"/>
      <p:bldP spid="4105" grpId="0" animBg="1"/>
      <p:bldP spid="4106" grpId="0" animBg="1"/>
      <p:bldP spid="410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Downloads\74862782_542898626500529_801316314605735116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446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48064" y="430761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Figures d’interférence pour différentes largeurs de source </a:t>
            </a:r>
            <a:r>
              <a:rPr lang="fr-FR" i="1"/>
              <a:t>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97468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spatiale</a:t>
            </a:r>
          </a:p>
        </p:txBody>
      </p:sp>
      <p:pic>
        <p:nvPicPr>
          <p:cNvPr id="4099" name="Picture 3" descr="D:\Downloads\75220667_1012959645739522_1944088200318287872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9446"/>
            <a:ext cx="4464496" cy="36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828456" y="4233862"/>
            <a:ext cx="3887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Contraste </a:t>
            </a:r>
            <a:r>
              <a:rPr lang="fr-FR" i="1"/>
              <a:t>C</a:t>
            </a:r>
            <a:r>
              <a:rPr lang="fr-FR"/>
              <a:t> de la figure d’interférence en fonction de la largeur de la source </a:t>
            </a:r>
            <a:r>
              <a:rPr lang="fr-FR" i="1"/>
              <a:t>b</a:t>
            </a:r>
            <a:r>
              <a:rPr lang="fr-FR"/>
              <a:t>, supposée monochromatique</a:t>
            </a:r>
            <a:endParaRPr lang="fr-FR" i="1"/>
          </a:p>
        </p:txBody>
      </p:sp>
      <p:pic>
        <p:nvPicPr>
          <p:cNvPr id="4098" name="Picture 2" descr="D:\Downloads\75226270_599317360807687_6065996210102075392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446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A4555C-766B-4347-B263-B7DB713FC553}"/>
              </a:ext>
            </a:extLst>
          </p:cNvPr>
          <p:cNvSpPr/>
          <p:nvPr/>
        </p:nvSpPr>
        <p:spPr>
          <a:xfrm>
            <a:off x="-1368660" y="5160789"/>
            <a:ext cx="11881320" cy="2522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904491"/>
                  </p:ext>
                </p:extLst>
              </p:nvPr>
            </p:nvGraphicFramePr>
            <p:xfrm>
              <a:off x="1428328" y="548680"/>
              <a:ext cx="6096000" cy="1840361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Capteur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Temps</a:t>
                          </a:r>
                          <a:r>
                            <a:rPr lang="fr-FR" baseline="0"/>
                            <a:t> de moyennage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Oeil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0.06 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Caméra CCD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0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/>
                            <a:t>Photodiode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fr-FR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/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732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/>
                            <a:t>Capteur photoélectrique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à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mtClean="0">
                                      <a:latin typeface="Cambria Math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/>
                            <a:t> 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904491"/>
                  </p:ext>
                </p:extLst>
              </p:nvPr>
            </p:nvGraphicFramePr>
            <p:xfrm>
              <a:off x="1428328" y="548680"/>
              <a:ext cx="6096000" cy="190461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3048000"/>
                    <a:gridCol w="3048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Capteur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Temps</a:t>
                          </a:r>
                          <a:r>
                            <a:rPr lang="fr-FR" baseline="0" smtClean="0"/>
                            <a:t> de moyennage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Oeil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0.06 s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Caméra CCD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95313" r="-200" b="-226563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mtClean="0"/>
                            <a:t>Photodiode</a:t>
                          </a:r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295313" r="-200" b="-126563"/>
                          </a:stretch>
                        </a:blipFill>
                      </a:tcPr>
                    </a:tc>
                  </a:tr>
                  <a:tr h="39103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mtClean="0"/>
                            <a:t>Capteur photoélectrique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95313" r="-200" b="-26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547664" y="2708920"/>
                <a:ext cx="6192688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Période d’un rayonnement dans le spectre visible: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∼10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fr-FR"/>
                  <a:t> s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6192688" cy="372410"/>
              </a:xfrm>
              <a:prstGeom prst="rect">
                <a:avLst/>
              </a:prstGeom>
              <a:blipFill rotWithShape="1">
                <a:blip r:embed="rId3"/>
                <a:stretch>
                  <a:fillRect l="-886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DDADF2-5A94-4958-8031-0BA662074366}"/>
              </a:ext>
            </a:extLst>
          </p:cNvPr>
          <p:cNvSpPr/>
          <p:nvPr/>
        </p:nvSpPr>
        <p:spPr>
          <a:xfrm>
            <a:off x="-756592" y="3717032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F51753-6DD7-4EF7-AC1B-34DC3045FD7C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18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>
            <a:off x="1043608" y="2852936"/>
            <a:ext cx="72008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7596336" y="1916832"/>
            <a:ext cx="9001" cy="187220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236296" y="2564904"/>
            <a:ext cx="648074" cy="64807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915815" y="2075086"/>
            <a:ext cx="1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915815" y="2420888"/>
            <a:ext cx="1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915816" y="3356992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547664" y="285293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131840" y="2492896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131840" y="24928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5557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  <a:r>
              <a:rPr lang="fr-FR" sz="1400"/>
              <a:t>1</a:t>
            </a:r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574769" y="27809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452320" y="15475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x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948264" y="31316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y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233940" y="2636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z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2915816" y="3861048"/>
            <a:ext cx="468952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044552" y="38517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222668" y="1196752"/>
            <a:ext cx="13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fentes de Young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88696" y="1268760"/>
            <a:ext cx="99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écran</a:t>
            </a:r>
          </a:p>
        </p:txBody>
      </p:sp>
      <p:cxnSp>
        <p:nvCxnSpPr>
          <p:cNvPr id="45" name="Connecteur droit 44"/>
          <p:cNvCxnSpPr>
            <a:stCxn id="29" idx="0"/>
          </p:cNvCxnSpPr>
          <p:nvPr/>
        </p:nvCxnSpPr>
        <p:spPr>
          <a:xfrm flipV="1">
            <a:off x="1655676" y="2392004"/>
            <a:ext cx="1260139" cy="4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29" idx="0"/>
          </p:cNvCxnSpPr>
          <p:nvPr/>
        </p:nvCxnSpPr>
        <p:spPr>
          <a:xfrm>
            <a:off x="1655676" y="2852936"/>
            <a:ext cx="1260139" cy="46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915815" y="2392004"/>
            <a:ext cx="4680521" cy="10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2915816" y="2492896"/>
            <a:ext cx="4680520" cy="8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/>
              <p:cNvSpPr txBox="1"/>
              <p:nvPr/>
            </p:nvSpPr>
            <p:spPr>
              <a:xfrm>
                <a:off x="2475595" y="20823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95" y="2082334"/>
                <a:ext cx="432048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2483768" y="328498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43204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/>
              <p:cNvSpPr txBox="1"/>
              <p:nvPr/>
            </p:nvSpPr>
            <p:spPr>
              <a:xfrm>
                <a:off x="4728131" y="2128631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ZoneText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31" y="2128631"/>
                <a:ext cx="43204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4716016" y="292494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24944"/>
                <a:ext cx="43204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7020272" y="2185119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1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185119"/>
                <a:ext cx="432048" cy="307777"/>
              </a:xfrm>
              <a:prstGeom prst="rect">
                <a:avLst/>
              </a:prstGeom>
              <a:blipFill rotWithShape="1">
                <a:blip r:embed="rId6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llipse 27"/>
          <p:cNvSpPr/>
          <p:nvPr/>
        </p:nvSpPr>
        <p:spPr>
          <a:xfrm>
            <a:off x="1645047" y="28169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 rot="4085573">
            <a:off x="2254802" y="2585610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/>
          <p:cNvSpPr/>
          <p:nvPr/>
        </p:nvSpPr>
        <p:spPr>
          <a:xfrm rot="6936320">
            <a:off x="2288237" y="3072263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/>
          <p:cNvSpPr/>
          <p:nvPr/>
        </p:nvSpPr>
        <p:spPr>
          <a:xfrm rot="5400000">
            <a:off x="4202011" y="2392204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 rot="4930006">
            <a:off x="4207474" y="3056471"/>
            <a:ext cx="84184" cy="5853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740728" y="6206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Schéma du montage des fentes de Young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F098AF1-FE83-406A-8883-5A2EE8FAC9BE}"/>
              </a:ext>
            </a:extLst>
          </p:cNvPr>
          <p:cNvSpPr/>
          <p:nvPr/>
        </p:nvSpPr>
        <p:spPr>
          <a:xfrm>
            <a:off x="-716088" y="4372591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658B214-C2B4-42F2-B82F-D0CF933AD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11" y="282754"/>
            <a:ext cx="4278846" cy="35008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5F0A53-D150-4EBC-80E0-C08214B90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8680"/>
            <a:ext cx="4168085" cy="34102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189900-C2D9-460A-A371-89A6149D40C1}"/>
              </a:ext>
            </a:extLst>
          </p:cNvPr>
          <p:cNvSpPr/>
          <p:nvPr/>
        </p:nvSpPr>
        <p:spPr>
          <a:xfrm>
            <a:off x="-756592" y="4365104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F790948-50C6-4E2A-8A8E-8A43EC470EB5}"/>
              </a:ext>
            </a:extLst>
          </p:cNvPr>
          <p:cNvSpPr txBox="1"/>
          <p:nvPr/>
        </p:nvSpPr>
        <p:spPr>
          <a:xfrm>
            <a:off x="539552" y="28275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Figure d’interférence des fentes de Young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F907A6DB-7C8D-4D37-963F-5638E0F83F2B}"/>
              </a:ext>
            </a:extLst>
          </p:cNvPr>
          <p:cNvCxnSpPr>
            <a:cxnSpLocks/>
          </p:cNvCxnSpPr>
          <p:nvPr/>
        </p:nvCxnSpPr>
        <p:spPr>
          <a:xfrm flipV="1">
            <a:off x="6228184" y="2420888"/>
            <a:ext cx="504056" cy="8566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CF0AFAD-269E-4972-AEF5-E9EE1C6AB54A}"/>
              </a:ext>
            </a:extLst>
          </p:cNvPr>
          <p:cNvSpPr txBox="1"/>
          <p:nvPr/>
        </p:nvSpPr>
        <p:spPr>
          <a:xfrm>
            <a:off x="5787757" y="32775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frange brillante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EAD6A10C-3CBA-4FE9-BB28-68F913ACE41E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2420888"/>
            <a:ext cx="507439" cy="85664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CA750517-E2D3-4953-B69E-88ABB3B8039F}"/>
              </a:ext>
            </a:extLst>
          </p:cNvPr>
          <p:cNvSpPr txBox="1"/>
          <p:nvPr/>
        </p:nvSpPr>
        <p:spPr>
          <a:xfrm>
            <a:off x="7023655" y="32775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frange sombre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CEFE577A-545A-4830-B792-8C9D75F06EAB}"/>
              </a:ext>
            </a:extLst>
          </p:cNvPr>
          <p:cNvSpPr txBox="1"/>
          <p:nvPr/>
        </p:nvSpPr>
        <p:spPr>
          <a:xfrm>
            <a:off x="7092280" y="4081491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Figures réalisées avec python </a:t>
            </a:r>
          </a:p>
        </p:txBody>
      </p:sp>
    </p:spTree>
    <p:extLst>
      <p:ext uri="{BB962C8B-B14F-4D97-AF65-F5344CB8AC3E}">
        <p14:creationId xmlns:p14="http://schemas.microsoft.com/office/powerpoint/2010/main" val="28825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LP3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23758" cy="23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89496" y="2884294"/>
            <a:ext cx="182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Moyenné sur 3 s</a:t>
            </a:r>
          </a:p>
        </p:txBody>
      </p:sp>
      <p:pic>
        <p:nvPicPr>
          <p:cNvPr id="1027" name="Picture 3" descr="D:\Downloads\test\test\- Full HD 07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95593" cy="24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2911088"/>
            <a:ext cx="30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Moyenné sur &lt; 0.1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207F64-5CB2-4A25-8F4F-1F7E51BB3FD4}"/>
              </a:ext>
            </a:extLst>
          </p:cNvPr>
          <p:cNvSpPr/>
          <p:nvPr/>
        </p:nvSpPr>
        <p:spPr>
          <a:xfrm>
            <a:off x="-756592" y="3717032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93C0C4-B9B2-4466-9A56-61ED4568F548}"/>
              </a:ext>
            </a:extLst>
          </p:cNvPr>
          <p:cNvSpPr/>
          <p:nvPr/>
        </p:nvSpPr>
        <p:spPr>
          <a:xfrm>
            <a:off x="-698840" y="3717032"/>
            <a:ext cx="11521280" cy="3888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AE590F-3BC5-4696-9A3F-AE019BF1FF3C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40594" y="44768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Profils d’intensités produites  par deux longueurs d’onde distinctes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76056" y="447688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Profil d’intensité résultant de la somme des deux profils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44624"/>
            <a:ext cx="34563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/>
              <a:t>Cohérence temporelle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95936" y="4046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perte de constraste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292080" y="727830"/>
            <a:ext cx="936104" cy="178462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907704" y="727829"/>
            <a:ext cx="2232248" cy="18355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Downloads\75264981_2358662647729712_6862564114951045120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140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wnloads\75369265_483960035538686_4276405559743217664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8" y="763400"/>
            <a:ext cx="4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15716" y="1198984"/>
            <a:ext cx="2196244" cy="2628092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43608" y="1198413"/>
            <a:ext cx="792088" cy="2628092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253658" y="829081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anticoincidence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85A4B3-A7B2-4B2A-A3B1-F03742235187}"/>
              </a:ext>
            </a:extLst>
          </p:cNvPr>
          <p:cNvSpPr/>
          <p:nvPr/>
        </p:nvSpPr>
        <p:spPr>
          <a:xfrm>
            <a:off x="-684584" y="5301208"/>
            <a:ext cx="11449272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4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7" grpId="0" animBg="1"/>
      <p:bldP spid="35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5D2B77-1071-49D7-BBFB-5722A8BE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A0A92A2-BA3C-4538-A124-BC0DBDBD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91FDCE-E794-45F2-8D77-39A3BEACDEAA}"/>
              </a:ext>
            </a:extLst>
          </p:cNvPr>
          <p:cNvSpPr/>
          <p:nvPr/>
        </p:nvSpPr>
        <p:spPr>
          <a:xfrm>
            <a:off x="-1464728" y="-891480"/>
            <a:ext cx="12073455" cy="91557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AE543F-CB34-470B-8784-2645B00217B8}"/>
              </a:ext>
            </a:extLst>
          </p:cNvPr>
          <p:cNvSpPr/>
          <p:nvPr/>
        </p:nvSpPr>
        <p:spPr>
          <a:xfrm>
            <a:off x="4154738" y="3244334"/>
            <a:ext cx="83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féadep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392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419</Words>
  <Application>Microsoft Office PowerPoint</Application>
  <PresentationFormat>Affichage à l'écran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28</cp:revision>
  <dcterms:created xsi:type="dcterms:W3CDTF">2019-11-10T15:50:13Z</dcterms:created>
  <dcterms:modified xsi:type="dcterms:W3CDTF">2019-11-20T21:35:06Z</dcterms:modified>
</cp:coreProperties>
</file>