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7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D0AEA77-CF09-474E-BD1D-BE403926D7A8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11/05/2021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A01FD2E-F945-4911-92D8-E58F1C537576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fr-FR" sz="4400" spc="-1" strike="noStrike">
                <a:solidFill>
                  <a:srgbClr val="000000"/>
                </a:solidFill>
                <a:latin typeface="Calibri"/>
              </a:rPr>
              <a:t>Modifiez le style du titre</a:t>
            </a:r>
            <a:endParaRPr b="0" lang="fr-F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3200" spc="-1" strike="noStrike">
                <a:solidFill>
                  <a:srgbClr val="000000"/>
                </a:solidFill>
                <a:latin typeface="Calibri"/>
              </a:rPr>
              <a:t>Modifiez les styles du texte du masque</a:t>
            </a:r>
            <a:endParaRPr b="0" lang="fr-FR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fr-FR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fr-FR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fr-FR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DA4B186-C4EF-4531-BF79-A9C749D96B94}" type="datetime">
              <a:rPr b="0" lang="fr-FR" sz="1200" spc="-1" strike="noStrike">
                <a:solidFill>
                  <a:srgbClr val="8b8b8b"/>
                </a:solidFill>
                <a:latin typeface="Calibri"/>
              </a:rPr>
              <a:t>11/05/2021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6F0129D-EBDA-494D-A0FA-6A115D5D5E80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en-GB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3640" y="404640"/>
            <a:ext cx="5868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800" spc="-1" strike="noStrike">
                <a:solidFill>
                  <a:srgbClr val="c0504d"/>
                </a:solidFill>
                <a:latin typeface="Calibri"/>
              </a:rPr>
              <a:t>Plasma</a:t>
            </a:r>
            <a:endParaRPr b="0" lang="en-GB" sz="2800" spc="-1" strike="noStrike">
              <a:latin typeface="Arial"/>
            </a:endParaRPr>
          </a:p>
        </p:txBody>
      </p:sp>
      <p:pic>
        <p:nvPicPr>
          <p:cNvPr id="83" name="Picture 4" descr="https://upload.wikimedia.org/wikipedia/commons/thumb/9/95/Ring_of_fire.jpg/170px-Ring_of_fire.jpg"/>
          <p:cNvPicPr/>
          <p:nvPr/>
        </p:nvPicPr>
        <p:blipFill>
          <a:blip r:embed="rId1"/>
          <a:stretch/>
        </p:blipFill>
        <p:spPr>
          <a:xfrm>
            <a:off x="2376000" y="463680"/>
            <a:ext cx="2187000" cy="2920320"/>
          </a:xfrm>
          <a:prstGeom prst="rect">
            <a:avLst/>
          </a:prstGeom>
          <a:ln>
            <a:noFill/>
          </a:ln>
        </p:spPr>
      </p:pic>
      <p:sp>
        <p:nvSpPr>
          <p:cNvPr id="84" name="CustomShape 2"/>
          <p:cNvSpPr/>
          <p:nvPr/>
        </p:nvSpPr>
        <p:spPr>
          <a:xfrm>
            <a:off x="2232000" y="3523320"/>
            <a:ext cx="273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vent solaire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85" name="Picture 6" descr="https://upload.wikimedia.org/wikipedia/commons/thumb/4/47/Flametest--.swn.jpg/800px-Flametest--.swn.jpg"/>
          <p:cNvPicPr/>
          <p:nvPr/>
        </p:nvPicPr>
        <p:blipFill>
          <a:blip r:embed="rId2"/>
          <a:stretch/>
        </p:blipFill>
        <p:spPr>
          <a:xfrm>
            <a:off x="6840360" y="188640"/>
            <a:ext cx="2003040" cy="333792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6473880" y="3728160"/>
            <a:ext cx="273600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flamme haute température &gt; 11000 K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87" name="Picture 12" descr="https://upload.wikimedia.org/wikipedia/commons/a/a4/Plasma_display.jpg"/>
          <p:cNvPicPr/>
          <p:nvPr/>
        </p:nvPicPr>
        <p:blipFill>
          <a:blip r:embed="rId3"/>
          <a:stretch/>
        </p:blipFill>
        <p:spPr>
          <a:xfrm>
            <a:off x="520920" y="3983040"/>
            <a:ext cx="3050280" cy="2287800"/>
          </a:xfrm>
          <a:prstGeom prst="rect">
            <a:avLst/>
          </a:prstGeom>
          <a:ln>
            <a:noFill/>
          </a:ln>
        </p:spPr>
      </p:pic>
      <p:sp>
        <p:nvSpPr>
          <p:cNvPr id="88" name="CustomShape 4"/>
          <p:cNvSpPr/>
          <p:nvPr/>
        </p:nvSpPr>
        <p:spPr>
          <a:xfrm>
            <a:off x="1115640" y="6381360"/>
            <a:ext cx="21895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écran plasma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89" name="Picture 14" descr="La Foudre Génie électrique"/>
          <p:cNvPicPr/>
          <p:nvPr/>
        </p:nvPicPr>
        <p:blipFill>
          <a:blip r:embed="rId4"/>
          <a:stretch/>
        </p:blipFill>
        <p:spPr>
          <a:xfrm>
            <a:off x="4107240" y="4008960"/>
            <a:ext cx="1976760" cy="2581920"/>
          </a:xfrm>
          <a:prstGeom prst="rect">
            <a:avLst/>
          </a:prstGeom>
          <a:ln>
            <a:noFill/>
          </a:ln>
        </p:spPr>
      </p:pic>
      <p:sp>
        <p:nvSpPr>
          <p:cNvPr id="90" name="CustomShape 5"/>
          <p:cNvSpPr/>
          <p:nvPr/>
        </p:nvSpPr>
        <p:spPr>
          <a:xfrm>
            <a:off x="6337080" y="6256800"/>
            <a:ext cx="2736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air au passage d’un éclair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_2" descr="https://upload.wikimedia.org/wikipedia/commons/1/1d/TunnelEffektKling1.png"/>
          <p:cNvPicPr/>
          <p:nvPr/>
        </p:nvPicPr>
        <p:blipFill>
          <a:blip r:embed="rId1"/>
          <a:stretch/>
        </p:blipFill>
        <p:spPr>
          <a:xfrm>
            <a:off x="887760" y="1845000"/>
            <a:ext cx="7101720" cy="3259440"/>
          </a:xfrm>
          <a:prstGeom prst="rect">
            <a:avLst/>
          </a:prstGeom>
          <a:ln>
            <a:noFill/>
          </a:ln>
        </p:spPr>
      </p:pic>
      <p:sp>
        <p:nvSpPr>
          <p:cNvPr id="118" name="CustomShape 1"/>
          <p:cNvSpPr/>
          <p:nvPr/>
        </p:nvSpPr>
        <p:spPr>
          <a:xfrm>
            <a:off x="251640" y="205920"/>
            <a:ext cx="74883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3200" spc="-1" strike="noStrike">
                <a:solidFill>
                  <a:srgbClr val="c0504d"/>
                </a:solidFill>
                <a:latin typeface="Calibri"/>
              </a:rPr>
              <a:t>Effet tunnel</a:t>
            </a:r>
            <a:endParaRPr b="0" lang="en-GB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0" y="0"/>
            <a:ext cx="9288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2f5e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Picture 2_3" descr="File:Atomic resolution Au100.JPG"/>
          <p:cNvPicPr/>
          <p:nvPr/>
        </p:nvPicPr>
        <p:blipFill>
          <a:blip r:embed="rId1"/>
          <a:stretch/>
        </p:blipFill>
        <p:spPr>
          <a:xfrm>
            <a:off x="809640" y="1129680"/>
            <a:ext cx="4762080" cy="4571640"/>
          </a:xfrm>
          <a:prstGeom prst="rect">
            <a:avLst/>
          </a:prstGeom>
          <a:ln>
            <a:noFill/>
          </a:ln>
        </p:spPr>
      </p:pic>
      <p:sp>
        <p:nvSpPr>
          <p:cNvPr id="122" name="CustomShape 1"/>
          <p:cNvSpPr/>
          <p:nvPr/>
        </p:nvSpPr>
        <p:spPr>
          <a:xfrm>
            <a:off x="367920" y="5982480"/>
            <a:ext cx="6480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Surface d’une feuille d’or vue au microscope à effet tunnel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395640" y="332640"/>
            <a:ext cx="410400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800" spc="-1" strike="noStrike">
                <a:solidFill>
                  <a:srgbClr val="c0504d"/>
                </a:solidFill>
                <a:latin typeface="Calibri"/>
              </a:rPr>
              <a:t>Microscope à effet tunnel</a:t>
            </a:r>
            <a:endParaRPr b="0" lang="en-GB" sz="2800" spc="-1" strike="noStrike"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6228360" y="2676960"/>
            <a:ext cx="2376000" cy="1461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 u="sng">
                <a:solidFill>
                  <a:srgbClr val="000000"/>
                </a:solidFill>
                <a:uFillTx/>
                <a:latin typeface="Calibri"/>
              </a:rPr>
              <a:t>Résolution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latérale : 0.1 nm</a:t>
            </a: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GB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verticale : 0.01 nm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1872000" y="198720"/>
            <a:ext cx="5960520" cy="397728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2"/>
          <a:stretch/>
        </p:blipFill>
        <p:spPr>
          <a:xfrm>
            <a:off x="2910240" y="4320000"/>
            <a:ext cx="2201760" cy="356040"/>
          </a:xfrm>
          <a:prstGeom prst="rect">
            <a:avLst/>
          </a:prstGeom>
          <a:ln>
            <a:noFill/>
          </a:ln>
        </p:spPr>
      </p:pic>
      <p:sp>
        <p:nvSpPr>
          <p:cNvPr id="93" name="TextShape 1"/>
          <p:cNvSpPr txBox="1"/>
          <p:nvPr/>
        </p:nvSpPr>
        <p:spPr>
          <a:xfrm>
            <a:off x="6264000" y="6085800"/>
            <a:ext cx="5976000" cy="18342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Source :  M Mezianni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432000" y="4333680"/>
            <a:ext cx="232488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On prend un champ :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0" y="0"/>
            <a:ext cx="9288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2f5e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r>
              <a:rPr b="0" lang="fr-FR" sz="2600" spc="-1" strike="noStrike">
                <a:solidFill>
                  <a:srgbClr val="c9211e"/>
                </a:solidFill>
                <a:latin typeface="Calibri"/>
              </a:rPr>
              <a:t>Ondes dans un conducteur</a:t>
            </a:r>
            <a:endParaRPr b="0" lang="fr-FR" sz="2600" spc="-1" strike="noStrike">
              <a:solidFill>
                <a:srgbClr val="c9211e"/>
              </a:solidFill>
              <a:latin typeface="Calibri"/>
            </a:endParaRPr>
          </a:p>
        </p:txBody>
      </p:sp>
      <p:pic>
        <p:nvPicPr>
          <p:cNvPr id="98" name="" descr=""/>
          <p:cNvPicPr/>
          <p:nvPr/>
        </p:nvPicPr>
        <p:blipFill>
          <a:blip r:embed="rId1"/>
          <a:stretch/>
        </p:blipFill>
        <p:spPr>
          <a:xfrm>
            <a:off x="1008000" y="1604520"/>
            <a:ext cx="3960360" cy="62748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2"/>
          <a:stretch/>
        </p:blipFill>
        <p:spPr>
          <a:xfrm>
            <a:off x="3668040" y="3399120"/>
            <a:ext cx="3531960" cy="776880"/>
          </a:xfrm>
          <a:prstGeom prst="rect">
            <a:avLst/>
          </a:prstGeom>
          <a:ln>
            <a:noFill/>
          </a:ln>
        </p:spPr>
      </p:pic>
      <p:sp>
        <p:nvSpPr>
          <p:cNvPr id="100" name="Line 2"/>
          <p:cNvSpPr/>
          <p:nvPr/>
        </p:nvSpPr>
        <p:spPr>
          <a:xfrm>
            <a:off x="1008000" y="3744000"/>
            <a:ext cx="2232000" cy="0"/>
          </a:xfrm>
          <a:prstGeom prst="line">
            <a:avLst/>
          </a:prstGeom>
          <a:ln>
            <a:solidFill>
              <a:srgbClr val="3465a4"/>
            </a:solidFill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3"/>
          <p:cNvSpPr/>
          <p:nvPr/>
        </p:nvSpPr>
        <p:spPr>
          <a:xfrm>
            <a:off x="3456000" y="3240000"/>
            <a:ext cx="4032000" cy="1224000"/>
          </a:xfrm>
          <a:prstGeom prst="rect">
            <a:avLst/>
          </a:prstGeom>
          <a:noFill/>
          <a:ln w="57240">
            <a:solidFill>
              <a:srgbClr val="c9211e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TextShape 4"/>
          <p:cNvSpPr txBox="1"/>
          <p:nvPr/>
        </p:nvSpPr>
        <p:spPr>
          <a:xfrm>
            <a:off x="5544000" y="2021760"/>
            <a:ext cx="3528000" cy="858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  <a:ea typeface="Arial"/>
              </a:rPr>
              <a:t>δ</a:t>
            </a:r>
            <a:r>
              <a:rPr b="0" lang="en-GB" sz="1800" spc="-1" strike="noStrike">
                <a:latin typeface="Arial"/>
                <a:ea typeface="Arial"/>
              </a:rPr>
              <a:t> ~ 1cm  à 50 Hz (cuivre)</a:t>
            </a:r>
            <a:endParaRPr b="0" lang="en-GB" sz="1800" spc="-1" strike="noStrike"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3"/>
          <a:stretch/>
        </p:blipFill>
        <p:spPr>
          <a:xfrm>
            <a:off x="5760000" y="936000"/>
            <a:ext cx="1715400" cy="9079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Picture 2" descr="Voici un schéma très bien fait de l'action de l'ionosphère sur le rayonnement. On voit que suivant la fréquence du signal, celui-ci est réfléchi ou transmis dans l'espace. Et ce phénomène se déroule à des altitudes différentes qui dépendent enfait du taux d'ionisation. [Source : www.nrl.navy.mil]"/>
          <p:cNvPicPr/>
          <p:nvPr/>
        </p:nvPicPr>
        <p:blipFill>
          <a:blip r:embed="rId1"/>
          <a:stretch/>
        </p:blipFill>
        <p:spPr>
          <a:xfrm>
            <a:off x="755640" y="1412640"/>
            <a:ext cx="6857640" cy="4076280"/>
          </a:xfrm>
          <a:prstGeom prst="rect">
            <a:avLst/>
          </a:prstGeom>
          <a:ln>
            <a:noFill/>
          </a:ln>
        </p:spPr>
      </p:pic>
      <p:sp>
        <p:nvSpPr>
          <p:cNvPr id="105" name="CustomShape 1"/>
          <p:cNvSpPr/>
          <p:nvPr/>
        </p:nvSpPr>
        <p:spPr>
          <a:xfrm>
            <a:off x="5989320" y="6021360"/>
            <a:ext cx="258732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Source : www.nrl.navy.mil</a:t>
            </a:r>
            <a:endParaRPr b="0" lang="en-GB" sz="1800" spc="-1" strike="noStrike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503640" y="404640"/>
            <a:ext cx="586836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2800" spc="-1" strike="noStrike">
                <a:solidFill>
                  <a:srgbClr val="c0504d"/>
                </a:solidFill>
                <a:latin typeface="Calibri"/>
              </a:rPr>
              <a:t>Ionosphère</a:t>
            </a:r>
            <a:endParaRPr b="0" lang="en-GB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0" y="0"/>
            <a:ext cx="9288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2f5e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_0" descr=""/>
          <p:cNvPicPr/>
          <p:nvPr/>
        </p:nvPicPr>
        <p:blipFill>
          <a:blip r:embed="rId1"/>
          <a:stretch/>
        </p:blipFill>
        <p:spPr>
          <a:xfrm>
            <a:off x="395640" y="1700640"/>
            <a:ext cx="7918920" cy="3590640"/>
          </a:xfrm>
          <a:prstGeom prst="rect">
            <a:avLst/>
          </a:prstGeom>
          <a:ln>
            <a:noFill/>
          </a:ln>
        </p:spPr>
      </p:pic>
      <p:sp>
        <p:nvSpPr>
          <p:cNvPr id="110" name="CustomShape 1"/>
          <p:cNvSpPr/>
          <p:nvPr/>
        </p:nvSpPr>
        <p:spPr>
          <a:xfrm>
            <a:off x="251640" y="205920"/>
            <a:ext cx="74883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3200" spc="-1" strike="noStrike">
                <a:solidFill>
                  <a:srgbClr val="c0504d"/>
                </a:solidFill>
                <a:latin typeface="Calibri"/>
              </a:rPr>
              <a:t>Barrière tunnel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7344000" y="6624000"/>
            <a:ext cx="189072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Source : P. wang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Autofit/>
          </a:bodyPr>
          <a:p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0" y="0"/>
            <a:ext cx="9288000" cy="6858000"/>
          </a:xfrm>
          <a:prstGeom prst="rect">
            <a:avLst/>
          </a:prstGeom>
          <a:solidFill>
            <a:srgbClr val="000000"/>
          </a:solidFill>
          <a:ln>
            <a:solidFill>
              <a:srgbClr val="002f5e"/>
            </a:solidFill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Picture 2_1" descr=""/>
          <p:cNvPicPr/>
          <p:nvPr/>
        </p:nvPicPr>
        <p:blipFill>
          <a:blip r:embed="rId1"/>
          <a:stretch/>
        </p:blipFill>
        <p:spPr>
          <a:xfrm>
            <a:off x="1979640" y="1556640"/>
            <a:ext cx="5215320" cy="3975480"/>
          </a:xfrm>
          <a:prstGeom prst="rect">
            <a:avLst/>
          </a:prstGeom>
          <a:ln>
            <a:noFill/>
          </a:ln>
        </p:spPr>
      </p:pic>
      <p:sp>
        <p:nvSpPr>
          <p:cNvPr id="115" name="CustomShape 1"/>
          <p:cNvSpPr/>
          <p:nvPr/>
        </p:nvSpPr>
        <p:spPr>
          <a:xfrm>
            <a:off x="251640" y="205920"/>
            <a:ext cx="74883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fr-FR" sz="3200" spc="-1" strike="noStrike">
                <a:solidFill>
                  <a:srgbClr val="c0504d"/>
                </a:solidFill>
                <a:latin typeface="Calibri"/>
              </a:rPr>
              <a:t>Coefficient tunnel</a:t>
            </a:r>
            <a:endParaRPr b="0" lang="en-GB" sz="3200" spc="-1" strike="noStrike">
              <a:latin typeface="Arial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7272000" y="6349680"/>
            <a:ext cx="1826640" cy="346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r>
              <a:rPr b="0" lang="en-GB" sz="1800" spc="-1" strike="noStrike">
                <a:latin typeface="Arial"/>
              </a:rPr>
              <a:t>Source : P.wang</a:t>
            </a:r>
            <a:endParaRPr b="0" lang="en-GB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Application>LibreOffice/6.4.4.2$Windows_X86_64 LibreOffice_project/3d775be2011f3886db32dfd395a6a6d1ca2630ff</Application>
  <Words>95</Words>
  <Paragraphs>24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2020-06-07T16:10:34Z</dcterms:created>
  <dc:creator>pascal</dc:creator>
  <dc:description/>
  <dc:language>en-GB</dc:language>
  <cp:lastModifiedBy/>
  <dcterms:modified xsi:type="dcterms:W3CDTF">2021-05-11T15:40:45Z</dcterms:modified>
  <cp:revision>11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Affichage à l'écran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