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jpeg" ContentType="image/jpeg"/>
  <Override PartName="/ppt/media/image21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963960"/>
            <a:ext cx="264960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96396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44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8228880" cy="215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1800" spc="-1" strike="noStrike">
                <a:latin typeface="Arial"/>
              </a:rPr>
              <a:t>Cliquez pour éditer le format du texte-titre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Cliquez pour éditer le format du plan de texte</a:t>
            </a:r>
            <a:endParaRPr b="0" lang="en-GB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niveau de plan</a:t>
            </a:r>
            <a:endParaRPr b="0" lang="en-GB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Troisième niveau de plan</a:t>
            </a:r>
            <a:endParaRPr b="0" lang="en-GB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Quatrième niveau de plan</a:t>
            </a:r>
            <a:endParaRPr b="0" lang="en-GB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Cinquième niveau de plan</a:t>
            </a:r>
            <a:endParaRPr b="0" lang="en-GB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Sixième niveau de plan</a:t>
            </a:r>
            <a:endParaRPr b="0" lang="en-GB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Septième niveau de plan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1800" spc="-1" strike="noStrike">
                <a:latin typeface="Arial"/>
              </a:rPr>
              <a:t>Cliquez pour éditer le format du texte-titre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Cliquez pour éditer le format du plan de texte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niveau de plan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Troisième niveau de plan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Quatrième niveau de plan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Cinquième niveau de plan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Sixième niveau de plan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Septième niveau de plan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Cliquez pour éditer le format du texte-titre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Cliquez pour éditer le format du plan de texte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niveau de plan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Troisième niveau de plan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Quatrième niveau de plan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Cinquième niveau de plan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Sixième niveau de plan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Septième niveau de plan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4000" spc="-1" strike="noStrike">
                <a:solidFill>
                  <a:srgbClr val="c9211e"/>
                </a:solidFill>
                <a:latin typeface="Calibri"/>
              </a:rPr>
              <a:t>LP 2021 : Spectroscopies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3744000" y="2376000"/>
            <a:ext cx="16250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Clément Gidel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_2" descr=""/>
          <p:cNvPicPr/>
          <p:nvPr/>
        </p:nvPicPr>
        <p:blipFill>
          <a:blip r:embed="rId1"/>
          <a:stretch/>
        </p:blipFill>
        <p:spPr>
          <a:xfrm>
            <a:off x="648000" y="288000"/>
            <a:ext cx="4977720" cy="425664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4469040" y="1700640"/>
            <a:ext cx="2766600" cy="9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595440" y="5448960"/>
            <a:ext cx="6028200" cy="7426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2520000" y="2592000"/>
            <a:ext cx="5155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  <a:ea typeface="Arial"/>
              </a:rPr>
              <a:t>ΔΦ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504000" y="5400000"/>
            <a:ext cx="3095640" cy="86364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648000" y="483120"/>
            <a:ext cx="7632000" cy="571068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6984000" y="6336000"/>
            <a:ext cx="1933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Arial"/>
              </a:rPr>
              <a:t>Source : P. Wang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72000" y="2396160"/>
            <a:ext cx="8999640" cy="221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576000" y="252000"/>
            <a:ext cx="8228880" cy="241164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3888000" y="144000"/>
            <a:ext cx="503640" cy="2303640"/>
          </a:xfrm>
          <a:prstGeom prst="ellipse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360000" y="2664000"/>
            <a:ext cx="8619840" cy="359964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4824000" y="4032000"/>
            <a:ext cx="720000" cy="1800000"/>
          </a:xfrm>
          <a:prstGeom prst="ellipse">
            <a:avLst/>
          </a:prstGeom>
          <a:noFill/>
          <a:ln w="29160">
            <a:solidFill>
              <a:srgbClr val="8d28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4"/>
          <p:cNvSpPr/>
          <p:nvPr/>
        </p:nvSpPr>
        <p:spPr>
          <a:xfrm>
            <a:off x="4896000" y="5040000"/>
            <a:ext cx="504000" cy="0"/>
          </a:xfrm>
          <a:prstGeom prst="line">
            <a:avLst/>
          </a:prstGeom>
          <a:ln>
            <a:solidFill>
              <a:srgbClr val="c9211e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TextShape 5"/>
          <p:cNvSpPr txBox="1"/>
          <p:nvPr/>
        </p:nvSpPr>
        <p:spPr>
          <a:xfrm>
            <a:off x="4752000" y="3624120"/>
            <a:ext cx="1533960" cy="285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Arial"/>
                <a:ea typeface="Arial"/>
              </a:rPr>
              <a:t>Δλ</a:t>
            </a:r>
            <a:r>
              <a:rPr b="0" lang="en-GB" sz="1800" spc="-1" strike="noStrike">
                <a:latin typeface="Arial"/>
                <a:ea typeface="Arial"/>
              </a:rPr>
              <a:t> ~ 0.04 nm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504000" y="878040"/>
            <a:ext cx="5134320" cy="567360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944000" y="361800"/>
            <a:ext cx="528732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c9211e"/>
                </a:solidFill>
                <a:latin typeface="Arial"/>
              </a:rPr>
              <a:t>    </a:t>
            </a:r>
            <a:r>
              <a:rPr b="1" lang="en-GB" sz="2400" spc="-1" strike="noStrike">
                <a:solidFill>
                  <a:srgbClr val="c9211e"/>
                </a:solidFill>
                <a:latin typeface="Arial"/>
              </a:rPr>
              <a:t>Spectre     Vs     Interferogramme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7272000" y="6480000"/>
            <a:ext cx="18691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Source : Sextant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6264000" y="2232000"/>
            <a:ext cx="122292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→ </a:t>
            </a:r>
            <a:r>
              <a:rPr b="0" lang="en-GB" sz="1800" spc="-1" strike="noStrike">
                <a:latin typeface="Arial"/>
              </a:rPr>
              <a:t>Ex : Na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120000" y="3037680"/>
            <a:ext cx="26172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→ </a:t>
            </a:r>
            <a:r>
              <a:rPr b="0" lang="en-GB" sz="1800" spc="-1" strike="noStrike">
                <a:latin typeface="Arial"/>
              </a:rPr>
              <a:t>Ex : Raie du mercure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504000" y="878040"/>
            <a:ext cx="5134320" cy="56736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1944000" y="361800"/>
            <a:ext cx="528732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c9211e"/>
                </a:solidFill>
                <a:latin typeface="Arial"/>
              </a:rPr>
              <a:t>    </a:t>
            </a:r>
            <a:r>
              <a:rPr b="1" lang="en-GB" sz="2400" spc="-1" strike="noStrike">
                <a:solidFill>
                  <a:srgbClr val="c9211e"/>
                </a:solidFill>
                <a:latin typeface="Arial"/>
              </a:rPr>
              <a:t>Spectre     Vs     Interferogramme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7272000" y="6480000"/>
            <a:ext cx="18691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Source : Sextant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264000" y="2232000"/>
            <a:ext cx="122292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→ </a:t>
            </a:r>
            <a:r>
              <a:rPr b="0" lang="en-GB" sz="1800" spc="-1" strike="noStrike">
                <a:latin typeface="Arial"/>
              </a:rPr>
              <a:t>Ex : Na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6120000" y="3037680"/>
            <a:ext cx="26172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→ </a:t>
            </a:r>
            <a:r>
              <a:rPr b="0" lang="en-GB" sz="1800" spc="-1" strike="noStrike">
                <a:latin typeface="Arial"/>
              </a:rPr>
              <a:t>Ex : Raie du mercure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504000" y="2808000"/>
            <a:ext cx="5255640" cy="935640"/>
          </a:xfrm>
          <a:prstGeom prst="rect">
            <a:avLst/>
          </a:pr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Bonus</a:t>
            </a:r>
            <a:endParaRPr b="0" lang="en-GB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0" y="2274120"/>
            <a:ext cx="9144360" cy="290412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467640" y="260640"/>
            <a:ext cx="73440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Réseau de diffraction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 rot="16200000">
            <a:off x="2428920" y="513000"/>
            <a:ext cx="4285440" cy="594288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468720" y="404640"/>
            <a:ext cx="73440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Spectroscopie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6084000" y="6381360"/>
            <a:ext cx="237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Source: S. Houard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323640" y="1845000"/>
            <a:ext cx="8640360" cy="32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5699880" y="6309720"/>
            <a:ext cx="337176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Source : sirisaacne.weebly.com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217440" y="862200"/>
            <a:ext cx="8800560" cy="439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 rot="16200000">
            <a:off x="2991960" y="-966240"/>
            <a:ext cx="3192480" cy="838512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6084000" y="6381360"/>
            <a:ext cx="237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Source: S. Houard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67640" y="260640"/>
            <a:ext cx="73440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Réseau de diffraction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452880" y="1368000"/>
            <a:ext cx="7970760" cy="431676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3456000" y="648000"/>
            <a:ext cx="283536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600" spc="-1" strike="noStrike">
                <a:solidFill>
                  <a:srgbClr val="c9211e"/>
                </a:solidFill>
                <a:latin typeface="Arial"/>
              </a:rPr>
              <a:t>Profil d’intensité</a:t>
            </a:r>
            <a:r>
              <a:rPr b="0" lang="en-GB" sz="1800" spc="-1" strike="noStrike">
                <a:solidFill>
                  <a:srgbClr val="c9211e"/>
                </a:solidFill>
                <a:latin typeface="Arial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1296000" y="6048000"/>
            <a:ext cx="17028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2 pics résolus !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5256000" y="6120000"/>
            <a:ext cx="21463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2 pics non résolus !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936000" y="474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c9211e"/>
                </a:solidFill>
                <a:latin typeface="Calibri"/>
              </a:rPr>
              <a:t>Critère de Rayleigh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1380960" y="1584000"/>
            <a:ext cx="6487560" cy="47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360000" y="3852000"/>
            <a:ext cx="8228880" cy="241164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1656000" y="43560"/>
            <a:ext cx="6191640" cy="380808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7128000" y="6552000"/>
            <a:ext cx="20822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Source : Wikipedia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File:Diffraction grating surface.jpg"/>
          <p:cNvPicPr/>
          <p:nvPr/>
        </p:nvPicPr>
        <p:blipFill>
          <a:blip r:embed="rId1"/>
          <a:srcRect l="0" t="0" r="17885" b="0"/>
          <a:stretch/>
        </p:blipFill>
        <p:spPr>
          <a:xfrm rot="16200000">
            <a:off x="4910400" y="1806120"/>
            <a:ext cx="3210480" cy="31676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67640" y="260640"/>
            <a:ext cx="73440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Réseau de diffraction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85320" y="5373360"/>
            <a:ext cx="45712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Surface d’un réseau de diffraction (600 traits/mm). Image prise avec un microscope optique. Source : Wikipedia Commons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26" name="Picture 4" descr="https://www.3bscientific.fr/thumblibrary/U21874/U21874_01_1200_1200_Reseaux-a-traits-1000-traitsmm.jpg"/>
          <p:cNvPicPr/>
          <p:nvPr/>
        </p:nvPicPr>
        <p:blipFill>
          <a:blip r:embed="rId2"/>
          <a:stretch/>
        </p:blipFill>
        <p:spPr>
          <a:xfrm>
            <a:off x="395640" y="1484640"/>
            <a:ext cx="4144680" cy="4144680"/>
          </a:xfrm>
          <a:prstGeom prst="rect">
            <a:avLst/>
          </a:prstGeom>
          <a:ln>
            <a:noFill/>
          </a:ln>
        </p:spPr>
      </p:pic>
      <p:pic>
        <p:nvPicPr>
          <p:cNvPr id="127" name="Picture 2" descr="File:Diffraction grating surface.jpg"/>
          <p:cNvPicPr/>
          <p:nvPr/>
        </p:nvPicPr>
        <p:blipFill>
          <a:blip r:embed="rId3"/>
          <a:srcRect l="82673" t="88646" r="3683" b="2733"/>
          <a:stretch/>
        </p:blipFill>
        <p:spPr>
          <a:xfrm>
            <a:off x="7452360" y="4509000"/>
            <a:ext cx="532800" cy="27216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899640" y="5517360"/>
            <a:ext cx="2447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Source: 3BScientific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56840" y="1008000"/>
            <a:ext cx="8228880" cy="241164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664920" y="3888000"/>
            <a:ext cx="4662720" cy="186624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4608000" y="792000"/>
            <a:ext cx="503640" cy="2303640"/>
          </a:xfrm>
          <a:prstGeom prst="ellipse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"/>
          <p:cNvSpPr/>
          <p:nvPr/>
        </p:nvSpPr>
        <p:spPr>
          <a:xfrm>
            <a:off x="5256000" y="6552000"/>
            <a:ext cx="3883680" cy="48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latin typeface="Arial"/>
              </a:rPr>
              <a:t>Source : guy-chaumeton.pagesperso-orange.fr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6152040" y="4176000"/>
            <a:ext cx="1623600" cy="24588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4"/>
          <a:stretch/>
        </p:blipFill>
        <p:spPr>
          <a:xfrm>
            <a:off x="6120000" y="4750920"/>
            <a:ext cx="1907280" cy="28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http://perso.ens-lyon.fr/vincent.martos/Agr%c3%a9gation/LP/Optique/36%20Diffraction%20par%20des%20structures%20pe%cc%81riodiques/reseau_blaze.png"/>
          <p:cNvPicPr/>
          <p:nvPr/>
        </p:nvPicPr>
        <p:blipFill>
          <a:blip r:embed="rId1"/>
          <a:stretch/>
        </p:blipFill>
        <p:spPr>
          <a:xfrm>
            <a:off x="1907640" y="1628640"/>
            <a:ext cx="5328000" cy="375516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467640" y="260640"/>
            <a:ext cx="73440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Réseau blazé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-68400" y="2565000"/>
            <a:ext cx="9212040" cy="125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_0" descr="http://perso.ens-lyon.fr/vincent.martos/Agr%c3%a9gation/LP/Optique/34%20Interfe%cc%81rome%cc%81trie%20a%cc%80%20division%20d'amplitude/interferometre_fabry_perot.jpg"/>
          <p:cNvPicPr/>
          <p:nvPr/>
        </p:nvPicPr>
        <p:blipFill>
          <a:blip r:embed="rId1"/>
          <a:stretch/>
        </p:blipFill>
        <p:spPr>
          <a:xfrm>
            <a:off x="467640" y="1700640"/>
            <a:ext cx="7848000" cy="441432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232200" y="492840"/>
            <a:ext cx="87948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c0504d"/>
                </a:solidFill>
                <a:latin typeface="Calibri"/>
                <a:ea typeface="DejaVu Sans"/>
              </a:rPr>
              <a:t>Interféromètre de Fabry-Pérot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6084000" y="6381360"/>
            <a:ext cx="237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Source: S. Houard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1115640" y="5517360"/>
            <a:ext cx="237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Source: Wikipedia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_1" descr=""/>
          <p:cNvPicPr/>
          <p:nvPr/>
        </p:nvPicPr>
        <p:blipFill>
          <a:blip r:embed="rId1"/>
          <a:stretch/>
        </p:blipFill>
        <p:spPr>
          <a:xfrm>
            <a:off x="1008000" y="1440000"/>
            <a:ext cx="4977720" cy="425664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4469040" y="1700640"/>
            <a:ext cx="2766600" cy="9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32200" y="492840"/>
            <a:ext cx="87948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c0504d"/>
                </a:solidFill>
                <a:latin typeface="Calibri"/>
                <a:ea typeface="DejaVu Sans"/>
              </a:rPr>
              <a:t>Interféromètre de Fabry-Pérot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924000" y="5733360"/>
            <a:ext cx="92124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k=1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2952000" y="3672000"/>
            <a:ext cx="5155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  <a:ea typeface="Arial"/>
              </a:rPr>
              <a:t>ΔΦ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7056000" y="6408000"/>
            <a:ext cx="18691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Source : P.Wang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Application>LibreOffice/6.4.4.2$Windows_X86_64 LibreOffice_project/3d775be2011f3886db32dfd395a6a6d1ca2630ff</Application>
  <Words>148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2020-03-23T10:20:51Z</dcterms:created>
  <dc:creator>pascal</dc:creator>
  <dc:description/>
  <dc:language>en-GB</dc:language>
  <cp:lastModifiedBy/>
  <dcterms:modified xsi:type="dcterms:W3CDTF">2021-04-08T21:03:20Z</dcterms:modified>
  <cp:revision>21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