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theme/theme5.xml" ContentType="application/vnd.openxmlformats-officedocument.theme+xml"/>
  <Override PartName="/ppt/slides/slide11.xml" ContentType="application/vnd.openxmlformats-officedocument.presentationml.slide+xml"/>
  <Override PartName="/ppt/slideLayouts/slideLayout28.xml" ContentType="application/vnd.openxmlformats-officedocument.presentationml.slideLayout+xml"/>
  <Override PartName="/ppt/slideMasters/slideMaster3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Layouts/slideLayout2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Layouts/slideLayout2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Layouts/slideLayout27.xml" ContentType="application/vnd.openxmlformats-officedocument.presentationml.slideLayout+xml"/>
  <Default Extension="pdf" ContentType="application/pdf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42"/>
  </p:notesMasterIdLst>
  <p:handoutMasterIdLst>
    <p:handoutMasterId r:id="rId43"/>
  </p:handoutMasterIdLst>
  <p:sldIdLst>
    <p:sldId id="468" r:id="rId4"/>
    <p:sldId id="469" r:id="rId5"/>
    <p:sldId id="619" r:id="rId6"/>
    <p:sldId id="642" r:id="rId7"/>
    <p:sldId id="647" r:id="rId8"/>
    <p:sldId id="649" r:id="rId9"/>
    <p:sldId id="648" r:id="rId10"/>
    <p:sldId id="632" r:id="rId11"/>
    <p:sldId id="480" r:id="rId12"/>
    <p:sldId id="653" r:id="rId13"/>
    <p:sldId id="634" r:id="rId14"/>
    <p:sldId id="636" r:id="rId15"/>
    <p:sldId id="635" r:id="rId16"/>
    <p:sldId id="620" r:id="rId17"/>
    <p:sldId id="621" r:id="rId18"/>
    <p:sldId id="637" r:id="rId19"/>
    <p:sldId id="624" r:id="rId20"/>
    <p:sldId id="628" r:id="rId21"/>
    <p:sldId id="650" r:id="rId22"/>
    <p:sldId id="608" r:id="rId23"/>
    <p:sldId id="590" r:id="rId24"/>
    <p:sldId id="591" r:id="rId25"/>
    <p:sldId id="592" r:id="rId26"/>
    <p:sldId id="593" r:id="rId27"/>
    <p:sldId id="594" r:id="rId28"/>
    <p:sldId id="595" r:id="rId29"/>
    <p:sldId id="640" r:id="rId30"/>
    <p:sldId id="613" r:id="rId31"/>
    <p:sldId id="611" r:id="rId32"/>
    <p:sldId id="612" r:id="rId33"/>
    <p:sldId id="641" r:id="rId34"/>
    <p:sldId id="614" r:id="rId35"/>
    <p:sldId id="644" r:id="rId36"/>
    <p:sldId id="615" r:id="rId37"/>
    <p:sldId id="618" r:id="rId38"/>
    <p:sldId id="616" r:id="rId39"/>
    <p:sldId id="617" r:id="rId40"/>
    <p:sldId id="651" r:id="rId4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/>
  <p:showPr showNarration="1">
    <p:present/>
    <p:sldAll/>
    <p:penClr>
      <a:schemeClr val="tx1"/>
    </p:penClr>
  </p:showPr>
  <p:clrMru>
    <a:srgbClr val="FFA8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6183" autoAdjust="0"/>
    <p:restoredTop sz="99393" autoAdjust="0"/>
  </p:normalViewPr>
  <p:slideViewPr>
    <p:cSldViewPr>
      <p:cViewPr>
        <p:scale>
          <a:sx n="100" d="100"/>
          <a:sy n="100" d="100"/>
        </p:scale>
        <p:origin x="-800" y="-2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6AD2F84D-D998-274C-A9FD-877B88154AA7}" type="datetime1">
              <a:rPr lang="fr-FR"/>
              <a:pPr>
                <a:defRPr/>
              </a:pPr>
              <a:t>25/05/20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30CF1098-C04F-B045-AA13-4CC6612E2F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59248AE6-EE78-5841-A557-6751F60A24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3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ヒラギノ角ゴ Pro W3" pitchFamily="-84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3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726BE401-C2EF-8D42-B532-8AA61F4D4F0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5831C52-1EDA-8C4B-9B8B-28CBA349351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24D1D89-8AFC-834E-8AF3-FE58E7172014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10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A6B1FC0-3BDF-9E48-9C5F-42123E2413F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10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9728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728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24D1D89-8AFC-834E-8AF3-FE58E7172014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A6B1FC0-3BDF-9E48-9C5F-42123E2413F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9728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728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EB809EBD-50A0-E241-9A50-22829872D49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12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C1300F4-3E0F-FD49-BBC4-078482C2532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9933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EB809EBD-50A0-E241-9A50-22829872D49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13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C1300F4-3E0F-FD49-BBC4-078482C2532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13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9933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EB809EBD-50A0-E241-9A50-22829872D49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14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C1300F4-3E0F-FD49-BBC4-078482C2532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14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9933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73AE266D-1890-044F-B830-353161214588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15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5BB2957-9C8E-F949-9871-AC5094E629B0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15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138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EDA13ACF-2921-C94F-9AC7-96EC59AA858A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16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053AE5D-5518-EA40-A370-BD90D5B4918A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16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342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B377634C-73FE-FC44-AB59-2298C1A2FC16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17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4423A7F-C9D1-BF43-9D78-FB0D8116DEE8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547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B377634C-73FE-FC44-AB59-2298C1A2FC16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18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4423A7F-C9D1-BF43-9D78-FB0D8116DEE8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547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B065CFF6-BE12-DE4A-BFBD-330365799408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19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4408FFA-9666-4D44-A99F-C17F5482B10D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427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AD2061A7-AF06-1B4C-A0A5-DD0AD9B6A8A6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8B06BB3-57F0-C04D-B384-6291BD60FEA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403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B065CFF6-BE12-DE4A-BFBD-330365799408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20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4408FFA-9666-4D44-A99F-C17F5482B10D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20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427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2DBD9DBC-7465-114A-BE0C-BA7F57605C1C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78A4274-EEB4-F243-98E8-B389DA7E998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6451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120423D9-22C7-EC4A-B205-C272BBD04A79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22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C4B11F4-2F05-C645-AFC9-8B35E7131DC4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22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6656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B8933F2D-039E-8849-822D-8F27BC00840B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23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EBA31E9-70A9-BA4D-97A2-C9AA1E65AD12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23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6861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DD5B809C-31FA-9B43-B192-C548E0792FB0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24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069163B-29E0-8544-8087-170BBA51F32B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24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7066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69BF76A2-F27E-D64F-AD17-6A0D4C429BF6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25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62E3242-191A-B64D-9C1A-DA6A3456984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25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7270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E6D0915E-1FB3-054B-99A0-AF595E4147E7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26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05D9D9C-2663-2044-9C02-F8DE8E73EB20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26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7475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8D442297-71B9-0946-BA30-FFB03A5078B7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27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5EB2FDF-B6B0-E645-8108-51CED080C703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27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7680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B065CFF6-BE12-DE4A-BFBD-330365799408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28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4408FFA-9666-4D44-A99F-C17F5482B10D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28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427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B7CCCA1F-30EA-894B-88B4-B6D46FAA8580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29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D0E0367-F49A-1E49-8813-B749FA7BEF8A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29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6042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AD2061A7-AF06-1B4C-A0A5-DD0AD9B6A8A6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8B06BB3-57F0-C04D-B384-6291BD60FEA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403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A2F80507-7D47-F843-B4A0-D81AC6ED1680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30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D8903D9-D324-8D44-9C3D-68499412404E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30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6246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B7CCCA1F-30EA-894B-88B4-B6D46FAA8580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D0E0367-F49A-1E49-8813-B749FA7BEF8A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6042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B1784F43-6479-D147-ADA7-B17D29BF2A19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32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D97A9AA-6C98-DA47-9F88-9C7005850FA1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32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018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charset="0"/>
              <a:buNone/>
            </a:pPr>
            <a:fld id="{7B6B1029-3016-AC45-A275-D982DFAF1562}" type="slidenum">
              <a:rPr lang="fr-FR">
                <a:latin typeface="Times New Roman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charset="0"/>
                <a:buNone/>
              </a:pPr>
              <a:t>33</a:t>
            </a:fld>
            <a:endParaRPr lang="fr-FR">
              <a:latin typeface="Times New Roman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79DD9B3-528F-984F-9D6B-ED516E8D19DB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33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018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AAEB42C4-5116-D647-8ADC-AEC9893D4176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34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32DDD67-4E11-8C4C-9355-381812EF6B4A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34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403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F43D58D4-D7DE-114C-8D52-A8318DAB6FAE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35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295ECF6-5CA0-C447-BD5C-F9246068B6C5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35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018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E1781998-3758-1848-A9B0-90A471300B34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36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D1761EC-151D-184E-9CE0-B9066AFDEBD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36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608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0C5AC54A-3B14-AE49-AE92-D5BD12FC487F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37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4348447-CC45-AC46-8159-D3FBBED94A88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37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813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AEAA05E4-CB6A-7E49-889E-0F30B2093E64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38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25CB260-B23A-2447-8E97-99F692615BCD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38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909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AD2061A7-AF06-1B4C-A0A5-DD0AD9B6A8A6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4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8B06BB3-57F0-C04D-B384-6291BD60FEA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403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43DC82F0-DD48-0C4D-BCEF-C6C0022E3577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5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8CDA8E7-C1A2-A147-8FC5-EDE0BAF0DC75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222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06C29EE-B049-8149-ACC2-EB40EA9E3455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6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25294BE-F173-0344-B510-99318536AE7D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294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6962E45B-CA13-9F44-B7E0-CC3952DEF2AB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7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9355170-40AD-5D41-9B77-25BF58CD7CD4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499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E721130D-9A07-6D49-97D1-37E7E5F09895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8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160CD8E-FE84-D94B-B60A-ABD1E886C595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931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303A56C-788E-6B45-BA78-D1332EC6A916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9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B18EF49-B0F7-F748-BB32-E6C9D9F0B560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9523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D4BBB-49CF-974B-B0D2-C8B7837A63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E359F-FE08-EE43-B74A-CB5D6AC551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695A7-44B2-5748-899B-5BC480627C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070EF-9EA6-674E-ACBE-EA7BF40BCA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43C0-603D-524A-88AE-729B034E07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4DCED-B356-4E42-9E24-579D7798D6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3D98C-F6E8-354D-8BB2-6D41F1B8CC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3338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62613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5224C-1430-9C41-8895-FB0FC58B00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6C7B-8963-E143-BF79-7635313335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2F6CB-9799-5843-ACBD-2C373FB790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DD364-BC85-9842-ADD4-CA9EA9FBB9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3045F-1A27-4E47-896C-58386FDD5B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D3C8-2CDC-1346-9166-181E60A0AB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AF59-CAC0-A941-B5A7-96EFF3215B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DCE9-0964-074C-B3E6-BC1AE28809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0013" y="344488"/>
            <a:ext cx="2149475" cy="641508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68413" y="344488"/>
            <a:ext cx="6299200" cy="64150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1225A-2FCB-6344-83F1-0F950D8149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E741B-1D7A-C743-A108-860D0A7B95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CF297-790F-9B4A-B73B-BEBCC5C1F0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932DE-44C7-274B-9CD1-F84C8BDF53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3338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62613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DBDC-D3F1-7D45-927A-532F572437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777BE-04D5-E14A-8DE7-8EED58CAF0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009B6-8904-2E44-9CEE-C7A976E9DD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D6A72-013A-7547-A84A-D9D285D74D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55CA-A371-914D-88FF-27781C97CF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EBFD4-D3D5-8443-B88C-FC8A09BD08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A51A-11F1-0B41-8651-A0400DBF09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F8953-FFA4-2040-816E-F776D8205B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0013" y="344488"/>
            <a:ext cx="2149475" cy="641508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68413" y="344488"/>
            <a:ext cx="6299200" cy="64150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267A7-B82C-0D4A-BD68-3B4D9F5B74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E28E9-E9D6-8B4F-BD7E-A41B53403E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A13D2-938A-124C-BEE1-7B2A81E51F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3E608-C5BF-EE47-94F2-984FB05341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5FFE-84AA-B346-B3F8-1E263B166E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D349-727A-E04B-AEE8-53921E35CC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805D6-DAD8-7043-A9D1-EF10B3770B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78334140-3D73-944A-A035-9010430E79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3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3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3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7100" y="1208088"/>
            <a:ext cx="8901113" cy="82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23925" y="1308100"/>
            <a:ext cx="9069388" cy="34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239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344488"/>
            <a:ext cx="85883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3338" y="1847850"/>
            <a:ext cx="8566150" cy="491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C9D6DF21-3369-9142-93C2-E7EBD2F66C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8088"/>
            <a:ext cx="10080625" cy="82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22225" y="1308100"/>
            <a:ext cx="10099675" cy="34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344488"/>
            <a:ext cx="85883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3338" y="1847850"/>
            <a:ext cx="8566150" cy="491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96944098-4DFE-5045-9A4F-6E47B5406C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df"/><Relationship Id="rId5" Type="http://schemas.openxmlformats.org/officeDocument/2006/relationships/image" Target="../media/image92.png"/><Relationship Id="rId6" Type="http://schemas.openxmlformats.org/officeDocument/2006/relationships/image" Target="../media/image93.pdf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df"/><Relationship Id="rId11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9.png"/><Relationship Id="rId5" Type="http://schemas.openxmlformats.org/officeDocument/2006/relationships/image" Target="../media/image95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0" Type="http://schemas.openxmlformats.org/officeDocument/2006/relationships/image" Target="../media/image97.pdf"/><Relationship Id="rId11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1.png"/><Relationship Id="rId12" Type="http://schemas.openxmlformats.org/officeDocument/2006/relationships/image" Target="../media/image112.png"/><Relationship Id="rId13" Type="http://schemas.openxmlformats.org/officeDocument/2006/relationships/image" Target="../media/image1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95.png"/><Relationship Id="rId9" Type="http://schemas.openxmlformats.org/officeDocument/2006/relationships/image" Target="../media/image109.png"/><Relationship Id="rId10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df"/><Relationship Id="rId9" Type="http://schemas.openxmlformats.org/officeDocument/2006/relationships/image" Target="../media/image1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4" Type="http://schemas.openxmlformats.org/officeDocument/2006/relationships/image" Target="../media/image118.pdf"/><Relationship Id="rId5" Type="http://schemas.openxmlformats.org/officeDocument/2006/relationships/image" Target="../media/image119.png"/><Relationship Id="rId6" Type="http://schemas.openxmlformats.org/officeDocument/2006/relationships/image" Target="../media/image120.pdf"/><Relationship Id="rId7" Type="http://schemas.openxmlformats.org/officeDocument/2006/relationships/image" Target="../media/image121.png"/><Relationship Id="rId8" Type="http://schemas.openxmlformats.org/officeDocument/2006/relationships/image" Target="../media/image122.pdf"/><Relationship Id="rId9" Type="http://schemas.openxmlformats.org/officeDocument/2006/relationships/image" Target="../media/image1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37.png"/><Relationship Id="rId14" Type="http://schemas.openxmlformats.org/officeDocument/2006/relationships/image" Target="../media/image13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image" Target="../media/image135.png"/><Relationship Id="rId10" Type="http://schemas.openxmlformats.org/officeDocument/2006/relationships/image" Target="../media/image1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8" Type="http://schemas.openxmlformats.org/officeDocument/2006/relationships/image" Target="../media/image1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df"/><Relationship Id="rId7" Type="http://schemas.openxmlformats.org/officeDocument/2006/relationships/image" Target="../media/image151.png"/><Relationship Id="rId8" Type="http://schemas.openxmlformats.org/officeDocument/2006/relationships/image" Target="../media/image152.pdf"/><Relationship Id="rId9" Type="http://schemas.openxmlformats.org/officeDocument/2006/relationships/image" Target="../media/image153.png"/><Relationship Id="rId10" Type="http://schemas.openxmlformats.org/officeDocument/2006/relationships/image" Target="../media/image15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1.pdf"/><Relationship Id="rId12" Type="http://schemas.openxmlformats.org/officeDocument/2006/relationships/image" Target="../media/image162.png"/><Relationship Id="rId13" Type="http://schemas.openxmlformats.org/officeDocument/2006/relationships/image" Target="../media/image163.pdf"/><Relationship Id="rId14" Type="http://schemas.openxmlformats.org/officeDocument/2006/relationships/image" Target="../media/image164.png"/><Relationship Id="rId15" Type="http://schemas.openxmlformats.org/officeDocument/2006/relationships/image" Target="../media/image165.pdf"/><Relationship Id="rId16" Type="http://schemas.openxmlformats.org/officeDocument/2006/relationships/image" Target="../media/image166.png"/><Relationship Id="rId17" Type="http://schemas.openxmlformats.org/officeDocument/2006/relationships/image" Target="../media/image167.pdf"/><Relationship Id="rId18" Type="http://schemas.openxmlformats.org/officeDocument/2006/relationships/image" Target="../media/image16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2.pdf"/><Relationship Id="rId4" Type="http://schemas.openxmlformats.org/officeDocument/2006/relationships/image" Target="../media/image153.png"/><Relationship Id="rId5" Type="http://schemas.openxmlformats.org/officeDocument/2006/relationships/image" Target="../media/image155.pdf"/><Relationship Id="rId6" Type="http://schemas.openxmlformats.org/officeDocument/2006/relationships/image" Target="../media/image156.png"/><Relationship Id="rId7" Type="http://schemas.openxmlformats.org/officeDocument/2006/relationships/image" Target="../media/image157.pdf"/><Relationship Id="rId8" Type="http://schemas.openxmlformats.org/officeDocument/2006/relationships/image" Target="../media/image158.png"/><Relationship Id="rId9" Type="http://schemas.openxmlformats.org/officeDocument/2006/relationships/image" Target="../media/image159.pdf"/><Relationship Id="rId10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7.png"/><Relationship Id="rId12" Type="http://schemas.openxmlformats.org/officeDocument/2006/relationships/image" Target="../media/image178.png"/><Relationship Id="rId13" Type="http://schemas.openxmlformats.org/officeDocument/2006/relationships/image" Target="../media/image179.png"/><Relationship Id="rId14" Type="http://schemas.openxmlformats.org/officeDocument/2006/relationships/image" Target="../media/image180.png"/><Relationship Id="rId15" Type="http://schemas.openxmlformats.org/officeDocument/2006/relationships/image" Target="../media/image181.png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5" Type="http://schemas.openxmlformats.org/officeDocument/2006/relationships/image" Target="../media/image171.png"/><Relationship Id="rId6" Type="http://schemas.openxmlformats.org/officeDocument/2006/relationships/image" Target="../media/image172.png"/><Relationship Id="rId7" Type="http://schemas.openxmlformats.org/officeDocument/2006/relationships/image" Target="../media/image173.png"/><Relationship Id="rId8" Type="http://schemas.openxmlformats.org/officeDocument/2006/relationships/image" Target="../media/image174.png"/><Relationship Id="rId9" Type="http://schemas.openxmlformats.org/officeDocument/2006/relationships/image" Target="../media/image175.png"/><Relationship Id="rId10" Type="http://schemas.openxmlformats.org/officeDocument/2006/relationships/image" Target="../media/image176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0.png"/><Relationship Id="rId12" Type="http://schemas.openxmlformats.org/officeDocument/2006/relationships/image" Target="../media/image19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Relationship Id="rId6" Type="http://schemas.openxmlformats.org/officeDocument/2006/relationships/image" Target="../media/image186.png"/><Relationship Id="rId7" Type="http://schemas.openxmlformats.org/officeDocument/2006/relationships/image" Target="../media/image187.png"/><Relationship Id="rId8" Type="http://schemas.openxmlformats.org/officeDocument/2006/relationships/image" Target="../media/image188.png"/><Relationship Id="rId9" Type="http://schemas.openxmlformats.org/officeDocument/2006/relationships/image" Target="../media/image189.png"/><Relationship Id="rId10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0.png"/><Relationship Id="rId12" Type="http://schemas.openxmlformats.org/officeDocument/2006/relationships/image" Target="../media/image201.png"/><Relationship Id="rId13" Type="http://schemas.openxmlformats.org/officeDocument/2006/relationships/image" Target="../media/image202.png"/><Relationship Id="rId14" Type="http://schemas.openxmlformats.org/officeDocument/2006/relationships/image" Target="../media/image203.png"/><Relationship Id="rId15" Type="http://schemas.openxmlformats.org/officeDocument/2006/relationships/image" Target="../media/image20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2.png"/><Relationship Id="rId4" Type="http://schemas.openxmlformats.org/officeDocument/2006/relationships/image" Target="../media/image193.png"/><Relationship Id="rId5" Type="http://schemas.openxmlformats.org/officeDocument/2006/relationships/image" Target="../media/image194.png"/><Relationship Id="rId6" Type="http://schemas.openxmlformats.org/officeDocument/2006/relationships/image" Target="../media/image195.png"/><Relationship Id="rId7" Type="http://schemas.openxmlformats.org/officeDocument/2006/relationships/image" Target="../media/image196.png"/><Relationship Id="rId8" Type="http://schemas.openxmlformats.org/officeDocument/2006/relationships/image" Target="../media/image197.png"/><Relationship Id="rId9" Type="http://schemas.openxmlformats.org/officeDocument/2006/relationships/image" Target="../media/image198.png"/><Relationship Id="rId10" Type="http://schemas.openxmlformats.org/officeDocument/2006/relationships/image" Target="../media/image199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3.png"/><Relationship Id="rId12" Type="http://schemas.openxmlformats.org/officeDocument/2006/relationships/image" Target="../media/image214.png"/><Relationship Id="rId13" Type="http://schemas.openxmlformats.org/officeDocument/2006/relationships/image" Target="../media/image215.png"/><Relationship Id="rId14" Type="http://schemas.openxmlformats.org/officeDocument/2006/relationships/image" Target="../media/image20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5.png"/><Relationship Id="rId4" Type="http://schemas.openxmlformats.org/officeDocument/2006/relationships/image" Target="../media/image206.png"/><Relationship Id="rId5" Type="http://schemas.openxmlformats.org/officeDocument/2006/relationships/image" Target="../media/image207.png"/><Relationship Id="rId6" Type="http://schemas.openxmlformats.org/officeDocument/2006/relationships/image" Target="../media/image208.png"/><Relationship Id="rId7" Type="http://schemas.openxmlformats.org/officeDocument/2006/relationships/image" Target="../media/image209.png"/><Relationship Id="rId8" Type="http://schemas.openxmlformats.org/officeDocument/2006/relationships/image" Target="../media/image210.png"/><Relationship Id="rId9" Type="http://schemas.openxmlformats.org/officeDocument/2006/relationships/image" Target="../media/image211.png"/><Relationship Id="rId10" Type="http://schemas.openxmlformats.org/officeDocument/2006/relationships/image" Target="../media/image212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7.png"/><Relationship Id="rId12" Type="http://schemas.openxmlformats.org/officeDocument/2006/relationships/image" Target="../media/image218.png"/><Relationship Id="rId13" Type="http://schemas.openxmlformats.org/officeDocument/2006/relationships/image" Target="../media/image219.png"/><Relationship Id="rId14" Type="http://schemas.openxmlformats.org/officeDocument/2006/relationships/image" Target="../media/image220.png"/><Relationship Id="rId15" Type="http://schemas.openxmlformats.org/officeDocument/2006/relationships/image" Target="../media/image200.png"/><Relationship Id="rId16" Type="http://schemas.openxmlformats.org/officeDocument/2006/relationships/image" Target="../media/image20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4.png"/><Relationship Id="rId4" Type="http://schemas.openxmlformats.org/officeDocument/2006/relationships/image" Target="../media/image203.png"/><Relationship Id="rId5" Type="http://schemas.openxmlformats.org/officeDocument/2006/relationships/image" Target="../media/image192.png"/><Relationship Id="rId6" Type="http://schemas.openxmlformats.org/officeDocument/2006/relationships/image" Target="../media/image194.png"/><Relationship Id="rId7" Type="http://schemas.openxmlformats.org/officeDocument/2006/relationships/image" Target="../media/image197.png"/><Relationship Id="rId8" Type="http://schemas.openxmlformats.org/officeDocument/2006/relationships/image" Target="../media/image198.png"/><Relationship Id="rId9" Type="http://schemas.openxmlformats.org/officeDocument/2006/relationships/image" Target="../media/image199.png"/><Relationship Id="rId10" Type="http://schemas.openxmlformats.org/officeDocument/2006/relationships/image" Target="../media/image216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2.png"/><Relationship Id="rId12" Type="http://schemas.openxmlformats.org/officeDocument/2006/relationships/image" Target="../media/image223.png"/><Relationship Id="rId13" Type="http://schemas.openxmlformats.org/officeDocument/2006/relationships/image" Target="../media/image224.png"/><Relationship Id="rId14" Type="http://schemas.openxmlformats.org/officeDocument/2006/relationships/image" Target="../media/image225.png"/><Relationship Id="rId15" Type="http://schemas.openxmlformats.org/officeDocument/2006/relationships/image" Target="../media/image226.png"/><Relationship Id="rId16" Type="http://schemas.openxmlformats.org/officeDocument/2006/relationships/image" Target="../media/image20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4.png"/><Relationship Id="rId4" Type="http://schemas.openxmlformats.org/officeDocument/2006/relationships/image" Target="../media/image203.png"/><Relationship Id="rId5" Type="http://schemas.openxmlformats.org/officeDocument/2006/relationships/image" Target="../media/image192.png"/><Relationship Id="rId6" Type="http://schemas.openxmlformats.org/officeDocument/2006/relationships/image" Target="../media/image194.png"/><Relationship Id="rId7" Type="http://schemas.openxmlformats.org/officeDocument/2006/relationships/image" Target="../media/image197.png"/><Relationship Id="rId8" Type="http://schemas.openxmlformats.org/officeDocument/2006/relationships/image" Target="../media/image198.png"/><Relationship Id="rId9" Type="http://schemas.openxmlformats.org/officeDocument/2006/relationships/image" Target="../media/image199.png"/><Relationship Id="rId10" Type="http://schemas.openxmlformats.org/officeDocument/2006/relationships/image" Target="../media/image221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5.png"/><Relationship Id="rId12" Type="http://schemas.openxmlformats.org/officeDocument/2006/relationships/image" Target="../media/image236.pdf"/><Relationship Id="rId13" Type="http://schemas.openxmlformats.org/officeDocument/2006/relationships/image" Target="../media/image237.png"/><Relationship Id="rId14" Type="http://schemas.openxmlformats.org/officeDocument/2006/relationships/image" Target="../media/image238.pdf"/><Relationship Id="rId15" Type="http://schemas.openxmlformats.org/officeDocument/2006/relationships/image" Target="../media/image2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7.png"/><Relationship Id="rId4" Type="http://schemas.openxmlformats.org/officeDocument/2006/relationships/image" Target="../media/image228.pdf"/><Relationship Id="rId5" Type="http://schemas.openxmlformats.org/officeDocument/2006/relationships/image" Target="../media/image229.png"/><Relationship Id="rId6" Type="http://schemas.openxmlformats.org/officeDocument/2006/relationships/image" Target="../media/image230.pdf"/><Relationship Id="rId7" Type="http://schemas.openxmlformats.org/officeDocument/2006/relationships/image" Target="../media/image231.png"/><Relationship Id="rId8" Type="http://schemas.openxmlformats.org/officeDocument/2006/relationships/image" Target="../media/image232.pdf"/><Relationship Id="rId9" Type="http://schemas.openxmlformats.org/officeDocument/2006/relationships/image" Target="../media/image233.png"/><Relationship Id="rId10" Type="http://schemas.openxmlformats.org/officeDocument/2006/relationships/image" Target="../media/image234.pd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4" Type="http://schemas.openxmlformats.org/officeDocument/2006/relationships/image" Target="../media/image240.png"/><Relationship Id="rId5" Type="http://schemas.openxmlformats.org/officeDocument/2006/relationships/image" Target="../media/image241.png"/><Relationship Id="rId6" Type="http://schemas.openxmlformats.org/officeDocument/2006/relationships/image" Target="../media/image242.pdf"/><Relationship Id="rId7" Type="http://schemas.openxmlformats.org/officeDocument/2006/relationships/image" Target="../media/image243.png"/><Relationship Id="rId8" Type="http://schemas.openxmlformats.org/officeDocument/2006/relationships/image" Target="../media/image244.png"/><Relationship Id="rId9" Type="http://schemas.openxmlformats.org/officeDocument/2006/relationships/image" Target="../media/image24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4" Type="http://schemas.openxmlformats.org/officeDocument/2006/relationships/image" Target="../media/image247.png"/><Relationship Id="rId5" Type="http://schemas.openxmlformats.org/officeDocument/2006/relationships/image" Target="../media/image24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df"/><Relationship Id="rId22" Type="http://schemas.openxmlformats.org/officeDocument/2006/relationships/image" Target="../media/image21.png"/><Relationship Id="rId23" Type="http://schemas.openxmlformats.org/officeDocument/2006/relationships/image" Target="../media/image22.pdf"/><Relationship Id="rId24" Type="http://schemas.openxmlformats.org/officeDocument/2006/relationships/image" Target="../media/image23.png"/><Relationship Id="rId25" Type="http://schemas.openxmlformats.org/officeDocument/2006/relationships/image" Target="../media/image24.pdf"/><Relationship Id="rId26" Type="http://schemas.openxmlformats.org/officeDocument/2006/relationships/image" Target="../media/image25.png"/><Relationship Id="rId10" Type="http://schemas.openxmlformats.org/officeDocument/2006/relationships/image" Target="../media/image9.pdf"/><Relationship Id="rId11" Type="http://schemas.openxmlformats.org/officeDocument/2006/relationships/image" Target="../media/image10.png"/><Relationship Id="rId12" Type="http://schemas.openxmlformats.org/officeDocument/2006/relationships/image" Target="../media/image11.pdf"/><Relationship Id="rId13" Type="http://schemas.openxmlformats.org/officeDocument/2006/relationships/image" Target="../media/image12.png"/><Relationship Id="rId14" Type="http://schemas.openxmlformats.org/officeDocument/2006/relationships/image" Target="../media/image13.pdf"/><Relationship Id="rId15" Type="http://schemas.openxmlformats.org/officeDocument/2006/relationships/image" Target="../media/image14.png"/><Relationship Id="rId16" Type="http://schemas.openxmlformats.org/officeDocument/2006/relationships/image" Target="../media/image15.pdf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4.pd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d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4" Type="http://schemas.openxmlformats.org/officeDocument/2006/relationships/image" Target="../media/image250.png"/><Relationship Id="rId5" Type="http://schemas.openxmlformats.org/officeDocument/2006/relationships/image" Target="../media/image251.png"/><Relationship Id="rId6" Type="http://schemas.openxmlformats.org/officeDocument/2006/relationships/image" Target="../media/image252.png"/><Relationship Id="rId7" Type="http://schemas.openxmlformats.org/officeDocument/2006/relationships/image" Target="../media/image253.pdf"/><Relationship Id="rId8" Type="http://schemas.openxmlformats.org/officeDocument/2006/relationships/image" Target="../media/image254.png"/><Relationship Id="rId9" Type="http://schemas.openxmlformats.org/officeDocument/2006/relationships/image" Target="../media/image255.pdf"/><Relationship Id="rId10" Type="http://schemas.openxmlformats.org/officeDocument/2006/relationships/image" Target="../media/image25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5.png"/><Relationship Id="rId12" Type="http://schemas.openxmlformats.org/officeDocument/2006/relationships/image" Target="../media/image255.pdf"/><Relationship Id="rId13" Type="http://schemas.openxmlformats.org/officeDocument/2006/relationships/image" Target="../media/image256.png"/><Relationship Id="rId14" Type="http://schemas.openxmlformats.org/officeDocument/2006/relationships/image" Target="../media/image266.pdf"/><Relationship Id="rId15" Type="http://schemas.openxmlformats.org/officeDocument/2006/relationships/image" Target="../media/image26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7.png"/><Relationship Id="rId4" Type="http://schemas.openxmlformats.org/officeDocument/2006/relationships/image" Target="../media/image258.png"/><Relationship Id="rId5" Type="http://schemas.openxmlformats.org/officeDocument/2006/relationships/image" Target="../media/image259.pdf"/><Relationship Id="rId6" Type="http://schemas.openxmlformats.org/officeDocument/2006/relationships/image" Target="../media/image260.png"/><Relationship Id="rId7" Type="http://schemas.openxmlformats.org/officeDocument/2006/relationships/image" Target="../media/image261.pdf"/><Relationship Id="rId8" Type="http://schemas.openxmlformats.org/officeDocument/2006/relationships/image" Target="../media/image262.png"/><Relationship Id="rId9" Type="http://schemas.openxmlformats.org/officeDocument/2006/relationships/image" Target="../media/image263.png"/><Relationship Id="rId10" Type="http://schemas.openxmlformats.org/officeDocument/2006/relationships/image" Target="../media/image264.pd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6.png"/><Relationship Id="rId12" Type="http://schemas.openxmlformats.org/officeDocument/2006/relationships/image" Target="../media/image277.png"/><Relationship Id="rId13" Type="http://schemas.openxmlformats.org/officeDocument/2006/relationships/image" Target="../media/image278.png"/><Relationship Id="rId14" Type="http://schemas.openxmlformats.org/officeDocument/2006/relationships/image" Target="../media/image279.png"/><Relationship Id="rId15" Type="http://schemas.openxmlformats.org/officeDocument/2006/relationships/image" Target="../media/image6.png"/><Relationship Id="rId16" Type="http://schemas.openxmlformats.org/officeDocument/2006/relationships/image" Target="../media/image280.png"/><Relationship Id="rId17" Type="http://schemas.openxmlformats.org/officeDocument/2006/relationships/image" Target="../media/image28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8.png"/><Relationship Id="rId4" Type="http://schemas.openxmlformats.org/officeDocument/2006/relationships/image" Target="../media/image269.png"/><Relationship Id="rId5" Type="http://schemas.openxmlformats.org/officeDocument/2006/relationships/image" Target="../media/image270.png"/><Relationship Id="rId6" Type="http://schemas.openxmlformats.org/officeDocument/2006/relationships/image" Target="../media/image271.png"/><Relationship Id="rId7" Type="http://schemas.openxmlformats.org/officeDocument/2006/relationships/image" Target="../media/image272.png"/><Relationship Id="rId8" Type="http://schemas.openxmlformats.org/officeDocument/2006/relationships/image" Target="../media/image273.png"/><Relationship Id="rId9" Type="http://schemas.openxmlformats.org/officeDocument/2006/relationships/image" Target="../media/image274.png"/><Relationship Id="rId10" Type="http://schemas.openxmlformats.org/officeDocument/2006/relationships/image" Target="../media/image2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4" Type="http://schemas.openxmlformats.org/officeDocument/2006/relationships/image" Target="../media/image283.png"/><Relationship Id="rId5" Type="http://schemas.openxmlformats.org/officeDocument/2006/relationships/image" Target="../media/image284.png"/><Relationship Id="rId6" Type="http://schemas.openxmlformats.org/officeDocument/2006/relationships/image" Target="../media/image154.png"/><Relationship Id="rId7" Type="http://schemas.openxmlformats.org/officeDocument/2006/relationships/image" Target="../media/image285.png"/><Relationship Id="rId8" Type="http://schemas.openxmlformats.org/officeDocument/2006/relationships/image" Target="../media/image28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8.png"/><Relationship Id="rId12" Type="http://schemas.openxmlformats.org/officeDocument/2006/relationships/image" Target="../media/image289.png"/><Relationship Id="rId13" Type="http://schemas.openxmlformats.org/officeDocument/2006/relationships/image" Target="../media/image290.png"/><Relationship Id="rId14" Type="http://schemas.openxmlformats.org/officeDocument/2006/relationships/image" Target="../media/image291.png"/><Relationship Id="rId15" Type="http://schemas.openxmlformats.org/officeDocument/2006/relationships/image" Target="../media/image292.png"/><Relationship Id="rId16" Type="http://schemas.openxmlformats.org/officeDocument/2006/relationships/image" Target="../media/image293.png"/><Relationship Id="rId17" Type="http://schemas.openxmlformats.org/officeDocument/2006/relationships/image" Target="../media/image294.png"/><Relationship Id="rId18" Type="http://schemas.openxmlformats.org/officeDocument/2006/relationships/image" Target="../media/image29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9.png"/><Relationship Id="rId4" Type="http://schemas.openxmlformats.org/officeDocument/2006/relationships/image" Target="../media/image270.png"/><Relationship Id="rId5" Type="http://schemas.openxmlformats.org/officeDocument/2006/relationships/image" Target="../media/image271.png"/><Relationship Id="rId6" Type="http://schemas.openxmlformats.org/officeDocument/2006/relationships/image" Target="../media/image273.png"/><Relationship Id="rId7" Type="http://schemas.openxmlformats.org/officeDocument/2006/relationships/image" Target="../media/image274.png"/><Relationship Id="rId8" Type="http://schemas.openxmlformats.org/officeDocument/2006/relationships/image" Target="../media/image275.png"/><Relationship Id="rId9" Type="http://schemas.openxmlformats.org/officeDocument/2006/relationships/image" Target="../media/image276.png"/><Relationship Id="rId10" Type="http://schemas.openxmlformats.org/officeDocument/2006/relationships/image" Target="../media/image287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4.png"/><Relationship Id="rId12" Type="http://schemas.openxmlformats.org/officeDocument/2006/relationships/image" Target="../media/image305.png"/><Relationship Id="rId13" Type="http://schemas.openxmlformats.org/officeDocument/2006/relationships/image" Target="../media/image306.png"/><Relationship Id="rId14" Type="http://schemas.openxmlformats.org/officeDocument/2006/relationships/image" Target="../media/image307.png"/><Relationship Id="rId15" Type="http://schemas.openxmlformats.org/officeDocument/2006/relationships/image" Target="../media/image308.png"/><Relationship Id="rId16" Type="http://schemas.openxmlformats.org/officeDocument/2006/relationships/image" Target="../media/image309.png"/><Relationship Id="rId17" Type="http://schemas.openxmlformats.org/officeDocument/2006/relationships/image" Target="../media/image310.png"/><Relationship Id="rId18" Type="http://schemas.openxmlformats.org/officeDocument/2006/relationships/image" Target="../media/image311.png"/><Relationship Id="rId19" Type="http://schemas.openxmlformats.org/officeDocument/2006/relationships/image" Target="../media/image3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6.png"/><Relationship Id="rId4" Type="http://schemas.openxmlformats.org/officeDocument/2006/relationships/image" Target="../media/image297.png"/><Relationship Id="rId5" Type="http://schemas.openxmlformats.org/officeDocument/2006/relationships/image" Target="../media/image298.png"/><Relationship Id="rId6" Type="http://schemas.openxmlformats.org/officeDocument/2006/relationships/image" Target="../media/image299.png"/><Relationship Id="rId7" Type="http://schemas.openxmlformats.org/officeDocument/2006/relationships/image" Target="../media/image300.png"/><Relationship Id="rId8" Type="http://schemas.openxmlformats.org/officeDocument/2006/relationships/image" Target="../media/image301.png"/><Relationship Id="rId9" Type="http://schemas.openxmlformats.org/officeDocument/2006/relationships/image" Target="../media/image302.png"/><Relationship Id="rId10" Type="http://schemas.openxmlformats.org/officeDocument/2006/relationships/image" Target="../media/image303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6.png"/><Relationship Id="rId12" Type="http://schemas.openxmlformats.org/officeDocument/2006/relationships/image" Target="../media/image317.png"/><Relationship Id="rId13" Type="http://schemas.openxmlformats.org/officeDocument/2006/relationships/image" Target="../media/image318.png"/><Relationship Id="rId14" Type="http://schemas.openxmlformats.org/officeDocument/2006/relationships/image" Target="../media/image319.png"/><Relationship Id="rId15" Type="http://schemas.openxmlformats.org/officeDocument/2006/relationships/image" Target="../media/image3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9.png"/><Relationship Id="rId4" Type="http://schemas.openxmlformats.org/officeDocument/2006/relationships/image" Target="../media/image270.png"/><Relationship Id="rId5" Type="http://schemas.openxmlformats.org/officeDocument/2006/relationships/image" Target="../media/image271.png"/><Relationship Id="rId6" Type="http://schemas.openxmlformats.org/officeDocument/2006/relationships/image" Target="../media/image273.png"/><Relationship Id="rId7" Type="http://schemas.openxmlformats.org/officeDocument/2006/relationships/image" Target="../media/image274.png"/><Relationship Id="rId8" Type="http://schemas.openxmlformats.org/officeDocument/2006/relationships/image" Target="../media/image313.png"/><Relationship Id="rId9" Type="http://schemas.openxmlformats.org/officeDocument/2006/relationships/image" Target="../media/image314.png"/><Relationship Id="rId10" Type="http://schemas.openxmlformats.org/officeDocument/2006/relationships/image" Target="../media/image3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4" Type="http://schemas.openxmlformats.org/officeDocument/2006/relationships/image" Target="../media/image322.png"/><Relationship Id="rId5" Type="http://schemas.openxmlformats.org/officeDocument/2006/relationships/image" Target="../media/image293.png"/><Relationship Id="rId6" Type="http://schemas.openxmlformats.org/officeDocument/2006/relationships/image" Target="../media/image323.png"/><Relationship Id="rId7" Type="http://schemas.openxmlformats.org/officeDocument/2006/relationships/image" Target="../media/image324.png"/><Relationship Id="rId8" Type="http://schemas.openxmlformats.org/officeDocument/2006/relationships/image" Target="../media/image294.png"/><Relationship Id="rId9" Type="http://schemas.openxmlformats.org/officeDocument/2006/relationships/image" Target="../media/image29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2.pdf"/><Relationship Id="rId12" Type="http://schemas.openxmlformats.org/officeDocument/2006/relationships/image" Target="../media/image3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0.png"/><Relationship Id="rId4" Type="http://schemas.openxmlformats.org/officeDocument/2006/relationships/image" Target="../media/image325.png"/><Relationship Id="rId5" Type="http://schemas.openxmlformats.org/officeDocument/2006/relationships/image" Target="../media/image326.png"/><Relationship Id="rId6" Type="http://schemas.openxmlformats.org/officeDocument/2006/relationships/image" Target="../media/image327.png"/><Relationship Id="rId7" Type="http://schemas.openxmlformats.org/officeDocument/2006/relationships/image" Target="../media/image328.png"/><Relationship Id="rId8" Type="http://schemas.openxmlformats.org/officeDocument/2006/relationships/image" Target="../media/image329.png"/><Relationship Id="rId9" Type="http://schemas.openxmlformats.org/officeDocument/2006/relationships/image" Target="../media/image330.pdf"/><Relationship Id="rId10" Type="http://schemas.openxmlformats.org/officeDocument/2006/relationships/image" Target="../media/image33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df"/><Relationship Id="rId24" Type="http://schemas.openxmlformats.org/officeDocument/2006/relationships/image" Target="../media/image47.png"/><Relationship Id="rId10" Type="http://schemas.openxmlformats.org/officeDocument/2006/relationships/image" Target="../media/image33.pdf"/><Relationship Id="rId11" Type="http://schemas.openxmlformats.org/officeDocument/2006/relationships/image" Target="../media/image34.png"/><Relationship Id="rId12" Type="http://schemas.openxmlformats.org/officeDocument/2006/relationships/image" Target="../media/image35.pdf"/><Relationship Id="rId13" Type="http://schemas.openxmlformats.org/officeDocument/2006/relationships/image" Target="../media/image36.png"/><Relationship Id="rId14" Type="http://schemas.openxmlformats.org/officeDocument/2006/relationships/image" Target="../media/image37.pdf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d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df"/><Relationship Id="rId12" Type="http://schemas.openxmlformats.org/officeDocument/2006/relationships/image" Target="../media/image57.png"/><Relationship Id="rId13" Type="http://schemas.openxmlformats.org/officeDocument/2006/relationships/image" Target="../media/image58.pdf"/><Relationship Id="rId14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df"/><Relationship Id="rId10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Relationship Id="rId14" Type="http://schemas.openxmlformats.org/officeDocument/2006/relationships/image" Target="../media/image81.png"/><Relationship Id="rId15" Type="http://schemas.openxmlformats.org/officeDocument/2006/relationships/image" Target="../media/image82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17538"/>
            <a:ext cx="10161588" cy="1638300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4000" dirty="0" smtClean="0">
                <a:solidFill>
                  <a:srgbClr val="400000"/>
                </a:solidFill>
                <a:ea typeface="Hoefler Text" pitchFamily="3" charset="0"/>
                <a:cs typeface="Hoefler Text" pitchFamily="3" charset="0"/>
              </a:rPr>
              <a:t>Electromagnétisme des milieux matériels</a:t>
            </a: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2982912" y="5075237"/>
            <a:ext cx="9917113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dirty="0" err="1">
                <a:ea typeface="Hoefler Text" pitchFamily="3" charset="0"/>
                <a:cs typeface="Hoefler Text" pitchFamily="3" charset="0"/>
              </a:rPr>
              <a:t>Bibliographie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 : 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BFR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,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électromagnétisme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 IV,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milieux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matériels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Hprépa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, PSI-PSI*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électronique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II</a:t>
            </a: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Kittel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, physique de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l’état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solide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Diu physique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statistique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Callen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: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Thermodynamique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Ollivier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&amp;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Gié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: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Thermodynamique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Jackson,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électrodynamique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classique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dirty="0">
                <a:ea typeface="Hoefler Text" pitchFamily="3" charset="0"/>
                <a:cs typeface="Hoefler Text" pitchFamily="3" charset="0"/>
              </a:rPr>
              <a:t> Perez,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électromagnétisme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16112" y="2408237"/>
            <a:ext cx="96012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Ch1 : équations de Maxwell dans la matière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16112" y="2789237"/>
            <a:ext cx="96012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Ch2 : mécanismes de polarisation, indice de réfraction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16112" y="3170237"/>
            <a:ext cx="96012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Ch3 : milieux aimantés, aspects thermodynamiques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16112" y="3551237"/>
            <a:ext cx="96012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Ch4 : ferromagnétisme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lvl="0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96261" name="Rectangle 3"/>
          <p:cNvSpPr>
            <a:spLocks noChangeArrowheads="1"/>
          </p:cNvSpPr>
          <p:nvPr/>
        </p:nvSpPr>
        <p:spPr bwMode="auto">
          <a:xfrm>
            <a:off x="239713" y="655637"/>
            <a:ext cx="10134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u="sng" dirty="0">
                <a:ea typeface="Hoefler Text" pitchFamily="3" charset="0"/>
                <a:cs typeface="Hoefler Text" pitchFamily="3" charset="0"/>
              </a:rPr>
              <a:t>Lissage direct de la densité microscopique de </a:t>
            </a:r>
            <a:r>
              <a:rPr lang="fr-FR" sz="2400" u="sng" dirty="0" smtClean="0">
                <a:ea typeface="Hoefler Text" pitchFamily="3" charset="0"/>
                <a:cs typeface="Hoefler Text" pitchFamily="3" charset="0"/>
              </a:rPr>
              <a:t>charges</a:t>
            </a:r>
            <a:endParaRPr lang="fr-FR" sz="2400" u="sng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96262" name="Image 18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8912" y="2636836"/>
            <a:ext cx="3479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72" name="Rectangle 3"/>
          <p:cNvSpPr>
            <a:spLocks noChangeArrowheads="1"/>
          </p:cNvSpPr>
          <p:nvPr/>
        </p:nvSpPr>
        <p:spPr bwMode="auto">
          <a:xfrm>
            <a:off x="315912" y="3246436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Densité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macroscopique (lissée) 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15912" y="2560636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Distribution microscopique 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8" name="Imag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11712" y="3246437"/>
            <a:ext cx="4572000" cy="711200"/>
          </a:xfrm>
          <a:prstGeom prst="rect">
            <a:avLst/>
          </a:prstGeom>
        </p:spPr>
      </p:pic>
      <p:pic>
        <p:nvPicPr>
          <p:cNvPr id="19" name="Imag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17612" y="4668837"/>
            <a:ext cx="7937500" cy="711200"/>
          </a:xfrm>
          <a:prstGeom prst="rect">
            <a:avLst/>
          </a:prstGeom>
        </p:spPr>
      </p:pic>
      <p:pic>
        <p:nvPicPr>
          <p:cNvPr id="20" name="Image 28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4012" y="6345237"/>
            <a:ext cx="3822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15912" y="4008437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Moyenne sur une charge ponctuelle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5912" y="5532437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Densité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macroscopique (lissée) 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15913" y="1341437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Position de chaque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atome/molécule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5" name="Image 20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97412" y="1493836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15913" y="1951037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Position des charges liées à chaque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atome/molécule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8" name="Imag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16712" y="2027237"/>
            <a:ext cx="1778000" cy="368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lvl="0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96261" name="Rectangle 3"/>
          <p:cNvSpPr>
            <a:spLocks noChangeArrowheads="1"/>
          </p:cNvSpPr>
          <p:nvPr/>
        </p:nvSpPr>
        <p:spPr bwMode="auto">
          <a:xfrm>
            <a:off x="239713" y="655637"/>
            <a:ext cx="10134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u="sng" dirty="0">
                <a:ea typeface="Hoefler Text" pitchFamily="3" charset="0"/>
                <a:cs typeface="Hoefler Text" pitchFamily="3" charset="0"/>
              </a:rPr>
              <a:t>Lissage direct de la densité microscopique de </a:t>
            </a:r>
            <a:r>
              <a:rPr lang="fr-FR" sz="2400" u="sng" dirty="0" smtClean="0">
                <a:ea typeface="Hoefler Text" pitchFamily="3" charset="0"/>
                <a:cs typeface="Hoefler Text" pitchFamily="3" charset="0"/>
              </a:rPr>
              <a:t>charges</a:t>
            </a:r>
            <a:endParaRPr lang="fr-FR" sz="2400" u="sng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96262" name="Image 18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8912" y="2636836"/>
            <a:ext cx="3479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3" name="Rectangle 3"/>
          <p:cNvSpPr>
            <a:spLocks noChangeArrowheads="1"/>
          </p:cNvSpPr>
          <p:nvPr/>
        </p:nvSpPr>
        <p:spPr bwMode="auto">
          <a:xfrm>
            <a:off x="315913" y="1341437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Position de chaque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atome/molécule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96264" name="Image 20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7412" y="1493836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5" name="Rectangle 3"/>
          <p:cNvSpPr>
            <a:spLocks noChangeArrowheads="1"/>
          </p:cNvSpPr>
          <p:nvPr/>
        </p:nvSpPr>
        <p:spPr bwMode="auto">
          <a:xfrm>
            <a:off x="315913" y="1951037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Position des charges liées à chaque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atome/molécule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96271" name="Image 28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6512" y="3398836"/>
            <a:ext cx="3822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72" name="Rectangle 3"/>
          <p:cNvSpPr>
            <a:spLocks noChangeArrowheads="1"/>
          </p:cNvSpPr>
          <p:nvPr/>
        </p:nvSpPr>
        <p:spPr bwMode="auto">
          <a:xfrm>
            <a:off x="315912" y="3246436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Densité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macroscopique (lissée) 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96267" name="Rectangle 3"/>
          <p:cNvSpPr>
            <a:spLocks noChangeArrowheads="1"/>
          </p:cNvSpPr>
          <p:nvPr/>
        </p:nvSpPr>
        <p:spPr bwMode="auto">
          <a:xfrm>
            <a:off x="315912" y="4008436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Chaque site est localement neutre </a:t>
            </a:r>
          </a:p>
        </p:txBody>
      </p:sp>
      <p:pic>
        <p:nvPicPr>
          <p:cNvPr id="96268" name="Image 24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5512" y="4148136"/>
            <a:ext cx="1193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9" name="Rectangle 3"/>
          <p:cNvSpPr>
            <a:spLocks noChangeArrowheads="1"/>
          </p:cNvSpPr>
          <p:nvPr/>
        </p:nvSpPr>
        <p:spPr bwMode="auto">
          <a:xfrm>
            <a:off x="315912" y="5075237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Moment dipolaire locale de chaque site </a:t>
            </a:r>
          </a:p>
        </p:txBody>
      </p:sp>
      <p:pic>
        <p:nvPicPr>
          <p:cNvPr id="96270" name="Image 27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68912" y="5151437"/>
            <a:ext cx="1612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73" name="Rectangle 3"/>
          <p:cNvSpPr>
            <a:spLocks noChangeArrowheads="1"/>
          </p:cNvSpPr>
          <p:nvPr/>
        </p:nvSpPr>
        <p:spPr bwMode="auto">
          <a:xfrm>
            <a:off x="315912" y="5837237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Polarisation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microscopique </a:t>
            </a:r>
          </a:p>
        </p:txBody>
      </p:sp>
      <p:pic>
        <p:nvPicPr>
          <p:cNvPr id="96274" name="Image 31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73512" y="5964237"/>
            <a:ext cx="2336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5" name="Image 34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73512" y="6751637"/>
            <a:ext cx="3327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76" name="Rectangle 3"/>
          <p:cNvSpPr>
            <a:spLocks noChangeArrowheads="1"/>
          </p:cNvSpPr>
          <p:nvPr/>
        </p:nvSpPr>
        <p:spPr bwMode="auto">
          <a:xfrm>
            <a:off x="315912" y="6599238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Polarisation macroscopique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15912" y="2560636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Distribution microscopique 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9712" y="1341436"/>
            <a:ext cx="8991600" cy="3505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39712" y="4999037"/>
            <a:ext cx="8991600" cy="2438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pic>
        <p:nvPicPr>
          <p:cNvPr id="25" name="Imag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16712" y="2027237"/>
            <a:ext cx="1778000" cy="368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lvl="0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98309" name="Rectangle 3"/>
          <p:cNvSpPr>
            <a:spLocks noChangeArrowheads="1"/>
          </p:cNvSpPr>
          <p:nvPr/>
        </p:nvSpPr>
        <p:spPr bwMode="auto">
          <a:xfrm>
            <a:off x="392112" y="808037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Hypothèse fondamentale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: la séparation d’échelle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98310" name="Rectangle 3"/>
          <p:cNvSpPr>
            <a:spLocks noChangeArrowheads="1"/>
          </p:cNvSpPr>
          <p:nvPr/>
        </p:nvSpPr>
        <p:spPr bwMode="auto">
          <a:xfrm>
            <a:off x="392112" y="2166936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On développe</a:t>
            </a:r>
          </a:p>
        </p:txBody>
      </p:sp>
      <p:pic>
        <p:nvPicPr>
          <p:cNvPr id="98311" name="Image 2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3212" y="960437"/>
            <a:ext cx="977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Image 3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8112" y="2319336"/>
            <a:ext cx="6184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3" name="Image 34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7913" y="2928937"/>
            <a:ext cx="8013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4" name="Image 35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4313" y="3970337"/>
            <a:ext cx="3810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5" name="Image 36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0913" y="3919537"/>
            <a:ext cx="457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8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73312" y="1493837"/>
            <a:ext cx="3822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37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35113" y="4846637"/>
            <a:ext cx="6515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15913" y="4313237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Identité vectorielle</a:t>
            </a:r>
          </a:p>
        </p:txBody>
      </p:sp>
      <p:pic>
        <p:nvPicPr>
          <p:cNvPr id="15" name="Image 39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31113" y="5303837"/>
            <a:ext cx="3810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40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35113" y="5595937"/>
            <a:ext cx="370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ccolade fermante 41"/>
          <p:cNvSpPr>
            <a:spLocks/>
          </p:cNvSpPr>
          <p:nvPr/>
        </p:nvSpPr>
        <p:spPr bwMode="auto">
          <a:xfrm rot="5400000">
            <a:off x="4125913" y="5672137"/>
            <a:ext cx="76200" cy="1905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" name="Image 42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97313" y="6738937"/>
            <a:ext cx="533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43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64313" y="5837237"/>
            <a:ext cx="165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6335713" y="5608637"/>
            <a:ext cx="2286000" cy="838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lvl="0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98309" name="Rectangle 3"/>
          <p:cNvSpPr>
            <a:spLocks noChangeArrowheads="1"/>
          </p:cNvSpPr>
          <p:nvPr/>
        </p:nvSpPr>
        <p:spPr bwMode="auto">
          <a:xfrm>
            <a:off x="392112" y="808037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Hypothèse fondamentale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: la séparation d’échelle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98310" name="Rectangle 3"/>
          <p:cNvSpPr>
            <a:spLocks noChangeArrowheads="1"/>
          </p:cNvSpPr>
          <p:nvPr/>
        </p:nvSpPr>
        <p:spPr bwMode="auto">
          <a:xfrm>
            <a:off x="392112" y="1493837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À l’ordre 1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98311" name="Image 2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3212" y="960437"/>
            <a:ext cx="977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Image 3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8112" y="1646237"/>
            <a:ext cx="6184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2" name="Image 43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7312" y="2636837"/>
            <a:ext cx="165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3" name="Rectangle 44"/>
          <p:cNvSpPr>
            <a:spLocks noChangeArrowheads="1"/>
          </p:cNvSpPr>
          <p:nvPr/>
        </p:nvSpPr>
        <p:spPr bwMode="auto">
          <a:xfrm>
            <a:off x="3668712" y="2408237"/>
            <a:ext cx="2286000" cy="838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324" name="Rectangle 3"/>
          <p:cNvSpPr>
            <a:spLocks noChangeArrowheads="1"/>
          </p:cNvSpPr>
          <p:nvPr/>
        </p:nvSpPr>
        <p:spPr bwMode="auto">
          <a:xfrm>
            <a:off x="5573712" y="6218237"/>
            <a:ext cx="4114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Tenseur quadrupolaire électrique</a:t>
            </a:r>
          </a:p>
        </p:txBody>
      </p:sp>
      <p:pic>
        <p:nvPicPr>
          <p:cNvPr id="9832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7912" y="6383337"/>
            <a:ext cx="4330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54312" y="5227637"/>
            <a:ext cx="292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68312" y="3551237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À l’ordre 2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6" name="Image 3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8112" y="3703637"/>
            <a:ext cx="6184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659312" y="4389437"/>
            <a:ext cx="4660900" cy="317500"/>
          </a:xfrm>
          <a:prstGeom prst="rect">
            <a:avLst/>
          </a:prstGeom>
        </p:spPr>
      </p:pic>
      <p:sp>
        <p:nvSpPr>
          <p:cNvPr id="28" name="Rectangle 44"/>
          <p:cNvSpPr>
            <a:spLocks noChangeArrowheads="1"/>
          </p:cNvSpPr>
          <p:nvPr/>
        </p:nvSpPr>
        <p:spPr bwMode="auto">
          <a:xfrm>
            <a:off x="2601912" y="5075237"/>
            <a:ext cx="3276600" cy="838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lvl="0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pic>
        <p:nvPicPr>
          <p:cNvPr id="98322" name="Image 4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6312" y="808037"/>
            <a:ext cx="165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39712" y="655637"/>
            <a:ext cx="3886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Interprétation du résultat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grpSp>
        <p:nvGrpSpPr>
          <p:cNvPr id="132" name="Grouper 131"/>
          <p:cNvGrpSpPr/>
          <p:nvPr/>
        </p:nvGrpSpPr>
        <p:grpSpPr>
          <a:xfrm>
            <a:off x="2905918" y="1874837"/>
            <a:ext cx="4572794" cy="1981994"/>
            <a:chOff x="1915318" y="2332037"/>
            <a:chExt cx="4572794" cy="1981994"/>
          </a:xfrm>
        </p:grpSpPr>
        <p:cxnSp>
          <p:nvCxnSpPr>
            <p:cNvPr id="26" name="Connecteur droit 25"/>
            <p:cNvCxnSpPr/>
            <p:nvPr/>
          </p:nvCxnSpPr>
          <p:spPr bwMode="auto">
            <a:xfrm rot="5400000">
              <a:off x="925512" y="3322637"/>
              <a:ext cx="1981200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Connecteur droit 26"/>
            <p:cNvCxnSpPr/>
            <p:nvPr/>
          </p:nvCxnSpPr>
          <p:spPr bwMode="auto">
            <a:xfrm rot="5400000">
              <a:off x="5496718" y="3321843"/>
              <a:ext cx="1981200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1" name="Grouper 30"/>
            <p:cNvGrpSpPr/>
            <p:nvPr/>
          </p:nvGrpSpPr>
          <p:grpSpPr>
            <a:xfrm>
              <a:off x="1992312" y="2484437"/>
              <a:ext cx="762000" cy="304800"/>
              <a:chOff x="1992312" y="2484437"/>
              <a:chExt cx="762000" cy="304800"/>
            </a:xfrm>
          </p:grpSpPr>
          <p:sp>
            <p:nvSpPr>
              <p:cNvPr id="28" name="Ellipse 27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29" name="Image 2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30" name="Image 2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32" name="Grouper 31"/>
            <p:cNvGrpSpPr/>
            <p:nvPr/>
          </p:nvGrpSpPr>
          <p:grpSpPr>
            <a:xfrm>
              <a:off x="2906712" y="2484437"/>
              <a:ext cx="762000" cy="304800"/>
              <a:chOff x="1992312" y="2484437"/>
              <a:chExt cx="762000" cy="304800"/>
            </a:xfrm>
          </p:grpSpPr>
          <p:sp>
            <p:nvSpPr>
              <p:cNvPr id="33" name="Ellipse 32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34" name="Image 3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35" name="Image 3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36" name="Grouper 35"/>
            <p:cNvGrpSpPr/>
            <p:nvPr/>
          </p:nvGrpSpPr>
          <p:grpSpPr>
            <a:xfrm>
              <a:off x="3821112" y="2484437"/>
              <a:ext cx="762000" cy="304800"/>
              <a:chOff x="1992312" y="2484437"/>
              <a:chExt cx="762000" cy="304800"/>
            </a:xfrm>
          </p:grpSpPr>
          <p:sp>
            <p:nvSpPr>
              <p:cNvPr id="37" name="Ellipse 36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38" name="Image 3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39" name="Image 3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40" name="Grouper 39"/>
            <p:cNvGrpSpPr/>
            <p:nvPr/>
          </p:nvGrpSpPr>
          <p:grpSpPr>
            <a:xfrm>
              <a:off x="4735512" y="2484437"/>
              <a:ext cx="762000" cy="304800"/>
              <a:chOff x="1992312" y="2484437"/>
              <a:chExt cx="762000" cy="304800"/>
            </a:xfrm>
          </p:grpSpPr>
          <p:sp>
            <p:nvSpPr>
              <p:cNvPr id="41" name="Ellipse 40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42" name="Image 4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43" name="Image 4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44" name="Grouper 43"/>
            <p:cNvGrpSpPr/>
            <p:nvPr/>
          </p:nvGrpSpPr>
          <p:grpSpPr>
            <a:xfrm>
              <a:off x="5649912" y="2484437"/>
              <a:ext cx="762000" cy="304800"/>
              <a:chOff x="1992312" y="2484437"/>
              <a:chExt cx="762000" cy="304800"/>
            </a:xfrm>
          </p:grpSpPr>
          <p:sp>
            <p:nvSpPr>
              <p:cNvPr id="45" name="Ellipse 44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46" name="Image 4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47" name="Image 4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72" name="Grouper 71"/>
            <p:cNvGrpSpPr/>
            <p:nvPr/>
          </p:nvGrpSpPr>
          <p:grpSpPr>
            <a:xfrm>
              <a:off x="1992312" y="2941637"/>
              <a:ext cx="762000" cy="304800"/>
              <a:chOff x="1992312" y="2484437"/>
              <a:chExt cx="762000" cy="304800"/>
            </a:xfrm>
          </p:grpSpPr>
          <p:sp>
            <p:nvSpPr>
              <p:cNvPr id="73" name="Ellipse 72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74" name="Image 7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75" name="Image 7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76" name="Grouper 75"/>
            <p:cNvGrpSpPr/>
            <p:nvPr/>
          </p:nvGrpSpPr>
          <p:grpSpPr>
            <a:xfrm>
              <a:off x="2906712" y="2941637"/>
              <a:ext cx="762000" cy="304800"/>
              <a:chOff x="1992312" y="2484437"/>
              <a:chExt cx="762000" cy="304800"/>
            </a:xfrm>
          </p:grpSpPr>
          <p:sp>
            <p:nvSpPr>
              <p:cNvPr id="77" name="Ellipse 76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78" name="Image 7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79" name="Image 7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80" name="Grouper 79"/>
            <p:cNvGrpSpPr/>
            <p:nvPr/>
          </p:nvGrpSpPr>
          <p:grpSpPr>
            <a:xfrm>
              <a:off x="3821112" y="2941637"/>
              <a:ext cx="762000" cy="304800"/>
              <a:chOff x="1992312" y="2484437"/>
              <a:chExt cx="762000" cy="304800"/>
            </a:xfrm>
          </p:grpSpPr>
          <p:sp>
            <p:nvSpPr>
              <p:cNvPr id="81" name="Ellipse 80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82" name="Image 8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83" name="Image 8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84" name="Grouper 83"/>
            <p:cNvGrpSpPr/>
            <p:nvPr/>
          </p:nvGrpSpPr>
          <p:grpSpPr>
            <a:xfrm>
              <a:off x="4735512" y="2941637"/>
              <a:ext cx="762000" cy="304800"/>
              <a:chOff x="1992312" y="2484437"/>
              <a:chExt cx="762000" cy="304800"/>
            </a:xfrm>
          </p:grpSpPr>
          <p:sp>
            <p:nvSpPr>
              <p:cNvPr id="85" name="Ellipse 84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86" name="Image 8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87" name="Image 8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88" name="Grouper 87"/>
            <p:cNvGrpSpPr/>
            <p:nvPr/>
          </p:nvGrpSpPr>
          <p:grpSpPr>
            <a:xfrm>
              <a:off x="5649912" y="2941637"/>
              <a:ext cx="762000" cy="304800"/>
              <a:chOff x="1992312" y="2484437"/>
              <a:chExt cx="762000" cy="304800"/>
            </a:xfrm>
          </p:grpSpPr>
          <p:sp>
            <p:nvSpPr>
              <p:cNvPr id="89" name="Ellipse 88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90" name="Image 8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91" name="Image 9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92" name="Grouper 91"/>
            <p:cNvGrpSpPr/>
            <p:nvPr/>
          </p:nvGrpSpPr>
          <p:grpSpPr>
            <a:xfrm>
              <a:off x="1992312" y="3475037"/>
              <a:ext cx="762000" cy="304800"/>
              <a:chOff x="1992312" y="2484437"/>
              <a:chExt cx="762000" cy="304800"/>
            </a:xfrm>
          </p:grpSpPr>
          <p:sp>
            <p:nvSpPr>
              <p:cNvPr id="93" name="Ellipse 92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94" name="Image 9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95" name="Image 9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96" name="Grouper 95"/>
            <p:cNvGrpSpPr/>
            <p:nvPr/>
          </p:nvGrpSpPr>
          <p:grpSpPr>
            <a:xfrm>
              <a:off x="2906712" y="3475037"/>
              <a:ext cx="762000" cy="304800"/>
              <a:chOff x="1992312" y="2484437"/>
              <a:chExt cx="762000" cy="304800"/>
            </a:xfrm>
          </p:grpSpPr>
          <p:sp>
            <p:nvSpPr>
              <p:cNvPr id="97" name="Ellipse 96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98" name="Image 9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99" name="Image 9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100" name="Grouper 99"/>
            <p:cNvGrpSpPr/>
            <p:nvPr/>
          </p:nvGrpSpPr>
          <p:grpSpPr>
            <a:xfrm>
              <a:off x="3821112" y="3475037"/>
              <a:ext cx="762000" cy="304800"/>
              <a:chOff x="1992312" y="2484437"/>
              <a:chExt cx="762000" cy="304800"/>
            </a:xfrm>
          </p:grpSpPr>
          <p:sp>
            <p:nvSpPr>
              <p:cNvPr id="101" name="Ellipse 100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102" name="Image 10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103" name="Image 10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104" name="Grouper 103"/>
            <p:cNvGrpSpPr/>
            <p:nvPr/>
          </p:nvGrpSpPr>
          <p:grpSpPr>
            <a:xfrm>
              <a:off x="4735512" y="3475037"/>
              <a:ext cx="762000" cy="304800"/>
              <a:chOff x="1992312" y="2484437"/>
              <a:chExt cx="762000" cy="304800"/>
            </a:xfrm>
          </p:grpSpPr>
          <p:sp>
            <p:nvSpPr>
              <p:cNvPr id="105" name="Ellipse 104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106" name="Image 10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107" name="Image 10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108" name="Grouper 107"/>
            <p:cNvGrpSpPr/>
            <p:nvPr/>
          </p:nvGrpSpPr>
          <p:grpSpPr>
            <a:xfrm>
              <a:off x="5649912" y="3475037"/>
              <a:ext cx="762000" cy="304800"/>
              <a:chOff x="1992312" y="2484437"/>
              <a:chExt cx="762000" cy="304800"/>
            </a:xfrm>
          </p:grpSpPr>
          <p:sp>
            <p:nvSpPr>
              <p:cNvPr id="109" name="Ellipse 108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110" name="Image 10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111" name="Image 11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112" name="Grouper 111"/>
            <p:cNvGrpSpPr/>
            <p:nvPr/>
          </p:nvGrpSpPr>
          <p:grpSpPr>
            <a:xfrm>
              <a:off x="1992312" y="4008437"/>
              <a:ext cx="762000" cy="304800"/>
              <a:chOff x="1992312" y="2484437"/>
              <a:chExt cx="762000" cy="304800"/>
            </a:xfrm>
          </p:grpSpPr>
          <p:sp>
            <p:nvSpPr>
              <p:cNvPr id="113" name="Ellipse 112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114" name="Image 11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115" name="Image 11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116" name="Grouper 115"/>
            <p:cNvGrpSpPr/>
            <p:nvPr/>
          </p:nvGrpSpPr>
          <p:grpSpPr>
            <a:xfrm>
              <a:off x="2906712" y="4008437"/>
              <a:ext cx="762000" cy="304800"/>
              <a:chOff x="1992312" y="2484437"/>
              <a:chExt cx="762000" cy="304800"/>
            </a:xfrm>
          </p:grpSpPr>
          <p:sp>
            <p:nvSpPr>
              <p:cNvPr id="117" name="Ellipse 116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118" name="Image 11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119" name="Image 11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120" name="Grouper 119"/>
            <p:cNvGrpSpPr/>
            <p:nvPr/>
          </p:nvGrpSpPr>
          <p:grpSpPr>
            <a:xfrm>
              <a:off x="3821112" y="4008437"/>
              <a:ext cx="762000" cy="304800"/>
              <a:chOff x="1992312" y="2484437"/>
              <a:chExt cx="762000" cy="304800"/>
            </a:xfrm>
          </p:grpSpPr>
          <p:sp>
            <p:nvSpPr>
              <p:cNvPr id="121" name="Ellipse 120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122" name="Image 12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123" name="Image 12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124" name="Grouper 123"/>
            <p:cNvGrpSpPr/>
            <p:nvPr/>
          </p:nvGrpSpPr>
          <p:grpSpPr>
            <a:xfrm>
              <a:off x="4735512" y="4008437"/>
              <a:ext cx="762000" cy="304800"/>
              <a:chOff x="1992312" y="2484437"/>
              <a:chExt cx="762000" cy="304800"/>
            </a:xfrm>
          </p:grpSpPr>
          <p:sp>
            <p:nvSpPr>
              <p:cNvPr id="125" name="Ellipse 124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126" name="Image 12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127" name="Image 12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  <p:grpSp>
          <p:nvGrpSpPr>
            <p:cNvPr id="128" name="Grouper 127"/>
            <p:cNvGrpSpPr/>
            <p:nvPr/>
          </p:nvGrpSpPr>
          <p:grpSpPr>
            <a:xfrm>
              <a:off x="5649912" y="4008437"/>
              <a:ext cx="762000" cy="304800"/>
              <a:chOff x="1992312" y="2484437"/>
              <a:chExt cx="762000" cy="304800"/>
            </a:xfrm>
          </p:grpSpPr>
          <p:sp>
            <p:nvSpPr>
              <p:cNvPr id="129" name="Ellipse 128"/>
              <p:cNvSpPr/>
              <p:nvPr/>
            </p:nvSpPr>
            <p:spPr bwMode="auto">
              <a:xfrm>
                <a:off x="1992312" y="2484437"/>
                <a:ext cx="7620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4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pitchFamily="-84" charset="0"/>
                </a:endParaRPr>
              </a:p>
            </p:txBody>
          </p:sp>
          <p:pic>
            <p:nvPicPr>
              <p:cNvPr id="130" name="Image 12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076450" y="2641600"/>
                <a:ext cx="190500" cy="25400"/>
              </a:xfrm>
              <a:prstGeom prst="rect">
                <a:avLst/>
              </a:prstGeom>
            </p:spPr>
          </p:pic>
          <p:pic>
            <p:nvPicPr>
              <p:cNvPr id="131" name="Image 13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406650" y="2533650"/>
                <a:ext cx="215900" cy="215900"/>
              </a:xfrm>
              <a:prstGeom prst="rect">
                <a:avLst/>
              </a:prstGeom>
            </p:spPr>
          </p:pic>
        </p:grpSp>
      </p:grpSp>
      <p:sp>
        <p:nvSpPr>
          <p:cNvPr id="133" name="Rectangle 3"/>
          <p:cNvSpPr>
            <a:spLocks noChangeArrowheads="1"/>
          </p:cNvSpPr>
          <p:nvPr/>
        </p:nvSpPr>
        <p:spPr bwMode="auto">
          <a:xfrm>
            <a:off x="1992312" y="1265237"/>
            <a:ext cx="6934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Milieu modèle à polarisation horizontale. Milieu confiné.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cxnSp>
        <p:nvCxnSpPr>
          <p:cNvPr id="135" name="Connecteur droit 134"/>
          <p:cNvCxnSpPr/>
          <p:nvPr/>
        </p:nvCxnSpPr>
        <p:spPr bwMode="auto">
          <a:xfrm>
            <a:off x="2906712" y="4389437"/>
            <a:ext cx="4648200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Connecteur droit avec flèche 138"/>
          <p:cNvCxnSpPr/>
          <p:nvPr/>
        </p:nvCxnSpPr>
        <p:spPr bwMode="auto">
          <a:xfrm>
            <a:off x="1687512" y="5454649"/>
            <a:ext cx="6934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Connecteur droit avec flèche 139"/>
          <p:cNvCxnSpPr/>
          <p:nvPr/>
        </p:nvCxnSpPr>
        <p:spPr bwMode="auto">
          <a:xfrm rot="5400000" flipH="1" flipV="1">
            <a:off x="1040606" y="4806155"/>
            <a:ext cx="1295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Connecteur droit 143"/>
          <p:cNvCxnSpPr/>
          <p:nvPr/>
        </p:nvCxnSpPr>
        <p:spPr bwMode="auto">
          <a:xfrm rot="5400000">
            <a:off x="2373312" y="4922837"/>
            <a:ext cx="1066800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Connecteur droit 146"/>
          <p:cNvCxnSpPr/>
          <p:nvPr/>
        </p:nvCxnSpPr>
        <p:spPr bwMode="auto">
          <a:xfrm rot="5400000">
            <a:off x="7022306" y="4922043"/>
            <a:ext cx="1066800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Connecteur droit 147"/>
          <p:cNvCxnSpPr/>
          <p:nvPr/>
        </p:nvCxnSpPr>
        <p:spPr bwMode="auto">
          <a:xfrm rot="10800000">
            <a:off x="7554912" y="5456237"/>
            <a:ext cx="762000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Connecteur droit 150"/>
          <p:cNvCxnSpPr/>
          <p:nvPr/>
        </p:nvCxnSpPr>
        <p:spPr bwMode="auto">
          <a:xfrm rot="10800000">
            <a:off x="2144713" y="5456237"/>
            <a:ext cx="762000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Connecteur droit avec flèche 151"/>
          <p:cNvCxnSpPr/>
          <p:nvPr/>
        </p:nvCxnSpPr>
        <p:spPr bwMode="auto">
          <a:xfrm>
            <a:off x="1687512" y="6372225"/>
            <a:ext cx="6934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Connecteur droit avec flèche 152"/>
          <p:cNvCxnSpPr/>
          <p:nvPr/>
        </p:nvCxnSpPr>
        <p:spPr bwMode="auto">
          <a:xfrm rot="5400000" flipH="1" flipV="1">
            <a:off x="1193006" y="6255543"/>
            <a:ext cx="9906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4" name="Rectangle 3"/>
          <p:cNvSpPr>
            <a:spLocks noChangeArrowheads="1"/>
          </p:cNvSpPr>
          <p:nvPr/>
        </p:nvSpPr>
        <p:spPr bwMode="auto">
          <a:xfrm>
            <a:off x="87312" y="4237037"/>
            <a:ext cx="1600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Polarisation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55" name="Rectangle 3"/>
          <p:cNvSpPr>
            <a:spLocks noChangeArrowheads="1"/>
          </p:cNvSpPr>
          <p:nvPr/>
        </p:nvSpPr>
        <p:spPr bwMode="auto">
          <a:xfrm>
            <a:off x="87312" y="5532437"/>
            <a:ext cx="1600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Densité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de charge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cxnSp>
        <p:nvCxnSpPr>
          <p:cNvPr id="156" name="Connecteur droit 155"/>
          <p:cNvCxnSpPr/>
          <p:nvPr/>
        </p:nvCxnSpPr>
        <p:spPr bwMode="auto">
          <a:xfrm rot="10800000" flipV="1">
            <a:off x="7707313" y="6372223"/>
            <a:ext cx="609599" cy="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Connecteur droit 156"/>
          <p:cNvCxnSpPr/>
          <p:nvPr/>
        </p:nvCxnSpPr>
        <p:spPr bwMode="auto">
          <a:xfrm rot="10800000">
            <a:off x="2297112" y="6370637"/>
            <a:ext cx="533400" cy="158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1" name="Forme libre 160"/>
          <p:cNvSpPr/>
          <p:nvPr/>
        </p:nvSpPr>
        <p:spPr bwMode="auto">
          <a:xfrm>
            <a:off x="2817812" y="6372225"/>
            <a:ext cx="241300" cy="575733"/>
          </a:xfrm>
          <a:custGeom>
            <a:avLst/>
            <a:gdLst>
              <a:gd name="connsiteX0" fmla="*/ 0 w 241300"/>
              <a:gd name="connsiteY0" fmla="*/ 25400 h 575733"/>
              <a:gd name="connsiteX1" fmla="*/ 76200 w 241300"/>
              <a:gd name="connsiteY1" fmla="*/ 571500 h 575733"/>
              <a:gd name="connsiteX2" fmla="*/ 241300 w 241300"/>
              <a:gd name="connsiteY2" fmla="*/ 0 h 5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300" h="575733">
                <a:moveTo>
                  <a:pt x="0" y="25400"/>
                </a:moveTo>
                <a:cubicBezTo>
                  <a:pt x="17991" y="300566"/>
                  <a:pt x="35983" y="575733"/>
                  <a:pt x="76200" y="571500"/>
                </a:cubicBezTo>
                <a:cubicBezTo>
                  <a:pt x="116417" y="567267"/>
                  <a:pt x="241300" y="0"/>
                  <a:pt x="241300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cxnSp>
        <p:nvCxnSpPr>
          <p:cNvPr id="162" name="Connecteur droit 161"/>
          <p:cNvCxnSpPr/>
          <p:nvPr/>
        </p:nvCxnSpPr>
        <p:spPr bwMode="auto">
          <a:xfrm>
            <a:off x="3059112" y="6370637"/>
            <a:ext cx="4419600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Forme libre 163"/>
          <p:cNvSpPr/>
          <p:nvPr/>
        </p:nvSpPr>
        <p:spPr bwMode="auto">
          <a:xfrm flipV="1">
            <a:off x="7478712" y="5761037"/>
            <a:ext cx="228600" cy="611188"/>
          </a:xfrm>
          <a:custGeom>
            <a:avLst/>
            <a:gdLst>
              <a:gd name="connsiteX0" fmla="*/ 0 w 241300"/>
              <a:gd name="connsiteY0" fmla="*/ 25400 h 575733"/>
              <a:gd name="connsiteX1" fmla="*/ 76200 w 241300"/>
              <a:gd name="connsiteY1" fmla="*/ 571500 h 575733"/>
              <a:gd name="connsiteX2" fmla="*/ 241300 w 241300"/>
              <a:gd name="connsiteY2" fmla="*/ 0 h 5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300" h="575733">
                <a:moveTo>
                  <a:pt x="0" y="25400"/>
                </a:moveTo>
                <a:cubicBezTo>
                  <a:pt x="17991" y="300566"/>
                  <a:pt x="35983" y="575733"/>
                  <a:pt x="76200" y="571500"/>
                </a:cubicBezTo>
                <a:cubicBezTo>
                  <a:pt x="116417" y="567267"/>
                  <a:pt x="241300" y="0"/>
                  <a:pt x="241300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sp>
        <p:nvSpPr>
          <p:cNvPr id="167" name="Ellipse 166"/>
          <p:cNvSpPr/>
          <p:nvPr/>
        </p:nvSpPr>
        <p:spPr bwMode="auto">
          <a:xfrm>
            <a:off x="2525712" y="2255837"/>
            <a:ext cx="762000" cy="685800"/>
          </a:xfrm>
          <a:prstGeom prst="ellipse">
            <a:avLst/>
          </a:prstGeom>
          <a:solidFill>
            <a:srgbClr val="FFA8A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sp>
        <p:nvSpPr>
          <p:cNvPr id="168" name="Ellipse 167"/>
          <p:cNvSpPr/>
          <p:nvPr/>
        </p:nvSpPr>
        <p:spPr bwMode="auto">
          <a:xfrm>
            <a:off x="4354512" y="2789237"/>
            <a:ext cx="762000" cy="685800"/>
          </a:xfrm>
          <a:prstGeom prst="ellipse">
            <a:avLst/>
          </a:prstGeom>
          <a:solidFill>
            <a:srgbClr val="FFA8A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sp>
        <p:nvSpPr>
          <p:cNvPr id="169" name="Rectangle 3"/>
          <p:cNvSpPr>
            <a:spLocks noChangeArrowheads="1"/>
          </p:cNvSpPr>
          <p:nvPr/>
        </p:nvSpPr>
        <p:spPr bwMode="auto">
          <a:xfrm>
            <a:off x="2144712" y="6904037"/>
            <a:ext cx="6934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Les conditions aux limites vont jouer un rôle important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34" name="Rectangle 3"/>
          <p:cNvSpPr>
            <a:spLocks noChangeArrowheads="1"/>
          </p:cNvSpPr>
          <p:nvPr/>
        </p:nvSpPr>
        <p:spPr bwMode="auto">
          <a:xfrm>
            <a:off x="8850312" y="6065837"/>
            <a:ext cx="381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x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36" name="Rectangle 3"/>
          <p:cNvSpPr>
            <a:spLocks noChangeArrowheads="1"/>
          </p:cNvSpPr>
          <p:nvPr/>
        </p:nvSpPr>
        <p:spPr bwMode="auto">
          <a:xfrm>
            <a:off x="8850312" y="5151437"/>
            <a:ext cx="381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x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37" name="Image 1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068512" y="2179637"/>
            <a:ext cx="419100" cy="266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lvl="0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100357" name="Rectangle 3"/>
          <p:cNvSpPr>
            <a:spLocks noChangeArrowheads="1"/>
          </p:cNvSpPr>
          <p:nvPr/>
        </p:nvSpPr>
        <p:spPr bwMode="auto">
          <a:xfrm>
            <a:off x="239713" y="808038"/>
            <a:ext cx="10134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u="sng">
                <a:ea typeface="Hoefler Text" pitchFamily="3" charset="0"/>
                <a:cs typeface="Hoefler Text" pitchFamily="3" charset="0"/>
              </a:rPr>
              <a:t>Lissage direct du courant microscopique de charges</a:t>
            </a:r>
          </a:p>
        </p:txBody>
      </p:sp>
      <p:sp>
        <p:nvSpPr>
          <p:cNvPr id="100358" name="Rectangle 3"/>
          <p:cNvSpPr>
            <a:spLocks noChangeArrowheads="1"/>
          </p:cNvSpPr>
          <p:nvPr/>
        </p:nvSpPr>
        <p:spPr bwMode="auto">
          <a:xfrm>
            <a:off x="239713" y="1570038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Courant de charge lié</a:t>
            </a:r>
          </a:p>
        </p:txBody>
      </p:sp>
      <p:pic>
        <p:nvPicPr>
          <p:cNvPr id="100359" name="Image 2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3113" y="1633538"/>
            <a:ext cx="3784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Image 3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3313" y="2928938"/>
            <a:ext cx="49149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1" name="Rectangle 3"/>
          <p:cNvSpPr>
            <a:spLocks noChangeArrowheads="1"/>
          </p:cNvSpPr>
          <p:nvPr/>
        </p:nvSpPr>
        <p:spPr bwMode="auto">
          <a:xfrm>
            <a:off x="239713" y="2319338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Courant de charge macroscopique</a:t>
            </a:r>
          </a:p>
        </p:txBody>
      </p:sp>
      <p:pic>
        <p:nvPicPr>
          <p:cNvPr id="100362" name="Image 37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8313" y="1646238"/>
            <a:ext cx="1358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3" name="Rectangle 3"/>
          <p:cNvSpPr>
            <a:spLocks noChangeArrowheads="1"/>
          </p:cNvSpPr>
          <p:nvPr/>
        </p:nvSpPr>
        <p:spPr bwMode="auto">
          <a:xfrm>
            <a:off x="239713" y="3551238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On développe</a:t>
            </a:r>
          </a:p>
        </p:txBody>
      </p:sp>
      <p:pic>
        <p:nvPicPr>
          <p:cNvPr id="100364" name="Image 39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6513" y="4160838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5" name="Rectangle 3"/>
          <p:cNvSpPr>
            <a:spLocks noChangeArrowheads="1"/>
          </p:cNvSpPr>
          <p:nvPr/>
        </p:nvSpPr>
        <p:spPr bwMode="auto">
          <a:xfrm>
            <a:off x="6107113" y="5075238"/>
            <a:ext cx="2667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Terme d’ordre 2</a:t>
            </a:r>
          </a:p>
        </p:txBody>
      </p:sp>
      <p:sp>
        <p:nvSpPr>
          <p:cNvPr id="100366" name="Rectangle 3"/>
          <p:cNvSpPr>
            <a:spLocks noChangeArrowheads="1"/>
          </p:cNvSpPr>
          <p:nvPr/>
        </p:nvSpPr>
        <p:spPr bwMode="auto">
          <a:xfrm>
            <a:off x="696913" y="6065838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Le courant de polarisation est un effet d’ordre 1 (dipolaire)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La partie magnétique est du même ordre que le </a:t>
            </a:r>
            <a:r>
              <a:rPr lang="fr-FR" sz="2000" dirty="0" err="1">
                <a:ea typeface="Hoefler Text" pitchFamily="3" charset="0"/>
                <a:cs typeface="Hoefler Text" pitchFamily="3" charset="0"/>
              </a:rPr>
              <a:t>quadrupôle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 électrique</a:t>
            </a:r>
          </a:p>
        </p:txBody>
      </p:sp>
      <p:pic>
        <p:nvPicPr>
          <p:cNvPr id="100367" name="Image 44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90850" y="5118100"/>
            <a:ext cx="368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lvl="0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533400" y="579438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La partie magnétique apparaît à l’ordre 2 :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02406" name="Rectangle 3"/>
          <p:cNvSpPr>
            <a:spLocks noChangeArrowheads="1"/>
          </p:cNvSpPr>
          <p:nvPr/>
        </p:nvSpPr>
        <p:spPr bwMode="auto">
          <a:xfrm>
            <a:off x="5116513" y="3398838"/>
            <a:ext cx="4114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Tenseur quadrupolaire électrique</a:t>
            </a:r>
          </a:p>
        </p:txBody>
      </p:sp>
      <p:sp>
        <p:nvSpPr>
          <p:cNvPr id="102409" name="Rectangle 3"/>
          <p:cNvSpPr>
            <a:spLocks noChangeArrowheads="1"/>
          </p:cNvSpPr>
          <p:nvPr/>
        </p:nvSpPr>
        <p:spPr bwMode="auto">
          <a:xfrm>
            <a:off x="239712" y="4846637"/>
            <a:ext cx="9840913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>
                <a:ea typeface="Hoefler Text" pitchFamily="3" charset="0"/>
                <a:cs typeface="Hoefler Text" pitchFamily="3" charset="0"/>
              </a:rPr>
              <a:t>L’expérience montre que les effets magnétiques et électriques sont découplés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>
              <a:ea typeface="Hoefler Text" pitchFamily="3" charset="0"/>
              <a:cs typeface="Hoefler Text" pitchFamily="3" charset="0"/>
            </a:endParaRP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On a toujours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>
              <a:ea typeface="Hoefler Text" pitchFamily="3" charset="0"/>
              <a:cs typeface="Hoefler Text" pitchFamily="3" charset="0"/>
            </a:endParaRP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Dans certaines situations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02410" name="Image 2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5913" y="4579937"/>
            <a:ext cx="1104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1" name="Image 2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579937"/>
            <a:ext cx="1257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2" name="Image 24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579937"/>
            <a:ext cx="1104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3" name="Image 28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2713" y="6142038"/>
            <a:ext cx="148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4" name="Rectangle 3"/>
          <p:cNvSpPr>
            <a:spLocks noChangeArrowheads="1"/>
          </p:cNvSpPr>
          <p:nvPr/>
        </p:nvSpPr>
        <p:spPr bwMode="auto">
          <a:xfrm>
            <a:off x="2601913" y="6370638"/>
            <a:ext cx="396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On écrit en toute généralité :</a:t>
            </a:r>
          </a:p>
        </p:txBody>
      </p:sp>
      <p:sp>
        <p:nvSpPr>
          <p:cNvPr id="102415" name="Rectangle 30"/>
          <p:cNvSpPr>
            <a:spLocks noChangeArrowheads="1"/>
          </p:cNvSpPr>
          <p:nvPr/>
        </p:nvSpPr>
        <p:spPr bwMode="auto">
          <a:xfrm>
            <a:off x="6107113" y="5989638"/>
            <a:ext cx="3124200" cy="1371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16" name="Image 34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5713" y="4973637"/>
            <a:ext cx="1422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7" name="Image 43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44913" y="5392737"/>
            <a:ext cx="1828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8" name="Image 44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88113" y="6675438"/>
            <a:ext cx="21971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9" name="Image 45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25713" y="1893888"/>
            <a:ext cx="34671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0713" y="3563938"/>
            <a:ext cx="4330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2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25713" y="1189038"/>
            <a:ext cx="292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19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35312" y="2840037"/>
            <a:ext cx="2578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68312" y="2713037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Vecteur aimantation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5" name="Image 46" descr="latex-image-1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45312" y="2789237"/>
            <a:ext cx="2641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554912" y="2179637"/>
            <a:ext cx="2209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Moment dipolaire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lvl="0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104453" name="Rectangle 3"/>
          <p:cNvSpPr>
            <a:spLocks noChangeArrowheads="1"/>
          </p:cNvSpPr>
          <p:nvPr/>
        </p:nvSpPr>
        <p:spPr bwMode="auto">
          <a:xfrm>
            <a:off x="163513" y="7318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>
                <a:ea typeface="Hoefler Text" pitchFamily="3" charset="0"/>
                <a:cs typeface="Hoefler Text" pitchFamily="3" charset="0"/>
              </a:rPr>
              <a:t>III </a:t>
            </a:r>
            <a:r>
              <a:rPr lang="fr-FR" sz="2400" u="sng">
                <a:ea typeface="Hoefler Text" pitchFamily="3" charset="0"/>
                <a:cs typeface="Hoefler Text" pitchFamily="3" charset="0"/>
              </a:rPr>
              <a:t>–</a:t>
            </a:r>
            <a:r>
              <a:rPr lang="en-US" sz="2400" u="sng">
                <a:ea typeface="Hoefler Text" pitchFamily="3" charset="0"/>
                <a:cs typeface="Hoefler Text" pitchFamily="3" charset="0"/>
              </a:rPr>
              <a:t> Excitation électrique et excitation magnétique</a:t>
            </a:r>
          </a:p>
        </p:txBody>
      </p:sp>
      <p:sp>
        <p:nvSpPr>
          <p:cNvPr id="104454" name="Rectangle 3"/>
          <p:cNvSpPr>
            <a:spLocks noChangeArrowheads="1"/>
          </p:cNvSpPr>
          <p:nvPr/>
        </p:nvSpPr>
        <p:spPr bwMode="auto">
          <a:xfrm>
            <a:off x="315913" y="1417638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Equations de maxwell dans la matière</a:t>
            </a:r>
          </a:p>
        </p:txBody>
      </p:sp>
      <p:pic>
        <p:nvPicPr>
          <p:cNvPr id="104455" name="Image 17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3" y="2484438"/>
            <a:ext cx="1638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Image 1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9313" y="2560638"/>
            <a:ext cx="1054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Image 1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9313" y="3322638"/>
            <a:ext cx="431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8" name="Image 20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9675" y="3538538"/>
            <a:ext cx="2374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9" name="Rectangle 3"/>
          <p:cNvSpPr>
            <a:spLocks noChangeArrowheads="1"/>
          </p:cNvSpPr>
          <p:nvPr/>
        </p:nvSpPr>
        <p:spPr bwMode="auto">
          <a:xfrm>
            <a:off x="1458912" y="4008437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On définit l’excitation électrique</a:t>
            </a:r>
          </a:p>
        </p:txBody>
      </p:sp>
      <p:pic>
        <p:nvPicPr>
          <p:cNvPr id="104460" name="Image 22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45112" y="4330700"/>
            <a:ext cx="147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1" name="Image 23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5112" y="4787900"/>
            <a:ext cx="1460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2" name="Rectangle 3"/>
          <p:cNvSpPr>
            <a:spLocks noChangeArrowheads="1"/>
          </p:cNvSpPr>
          <p:nvPr/>
        </p:nvSpPr>
        <p:spPr bwMode="auto">
          <a:xfrm>
            <a:off x="2144712" y="4618037"/>
            <a:ext cx="4191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et l’excitation magnétique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lvl="0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104453" name="Rectangle 3"/>
          <p:cNvSpPr>
            <a:spLocks noChangeArrowheads="1"/>
          </p:cNvSpPr>
          <p:nvPr/>
        </p:nvSpPr>
        <p:spPr bwMode="auto">
          <a:xfrm>
            <a:off x="163513" y="7318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>
                <a:ea typeface="Hoefler Text" pitchFamily="3" charset="0"/>
                <a:cs typeface="Hoefler Text" pitchFamily="3" charset="0"/>
              </a:rPr>
              <a:t>III </a:t>
            </a:r>
            <a:r>
              <a:rPr lang="fr-FR" sz="2400" u="sng">
                <a:ea typeface="Hoefler Text" pitchFamily="3" charset="0"/>
                <a:cs typeface="Hoefler Text" pitchFamily="3" charset="0"/>
              </a:rPr>
              <a:t>–</a:t>
            </a:r>
            <a:r>
              <a:rPr lang="en-US" sz="2400" u="sng">
                <a:ea typeface="Hoefler Text" pitchFamily="3" charset="0"/>
                <a:cs typeface="Hoefler Text" pitchFamily="3" charset="0"/>
              </a:rPr>
              <a:t> Excitation électrique et excitation magnétique</a:t>
            </a:r>
          </a:p>
        </p:txBody>
      </p:sp>
      <p:sp>
        <p:nvSpPr>
          <p:cNvPr id="104454" name="Rectangle 3"/>
          <p:cNvSpPr>
            <a:spLocks noChangeArrowheads="1"/>
          </p:cNvSpPr>
          <p:nvPr/>
        </p:nvSpPr>
        <p:spPr bwMode="auto">
          <a:xfrm>
            <a:off x="315913" y="1417638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Equations de maxwell dans la matière</a:t>
            </a:r>
          </a:p>
        </p:txBody>
      </p:sp>
      <p:pic>
        <p:nvPicPr>
          <p:cNvPr id="104455" name="Image 17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3" y="2484438"/>
            <a:ext cx="1638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Image 1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9313" y="2560638"/>
            <a:ext cx="1054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9" name="Rectangle 3"/>
          <p:cNvSpPr>
            <a:spLocks noChangeArrowheads="1"/>
          </p:cNvSpPr>
          <p:nvPr/>
        </p:nvSpPr>
        <p:spPr bwMode="auto">
          <a:xfrm>
            <a:off x="1458912" y="4008437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On définit l’excitation électrique</a:t>
            </a:r>
          </a:p>
        </p:txBody>
      </p:sp>
      <p:pic>
        <p:nvPicPr>
          <p:cNvPr id="104460" name="Image 22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5112" y="4330700"/>
            <a:ext cx="147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1" name="Image 23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5112" y="4787900"/>
            <a:ext cx="1460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2" name="Rectangle 3"/>
          <p:cNvSpPr>
            <a:spLocks noChangeArrowheads="1"/>
          </p:cNvSpPr>
          <p:nvPr/>
        </p:nvSpPr>
        <p:spPr bwMode="auto">
          <a:xfrm>
            <a:off x="2144712" y="4618037"/>
            <a:ext cx="4191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et l’excitation magnétique</a:t>
            </a:r>
          </a:p>
        </p:txBody>
      </p:sp>
      <p:pic>
        <p:nvPicPr>
          <p:cNvPr id="16" name="Image 16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1112" y="3398837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7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79950" y="3246437"/>
            <a:ext cx="234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458912" y="5456237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Ils contiennent la réponse de la matière.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D, H sont contrôlés par les charges/courants libres.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458912" y="6276975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Il manque de lois de comportement pour connaître E et B …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[Ch2 diélectriques, Ch3 milieux magnétiques]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163513" y="655637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IV -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Potentiel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et champ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créés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(en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statique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) par 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la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matière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polarisée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3278" name="Forme libre 71"/>
          <p:cNvSpPr>
            <a:spLocks noChangeArrowheads="1"/>
          </p:cNvSpPr>
          <p:nvPr/>
        </p:nvSpPr>
        <p:spPr bwMode="auto">
          <a:xfrm>
            <a:off x="620713" y="1654175"/>
            <a:ext cx="1752600" cy="1295400"/>
          </a:xfrm>
          <a:custGeom>
            <a:avLst/>
            <a:gdLst>
              <a:gd name="T0" fmla="*/ 46479 w 1652296"/>
              <a:gd name="T1" fmla="*/ 563107 h 1295851"/>
              <a:gd name="T2" fmla="*/ 243330 w 1652296"/>
              <a:gd name="T3" fmla="*/ 1093851 h 1295851"/>
              <a:gd name="T4" fmla="*/ 1424438 w 1652296"/>
              <a:gd name="T5" fmla="*/ 1236246 h 1295851"/>
              <a:gd name="T6" fmla="*/ 2014993 w 1652296"/>
              <a:gd name="T7" fmla="*/ 744337 h 1295851"/>
              <a:gd name="T8" fmla="*/ 1883757 w 1652296"/>
              <a:gd name="T9" fmla="*/ 291263 h 1295851"/>
              <a:gd name="T10" fmla="*/ 948714 w 1652296"/>
              <a:gd name="T11" fmla="*/ 6473 h 1295851"/>
              <a:gd name="T12" fmla="*/ 522202 w 1652296"/>
              <a:gd name="T13" fmla="*/ 252426 h 1295851"/>
              <a:gd name="T14" fmla="*/ 46479 w 1652296"/>
              <a:gd name="T15" fmla="*/ 563107 h 12958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52296"/>
              <a:gd name="T25" fmla="*/ 0 h 1295851"/>
              <a:gd name="T26" fmla="*/ 1652296 w 1652296"/>
              <a:gd name="T27" fmla="*/ 1295851 h 12958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52296" h="1295851">
                <a:moveTo>
                  <a:pt x="36718" y="563695"/>
                </a:moveTo>
                <a:cubicBezTo>
                  <a:pt x="0" y="704079"/>
                  <a:pt x="10800" y="982687"/>
                  <a:pt x="192228" y="1094994"/>
                </a:cubicBezTo>
                <a:cubicBezTo>
                  <a:pt x="373656" y="1207301"/>
                  <a:pt x="892024" y="1295851"/>
                  <a:pt x="1125289" y="1237538"/>
                </a:cubicBezTo>
                <a:cubicBezTo>
                  <a:pt x="1358554" y="1179225"/>
                  <a:pt x="1531344" y="902776"/>
                  <a:pt x="1591820" y="745114"/>
                </a:cubicBezTo>
                <a:cubicBezTo>
                  <a:pt x="1652296" y="587452"/>
                  <a:pt x="1628537" y="414672"/>
                  <a:pt x="1488146" y="291566"/>
                </a:cubicBezTo>
                <a:cubicBezTo>
                  <a:pt x="1347755" y="168460"/>
                  <a:pt x="928742" y="12958"/>
                  <a:pt x="749473" y="6479"/>
                </a:cubicBezTo>
                <a:cubicBezTo>
                  <a:pt x="570204" y="0"/>
                  <a:pt x="533486" y="155501"/>
                  <a:pt x="412534" y="252690"/>
                </a:cubicBezTo>
                <a:cubicBezTo>
                  <a:pt x="291582" y="349879"/>
                  <a:pt x="73436" y="423311"/>
                  <a:pt x="36718" y="563695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3279" name="Image 7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" y="2882900"/>
            <a:ext cx="35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0" name="Rectangle 3"/>
          <p:cNvSpPr>
            <a:spLocks noChangeArrowheads="1"/>
          </p:cNvSpPr>
          <p:nvPr/>
        </p:nvSpPr>
        <p:spPr bwMode="auto">
          <a:xfrm>
            <a:off x="3516313" y="1417637"/>
            <a:ext cx="5181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Première méthode </a:t>
            </a: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: calcul direct</a:t>
            </a:r>
            <a:endParaRPr lang="en-US" sz="2000" b="1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3281" name="Image 7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512" y="2197100"/>
            <a:ext cx="457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2" name="Rectangle 3"/>
          <p:cNvSpPr>
            <a:spLocks noChangeArrowheads="1"/>
          </p:cNvSpPr>
          <p:nvPr/>
        </p:nvSpPr>
        <p:spPr bwMode="auto">
          <a:xfrm>
            <a:off x="315912" y="4219574"/>
            <a:ext cx="8915399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Seconde méthode </a:t>
            </a: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: utilisation des charges de polarisation</a:t>
            </a:r>
            <a:endParaRPr lang="en-US" sz="2000" b="1" dirty="0">
              <a:ea typeface="Hoefler Text" pitchFamily="3" charset="0"/>
              <a:cs typeface="Hoefler Text" pitchFamily="3" charset="0"/>
            </a:endParaRPr>
          </a:p>
        </p:txBody>
      </p:sp>
      <p:cxnSp>
        <p:nvCxnSpPr>
          <p:cNvPr id="53285" name="Connecteur droit avec flèche 80"/>
          <p:cNvCxnSpPr>
            <a:cxnSpLocks noChangeShapeType="1"/>
          </p:cNvCxnSpPr>
          <p:nvPr/>
        </p:nvCxnSpPr>
        <p:spPr bwMode="auto">
          <a:xfrm rot="5400000" flipH="1" flipV="1">
            <a:off x="2182813" y="1625600"/>
            <a:ext cx="381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3286" name="Image 83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3013" y="1816100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7" name="Rectangle 3"/>
          <p:cNvSpPr>
            <a:spLocks noChangeArrowheads="1"/>
          </p:cNvSpPr>
          <p:nvPr/>
        </p:nvSpPr>
        <p:spPr bwMode="auto">
          <a:xfrm>
            <a:off x="2601912" y="4694237"/>
            <a:ext cx="1600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volumique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3288" name="Rectangle 3"/>
          <p:cNvSpPr>
            <a:spLocks noChangeArrowheads="1"/>
          </p:cNvSpPr>
          <p:nvPr/>
        </p:nvSpPr>
        <p:spPr bwMode="auto">
          <a:xfrm>
            <a:off x="5040312" y="4711700"/>
            <a:ext cx="16002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surfacique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16312" y="3000374"/>
            <a:ext cx="5181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Utilise le résultat du dipôle électrostatique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4" name="Image 5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086350" y="5224463"/>
            <a:ext cx="1485900" cy="355600"/>
          </a:xfrm>
          <a:prstGeom prst="rect">
            <a:avLst/>
          </a:prstGeom>
        </p:spPr>
      </p:pic>
      <p:pic>
        <p:nvPicPr>
          <p:cNvPr id="55" name="Image 5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559050" y="5230813"/>
            <a:ext cx="1816100" cy="368300"/>
          </a:xfrm>
          <a:prstGeom prst="rect">
            <a:avLst/>
          </a:prstGeom>
        </p:spPr>
      </p:pic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3516312" y="3475037"/>
            <a:ext cx="5181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Dériver pour obtenir le champ électrique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392112" y="6751637"/>
            <a:ext cx="8991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Mieux vaut trouver le problème d’électrostatique équivalent déjà résolu !</a:t>
            </a:r>
            <a:endParaRPr lang="en-US" sz="2000" dirty="0">
              <a:solidFill>
                <a:srgbClr val="FF0000"/>
              </a:solidFill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38412" y="5900737"/>
            <a:ext cx="7226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92112" y="5895974"/>
            <a:ext cx="8991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Calcul direct ?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373312" y="4770437"/>
            <a:ext cx="46482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7478712" y="4846637"/>
            <a:ext cx="20574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(voir annexe 1*)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1763712" y="1265237"/>
            <a:ext cx="7086599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dirty="0">
                <a:ea typeface="Hoefler Text" pitchFamily="3" charset="0"/>
                <a:cs typeface="Hoefler Text" pitchFamily="3" charset="0"/>
              </a:rPr>
              <a:t>Action d’un champ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électrique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ou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magnétique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sur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la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matière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315913" y="2068512"/>
            <a:ext cx="96012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u="sng" dirty="0">
                <a:ea typeface="Hoefler Text" pitchFamily="3" charset="0"/>
                <a:cs typeface="Hoefler Text" pitchFamily="3" charset="0"/>
              </a:rPr>
              <a:t>Milieu </a:t>
            </a:r>
            <a:r>
              <a:rPr lang="en-US" sz="2000" u="sng" dirty="0" err="1">
                <a:ea typeface="Hoefler Text" pitchFamily="3" charset="0"/>
                <a:cs typeface="Hoefler Text" pitchFamily="3" charset="0"/>
              </a:rPr>
              <a:t>conducteur</a:t>
            </a:r>
            <a:r>
              <a:rPr lang="en-US" sz="2000" u="sng" dirty="0">
                <a:ea typeface="Hoefler Text" pitchFamily="3" charset="0"/>
                <a:cs typeface="Hoefler Text" pitchFamily="3" charset="0"/>
              </a:rPr>
              <a:t> :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P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ossède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 des charges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libres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. Le champ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électrique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y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est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nul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 en régime permanent.</a:t>
            </a:r>
          </a:p>
        </p:txBody>
      </p:sp>
      <p:sp>
        <p:nvSpPr>
          <p:cNvPr id="43015" name="Rectangle 3"/>
          <p:cNvSpPr>
            <a:spLocks noChangeArrowheads="1"/>
          </p:cNvSpPr>
          <p:nvPr/>
        </p:nvSpPr>
        <p:spPr bwMode="auto">
          <a:xfrm>
            <a:off x="315913" y="2847974"/>
            <a:ext cx="9764712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u="sng" dirty="0">
                <a:ea typeface="Hoefler Text" pitchFamily="3" charset="0"/>
                <a:cs typeface="Hoefler Text" pitchFamily="3" charset="0"/>
              </a:rPr>
              <a:t>Milieu </a:t>
            </a:r>
            <a:r>
              <a:rPr lang="en-US" sz="2000" u="sng" dirty="0" err="1">
                <a:ea typeface="Hoefler Text" pitchFamily="3" charset="0"/>
                <a:cs typeface="Hoefler Text" pitchFamily="3" charset="0"/>
              </a:rPr>
              <a:t>isolant</a:t>
            </a:r>
            <a:r>
              <a:rPr lang="en-US" sz="20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u="sng" dirty="0" err="1">
                <a:ea typeface="Hoefler Text" pitchFamily="3" charset="0"/>
                <a:cs typeface="Hoefler Text" pitchFamily="3" charset="0"/>
              </a:rPr>
              <a:t>ou</a:t>
            </a:r>
            <a:r>
              <a:rPr lang="en-US" sz="20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u="sng" dirty="0" err="1" smtClean="0">
                <a:ea typeface="Hoefler Text" pitchFamily="3" charset="0"/>
                <a:cs typeface="Hoefler Text" pitchFamily="3" charset="0"/>
              </a:rPr>
              <a:t>diélectrique</a:t>
            </a:r>
            <a:r>
              <a:rPr lang="en-US" sz="2000" u="sng" dirty="0" smtClean="0">
                <a:ea typeface="Hoefler Text" pitchFamily="3" charset="0"/>
                <a:cs typeface="Hoefler Text" pitchFamily="3" charset="0"/>
              </a:rPr>
              <a:t> :</a:t>
            </a:r>
            <a:endParaRPr lang="en-US" sz="2000" u="sng" dirty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Localement neutre, peut être traversé par un champ électrique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.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dirty="0">
                <a:ea typeface="Hoefler Text" pitchFamily="3" charset="0"/>
                <a:cs typeface="Hoefler Text" pitchFamily="3" charset="0"/>
              </a:rPr>
              <a:t>Un champ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électrique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extérieur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 le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polarise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 en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déplaçant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légèrement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 les charges </a:t>
            </a:r>
            <a:r>
              <a:rPr lang="en-US" sz="2000" dirty="0" err="1">
                <a:ea typeface="Hoefler Text" pitchFamily="3" charset="0"/>
                <a:cs typeface="Hoefler Text" pitchFamily="3" charset="0"/>
              </a:rPr>
              <a:t>liées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. </a:t>
            </a:r>
          </a:p>
        </p:txBody>
      </p:sp>
      <p:sp>
        <p:nvSpPr>
          <p:cNvPr id="43016" name="Rectangle 3"/>
          <p:cNvSpPr>
            <a:spLocks noChangeArrowheads="1"/>
          </p:cNvSpPr>
          <p:nvPr/>
        </p:nvSpPr>
        <p:spPr bwMode="auto">
          <a:xfrm>
            <a:off x="304800" y="5972174"/>
            <a:ext cx="9764712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u="sng" dirty="0">
                <a:ea typeface="Hoefler Text" pitchFamily="3" charset="0"/>
                <a:cs typeface="Hoefler Text" pitchFamily="3" charset="0"/>
              </a:rPr>
              <a:t>En </a:t>
            </a:r>
            <a:r>
              <a:rPr lang="en-US" sz="2000" u="sng" dirty="0" err="1" smtClean="0">
                <a:ea typeface="Hoefler Text" pitchFamily="3" charset="0"/>
                <a:cs typeface="Hoefler Text" pitchFamily="3" charset="0"/>
              </a:rPr>
              <a:t>général</a:t>
            </a:r>
            <a:r>
              <a:rPr lang="en-US" sz="2000" u="sng" dirty="0" smtClean="0">
                <a:ea typeface="Hoefler Text" pitchFamily="3" charset="0"/>
                <a:cs typeface="Hoefler Text" pitchFamily="3" charset="0"/>
              </a:rPr>
              <a:t> :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la réponse n’est non nulle que si le champ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imposé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est non nul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(moment dipolaire électrique/magnétique induit)</a:t>
            </a:r>
            <a:r>
              <a:rPr lang="en-US" sz="2000" dirty="0">
                <a:ea typeface="Hoefler Text" pitchFamily="3" charset="0"/>
                <a:cs typeface="Hoefler Text" pitchFamily="3" charset="0"/>
              </a:rPr>
              <a:t>.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u="sng" dirty="0" smtClean="0">
                <a:ea typeface="Hoefler Text" pitchFamily="3" charset="0"/>
                <a:cs typeface="Hoefler Text" pitchFamily="3" charset="0"/>
              </a:rPr>
              <a:t>Les </a:t>
            </a:r>
            <a:r>
              <a:rPr lang="en-US" sz="2000" u="sng" dirty="0" err="1" smtClean="0">
                <a:ea typeface="Hoefler Text" pitchFamily="3" charset="0"/>
                <a:cs typeface="Hoefler Text" pitchFamily="3" charset="0"/>
              </a:rPr>
              <a:t>milieux</a:t>
            </a:r>
            <a:r>
              <a:rPr lang="en-US" sz="2000" u="sng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u="sng" dirty="0" err="1" smtClean="0">
                <a:ea typeface="Hoefler Text" pitchFamily="3" charset="0"/>
                <a:cs typeface="Hoefler Text" pitchFamily="3" charset="0"/>
              </a:rPr>
              <a:t>ferromagnétiques</a:t>
            </a:r>
            <a:r>
              <a:rPr lang="en-US" sz="2000" u="sng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sont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courant (Fe, Ni, Co),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présentent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un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aimantation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spontanée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.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Nombreuses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applications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industrielles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.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u="sng" dirty="0" smtClean="0">
                <a:ea typeface="Hoefler Text" pitchFamily="3" charset="0"/>
                <a:cs typeface="Hoefler Text" pitchFamily="3" charset="0"/>
              </a:rPr>
              <a:t>Les </a:t>
            </a:r>
            <a:r>
              <a:rPr lang="en-US" sz="2000" u="sng" dirty="0" err="1" smtClean="0">
                <a:ea typeface="Hoefler Text" pitchFamily="3" charset="0"/>
                <a:cs typeface="Hoefler Text" pitchFamily="3" charset="0"/>
              </a:rPr>
              <a:t>milieux</a:t>
            </a:r>
            <a:r>
              <a:rPr lang="en-US" sz="2000" u="sng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u="sng" dirty="0" err="1" smtClean="0">
                <a:ea typeface="Hoefler Text" pitchFamily="3" charset="0"/>
                <a:cs typeface="Hoefler Text" pitchFamily="3" charset="0"/>
              </a:rPr>
              <a:t>ferro-électriques</a:t>
            </a:r>
            <a:r>
              <a:rPr lang="en-US" sz="2000" u="sng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sont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plus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rares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(ex BaTIO</a:t>
            </a:r>
            <a:r>
              <a:rPr lang="en-US" sz="2000" baseline="-25000" dirty="0" smtClean="0">
                <a:ea typeface="Hoefler Text" pitchFamily="3" charset="0"/>
                <a:cs typeface="Hoefler Text" pitchFamily="3" charset="0"/>
              </a:rPr>
              <a:t>3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).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3017" name="Rectangle 3"/>
          <p:cNvSpPr>
            <a:spLocks noChangeArrowheads="1"/>
          </p:cNvSpPr>
          <p:nvPr/>
        </p:nvSpPr>
        <p:spPr bwMode="auto">
          <a:xfrm>
            <a:off x="163513" y="731837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>
                <a:ea typeface="Hoefler Text" pitchFamily="3" charset="0"/>
                <a:cs typeface="Hoefler Text" pitchFamily="3" charset="0"/>
              </a:rPr>
              <a:t>I - Introduction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15912" y="3914774"/>
            <a:ext cx="9764712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u="sng" dirty="0">
                <a:ea typeface="Hoefler Text" pitchFamily="3" charset="0"/>
                <a:cs typeface="Hoefler Text" pitchFamily="3" charset="0"/>
              </a:rPr>
              <a:t>Milieu</a:t>
            </a:r>
            <a:r>
              <a:rPr lang="en-US" sz="2000" u="sng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u="sng" dirty="0" err="1" smtClean="0">
                <a:ea typeface="Hoefler Text" pitchFamily="3" charset="0"/>
                <a:cs typeface="Hoefler Text" pitchFamily="3" charset="0"/>
              </a:rPr>
              <a:t>magnétique</a:t>
            </a:r>
            <a:r>
              <a:rPr lang="en-US" sz="2000" u="sng" dirty="0" smtClean="0">
                <a:ea typeface="Hoefler Text" pitchFamily="3" charset="0"/>
                <a:cs typeface="Hoefler Text" pitchFamily="3" charset="0"/>
              </a:rPr>
              <a:t> :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Conducteur ou non, se magnétise en présence d’un champ magnétique, ou au voisinage d’un aimant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15912" y="579437"/>
            <a:ext cx="9601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Origine de la densité surfacique de charges : la discontinuité de polarisation</a:t>
            </a:r>
            <a:endParaRPr lang="en-US" sz="2000" b="1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3" name="Forme libre 42"/>
          <p:cNvSpPr/>
          <p:nvPr/>
        </p:nvSpPr>
        <p:spPr bwMode="auto">
          <a:xfrm>
            <a:off x="1458912" y="2103437"/>
            <a:ext cx="2819400" cy="685800"/>
          </a:xfrm>
          <a:custGeom>
            <a:avLst/>
            <a:gdLst>
              <a:gd name="connsiteX0" fmla="*/ 0 w 2324100"/>
              <a:gd name="connsiteY0" fmla="*/ 381000 h 381000"/>
              <a:gd name="connsiteX1" fmla="*/ 25400 w 2324100"/>
              <a:gd name="connsiteY1" fmla="*/ 330200 h 381000"/>
              <a:gd name="connsiteX2" fmla="*/ 63500 w 2324100"/>
              <a:gd name="connsiteY2" fmla="*/ 279400 h 381000"/>
              <a:gd name="connsiteX3" fmla="*/ 139700 w 2324100"/>
              <a:gd name="connsiteY3" fmla="*/ 215900 h 381000"/>
              <a:gd name="connsiteX4" fmla="*/ 177800 w 2324100"/>
              <a:gd name="connsiteY4" fmla="*/ 203200 h 381000"/>
              <a:gd name="connsiteX5" fmla="*/ 254000 w 2324100"/>
              <a:gd name="connsiteY5" fmla="*/ 152400 h 381000"/>
              <a:gd name="connsiteX6" fmla="*/ 292100 w 2324100"/>
              <a:gd name="connsiteY6" fmla="*/ 127000 h 381000"/>
              <a:gd name="connsiteX7" fmla="*/ 342900 w 2324100"/>
              <a:gd name="connsiteY7" fmla="*/ 114300 h 381000"/>
              <a:gd name="connsiteX8" fmla="*/ 393700 w 2324100"/>
              <a:gd name="connsiteY8" fmla="*/ 88900 h 381000"/>
              <a:gd name="connsiteX9" fmla="*/ 469900 w 2324100"/>
              <a:gd name="connsiteY9" fmla="*/ 63500 h 381000"/>
              <a:gd name="connsiteX10" fmla="*/ 508000 w 2324100"/>
              <a:gd name="connsiteY10" fmla="*/ 38100 h 381000"/>
              <a:gd name="connsiteX11" fmla="*/ 800100 w 2324100"/>
              <a:gd name="connsiteY11" fmla="*/ 0 h 381000"/>
              <a:gd name="connsiteX12" fmla="*/ 1739900 w 2324100"/>
              <a:gd name="connsiteY12" fmla="*/ 12700 h 381000"/>
              <a:gd name="connsiteX13" fmla="*/ 1892300 w 2324100"/>
              <a:gd name="connsiteY13" fmla="*/ 25400 h 381000"/>
              <a:gd name="connsiteX14" fmla="*/ 1943100 w 2324100"/>
              <a:gd name="connsiteY14" fmla="*/ 38100 h 381000"/>
              <a:gd name="connsiteX15" fmla="*/ 2082800 w 2324100"/>
              <a:gd name="connsiteY15" fmla="*/ 76200 h 381000"/>
              <a:gd name="connsiteX16" fmla="*/ 2120900 w 2324100"/>
              <a:gd name="connsiteY16" fmla="*/ 88900 h 381000"/>
              <a:gd name="connsiteX17" fmla="*/ 2159000 w 2324100"/>
              <a:gd name="connsiteY17" fmla="*/ 114300 h 381000"/>
              <a:gd name="connsiteX18" fmla="*/ 2197100 w 2324100"/>
              <a:gd name="connsiteY18" fmla="*/ 127000 h 381000"/>
              <a:gd name="connsiteX19" fmla="*/ 2273300 w 2324100"/>
              <a:gd name="connsiteY19" fmla="*/ 177800 h 381000"/>
              <a:gd name="connsiteX20" fmla="*/ 2298700 w 2324100"/>
              <a:gd name="connsiteY20" fmla="*/ 215900 h 381000"/>
              <a:gd name="connsiteX21" fmla="*/ 2324100 w 2324100"/>
              <a:gd name="connsiteY21" fmla="*/ 2921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24100" h="381000">
                <a:moveTo>
                  <a:pt x="0" y="381000"/>
                </a:moveTo>
                <a:cubicBezTo>
                  <a:pt x="8467" y="364067"/>
                  <a:pt x="15366" y="346254"/>
                  <a:pt x="25400" y="330200"/>
                </a:cubicBezTo>
                <a:cubicBezTo>
                  <a:pt x="36618" y="312251"/>
                  <a:pt x="49725" y="295471"/>
                  <a:pt x="63500" y="279400"/>
                </a:cubicBezTo>
                <a:cubicBezTo>
                  <a:pt x="84566" y="254824"/>
                  <a:pt x="110305" y="230598"/>
                  <a:pt x="139700" y="215900"/>
                </a:cubicBezTo>
                <a:cubicBezTo>
                  <a:pt x="151674" y="209913"/>
                  <a:pt x="165100" y="207433"/>
                  <a:pt x="177800" y="203200"/>
                </a:cubicBezTo>
                <a:cubicBezTo>
                  <a:pt x="250025" y="130975"/>
                  <a:pt x="180482" y="189159"/>
                  <a:pt x="254000" y="152400"/>
                </a:cubicBezTo>
                <a:cubicBezTo>
                  <a:pt x="267652" y="145574"/>
                  <a:pt x="278071" y="133013"/>
                  <a:pt x="292100" y="127000"/>
                </a:cubicBezTo>
                <a:cubicBezTo>
                  <a:pt x="308143" y="120124"/>
                  <a:pt x="326557" y="120429"/>
                  <a:pt x="342900" y="114300"/>
                </a:cubicBezTo>
                <a:cubicBezTo>
                  <a:pt x="360627" y="107653"/>
                  <a:pt x="376122" y="95931"/>
                  <a:pt x="393700" y="88900"/>
                </a:cubicBezTo>
                <a:cubicBezTo>
                  <a:pt x="418559" y="78956"/>
                  <a:pt x="447623" y="78352"/>
                  <a:pt x="469900" y="63500"/>
                </a:cubicBezTo>
                <a:cubicBezTo>
                  <a:pt x="482600" y="55033"/>
                  <a:pt x="493142" y="41596"/>
                  <a:pt x="508000" y="38100"/>
                </a:cubicBezTo>
                <a:cubicBezTo>
                  <a:pt x="563154" y="25123"/>
                  <a:pt x="729129" y="7886"/>
                  <a:pt x="800100" y="0"/>
                </a:cubicBezTo>
                <a:lnTo>
                  <a:pt x="1739900" y="12700"/>
                </a:lnTo>
                <a:cubicBezTo>
                  <a:pt x="1790862" y="13885"/>
                  <a:pt x="1841718" y="19077"/>
                  <a:pt x="1892300" y="25400"/>
                </a:cubicBezTo>
                <a:cubicBezTo>
                  <a:pt x="1909620" y="27565"/>
                  <a:pt x="1926061" y="34314"/>
                  <a:pt x="1943100" y="38100"/>
                </a:cubicBezTo>
                <a:cubicBezTo>
                  <a:pt x="2050805" y="62034"/>
                  <a:pt x="1963857" y="36552"/>
                  <a:pt x="2082800" y="76200"/>
                </a:cubicBezTo>
                <a:cubicBezTo>
                  <a:pt x="2095500" y="80433"/>
                  <a:pt x="2109761" y="81474"/>
                  <a:pt x="2120900" y="88900"/>
                </a:cubicBezTo>
                <a:cubicBezTo>
                  <a:pt x="2133600" y="97367"/>
                  <a:pt x="2145348" y="107474"/>
                  <a:pt x="2159000" y="114300"/>
                </a:cubicBezTo>
                <a:cubicBezTo>
                  <a:pt x="2170974" y="120287"/>
                  <a:pt x="2185398" y="120499"/>
                  <a:pt x="2197100" y="127000"/>
                </a:cubicBezTo>
                <a:cubicBezTo>
                  <a:pt x="2223785" y="141825"/>
                  <a:pt x="2273300" y="177800"/>
                  <a:pt x="2273300" y="177800"/>
                </a:cubicBezTo>
                <a:cubicBezTo>
                  <a:pt x="2281767" y="190500"/>
                  <a:pt x="2292501" y="201952"/>
                  <a:pt x="2298700" y="215900"/>
                </a:cubicBezTo>
                <a:cubicBezTo>
                  <a:pt x="2309574" y="240366"/>
                  <a:pt x="2324100" y="292100"/>
                  <a:pt x="2324100" y="292100"/>
                </a:cubicBezTo>
              </a:path>
            </a:pathLst>
          </a:cu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cxnSp>
        <p:nvCxnSpPr>
          <p:cNvPr id="44" name="Connecteur droit avec flèche 80"/>
          <p:cNvCxnSpPr>
            <a:cxnSpLocks noChangeShapeType="1"/>
          </p:cNvCxnSpPr>
          <p:nvPr/>
        </p:nvCxnSpPr>
        <p:spPr bwMode="auto">
          <a:xfrm rot="5400000" flipH="1" flipV="1">
            <a:off x="2678906" y="1645443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6" name="Ellipse 45"/>
          <p:cNvSpPr/>
          <p:nvPr/>
        </p:nvSpPr>
        <p:spPr bwMode="auto">
          <a:xfrm>
            <a:off x="2601912" y="1722437"/>
            <a:ext cx="4572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2601912" y="2408237"/>
            <a:ext cx="4572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cxnSp>
        <p:nvCxnSpPr>
          <p:cNvPr id="49" name="Connecteur droit 48"/>
          <p:cNvCxnSpPr>
            <a:stCxn id="46" idx="2"/>
            <a:endCxn id="47" idx="2"/>
          </p:cNvCxnSpPr>
          <p:nvPr/>
        </p:nvCxnSpPr>
        <p:spPr bwMode="auto">
          <a:xfrm rot="10800000" flipV="1">
            <a:off x="2601912" y="1836737"/>
            <a:ext cx="1588" cy="685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Connecteur droit 49"/>
          <p:cNvCxnSpPr/>
          <p:nvPr/>
        </p:nvCxnSpPr>
        <p:spPr bwMode="auto">
          <a:xfrm rot="10800000" flipV="1">
            <a:off x="3057524" y="1798637"/>
            <a:ext cx="1588" cy="685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Connecteur droit avec flèche 80"/>
          <p:cNvCxnSpPr>
            <a:cxnSpLocks noChangeShapeType="1"/>
          </p:cNvCxnSpPr>
          <p:nvPr/>
        </p:nvCxnSpPr>
        <p:spPr bwMode="auto">
          <a:xfrm rot="5400000">
            <a:off x="2678906" y="2636043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5" name="Image 5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887912" y="2255837"/>
            <a:ext cx="1816100" cy="368300"/>
          </a:xfrm>
          <a:prstGeom prst="rect">
            <a:avLst/>
          </a:prstGeom>
        </p:spPr>
      </p:pic>
      <p:cxnSp>
        <p:nvCxnSpPr>
          <p:cNvPr id="57" name="Connecteur droit avec flèche 56"/>
          <p:cNvCxnSpPr/>
          <p:nvPr/>
        </p:nvCxnSpPr>
        <p:spPr bwMode="auto">
          <a:xfrm rot="5400000">
            <a:off x="1001712" y="2255837"/>
            <a:ext cx="7620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58" name="Image 5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00050" y="2139950"/>
            <a:ext cx="749300" cy="215900"/>
          </a:xfrm>
          <a:prstGeom prst="rect">
            <a:avLst/>
          </a:prstGeom>
        </p:spPr>
      </p:pic>
      <p:pic>
        <p:nvPicPr>
          <p:cNvPr id="59" name="Image 5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363912" y="1722437"/>
            <a:ext cx="774700" cy="228600"/>
          </a:xfrm>
          <a:prstGeom prst="rect">
            <a:avLst/>
          </a:prstGeom>
        </p:spPr>
      </p:pic>
      <p:pic>
        <p:nvPicPr>
          <p:cNvPr id="60" name="Imag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333750" y="2368550"/>
            <a:ext cx="774700" cy="292100"/>
          </a:xfrm>
          <a:prstGeom prst="rect">
            <a:avLst/>
          </a:prstGeom>
        </p:spPr>
      </p:pic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315912" y="3094037"/>
            <a:ext cx="76200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1) Calculer la charge contenue dans le cylindre dans la limite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63" name="Image 6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932112" y="1341437"/>
            <a:ext cx="355600" cy="304800"/>
          </a:xfrm>
          <a:prstGeom prst="rect">
            <a:avLst/>
          </a:prstGeom>
        </p:spPr>
      </p:pic>
      <p:pic>
        <p:nvPicPr>
          <p:cNvPr id="64" name="Image 6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2959100" y="2813050"/>
            <a:ext cx="355600" cy="241300"/>
          </a:xfrm>
          <a:prstGeom prst="rect">
            <a:avLst/>
          </a:prstGeom>
        </p:spPr>
      </p:pic>
      <p:pic>
        <p:nvPicPr>
          <p:cNvPr id="67" name="Imag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2144712" y="3856037"/>
            <a:ext cx="2209800" cy="368300"/>
          </a:xfrm>
          <a:prstGeom prst="rect">
            <a:avLst/>
          </a:prstGeom>
        </p:spPr>
      </p:pic>
      <p:pic>
        <p:nvPicPr>
          <p:cNvPr id="68" name="Image 6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7402512" y="3309937"/>
            <a:ext cx="952500" cy="317500"/>
          </a:xfrm>
          <a:prstGeom prst="rect">
            <a:avLst/>
          </a:prstGeom>
        </p:spPr>
      </p:pic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15912" y="3703637"/>
            <a:ext cx="76200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2) Montrer que 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4735512" y="3703637"/>
            <a:ext cx="4114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(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ds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est l’aire du disque supérieur )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163513" y="6556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IV.1 Champ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créé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par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une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plaque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uniformément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polarisée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58825" y="1798638"/>
            <a:ext cx="4800600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cxnSp>
        <p:nvCxnSpPr>
          <p:cNvPr id="63495" name="Connecteur droit 7"/>
          <p:cNvCxnSpPr>
            <a:cxnSpLocks noChangeShapeType="1"/>
          </p:cNvCxnSpPr>
          <p:nvPr/>
        </p:nvCxnSpPr>
        <p:spPr bwMode="auto">
          <a:xfrm>
            <a:off x="758825" y="1798638"/>
            <a:ext cx="4800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496" name="Connecteur droit 8"/>
          <p:cNvCxnSpPr>
            <a:cxnSpLocks noChangeShapeType="1"/>
          </p:cNvCxnSpPr>
          <p:nvPr/>
        </p:nvCxnSpPr>
        <p:spPr bwMode="auto">
          <a:xfrm>
            <a:off x="758825" y="2482850"/>
            <a:ext cx="4800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497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-269875" y="2446338"/>
            <a:ext cx="1447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3498" name="Connecteur droit avec flèche 12"/>
          <p:cNvCxnSpPr>
            <a:cxnSpLocks noChangeShapeType="1"/>
          </p:cNvCxnSpPr>
          <p:nvPr/>
        </p:nvCxnSpPr>
        <p:spPr bwMode="auto">
          <a:xfrm rot="5400000" flipH="1" flipV="1">
            <a:off x="5560219" y="2178844"/>
            <a:ext cx="762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63499" name="Image 1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2009775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Image 1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5225" y="2103438"/>
            <a:ext cx="2286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501" name="Connecteur droit avec flèche 16"/>
          <p:cNvCxnSpPr>
            <a:cxnSpLocks noChangeShapeType="1"/>
          </p:cNvCxnSpPr>
          <p:nvPr/>
        </p:nvCxnSpPr>
        <p:spPr bwMode="auto">
          <a:xfrm rot="5400000" flipH="1" flipV="1">
            <a:off x="1825625" y="1951038"/>
            <a:ext cx="381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3502" name="Image 1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7625" y="1989138"/>
            <a:ext cx="161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Image 24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0625" y="2027238"/>
            <a:ext cx="115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4" name="Rectangle 3"/>
          <p:cNvSpPr>
            <a:spLocks noChangeArrowheads="1"/>
          </p:cNvSpPr>
          <p:nvPr/>
        </p:nvSpPr>
        <p:spPr bwMode="auto">
          <a:xfrm>
            <a:off x="544513" y="3246438"/>
            <a:ext cx="79248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>
                <a:ea typeface="Hoefler Text" pitchFamily="3" charset="0"/>
                <a:cs typeface="Hoefler Text" pitchFamily="3" charset="0"/>
              </a:rPr>
              <a:t>Distribution équivalente </a:t>
            </a:r>
            <a:endParaRPr lang="fr-FR" sz="200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63505" name="Image 19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3403600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6" name="Image 2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92550" y="3779838"/>
            <a:ext cx="1816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7" name="Image 21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2050" y="1447800"/>
            <a:ext cx="1054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8" name="Image 22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02050" y="2571750"/>
            <a:ext cx="1181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9" name="Rectangle 3"/>
          <p:cNvSpPr>
            <a:spLocks noChangeArrowheads="1"/>
          </p:cNvSpPr>
          <p:nvPr/>
        </p:nvSpPr>
        <p:spPr bwMode="auto">
          <a:xfrm>
            <a:off x="544513" y="4143375"/>
            <a:ext cx="7924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>
                <a:ea typeface="Hoefler Text" pitchFamily="3" charset="0"/>
                <a:cs typeface="Hoefler Text" pitchFamily="3" charset="0"/>
              </a:rPr>
              <a:t>Un seul plan chargé – cas du plan supérieur</a:t>
            </a:r>
            <a:endParaRPr lang="fr-FR" sz="2000">
              <a:ea typeface="Hoefler Text" pitchFamily="3" charset="0"/>
              <a:cs typeface="Hoefler Text" pitchFamily="3" charset="0"/>
            </a:endParaRPr>
          </a:p>
        </p:txBody>
      </p:sp>
      <p:cxnSp>
        <p:nvCxnSpPr>
          <p:cNvPr id="63510" name="Connecteur droit 7"/>
          <p:cNvCxnSpPr>
            <a:cxnSpLocks noChangeShapeType="1"/>
          </p:cNvCxnSpPr>
          <p:nvPr/>
        </p:nvCxnSpPr>
        <p:spPr bwMode="auto">
          <a:xfrm>
            <a:off x="1992313" y="5915025"/>
            <a:ext cx="4800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511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3783013" y="534352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3512" name="Connecteur droit avec flèche 10"/>
          <p:cNvCxnSpPr>
            <a:cxnSpLocks noChangeShapeType="1"/>
          </p:cNvCxnSpPr>
          <p:nvPr/>
        </p:nvCxnSpPr>
        <p:spPr bwMode="auto">
          <a:xfrm rot="5400000">
            <a:off x="3783807" y="6458744"/>
            <a:ext cx="685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3513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4468812" y="5341938"/>
            <a:ext cx="6842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3514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5154612" y="5341938"/>
            <a:ext cx="6842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3515" name="Connecteur droit avec flèche 10"/>
          <p:cNvCxnSpPr>
            <a:cxnSpLocks noChangeShapeType="1"/>
          </p:cNvCxnSpPr>
          <p:nvPr/>
        </p:nvCxnSpPr>
        <p:spPr bwMode="auto">
          <a:xfrm rot="5400000">
            <a:off x="4468019" y="6458744"/>
            <a:ext cx="685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3516" name="Connecteur droit avec flèche 10"/>
          <p:cNvCxnSpPr>
            <a:cxnSpLocks noChangeShapeType="1"/>
          </p:cNvCxnSpPr>
          <p:nvPr/>
        </p:nvCxnSpPr>
        <p:spPr bwMode="auto">
          <a:xfrm rot="5400000">
            <a:off x="5153819" y="6458744"/>
            <a:ext cx="685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3518" name="Image 55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00250" y="5507038"/>
            <a:ext cx="152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9" name="Image 58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42038" y="4921250"/>
            <a:ext cx="1473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20" name="Image 59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3788" y="6178550"/>
            <a:ext cx="1663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521" name="Connecteur droit 7"/>
          <p:cNvCxnSpPr>
            <a:cxnSpLocks noChangeShapeType="1"/>
          </p:cNvCxnSpPr>
          <p:nvPr/>
        </p:nvCxnSpPr>
        <p:spPr bwMode="auto">
          <a:xfrm>
            <a:off x="468313" y="6978650"/>
            <a:ext cx="929640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pic>
        <p:nvPicPr>
          <p:cNvPr id="63522" name="Image 63" descr="latex-image-1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9313" y="6750050"/>
            <a:ext cx="5842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523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2639219" y="1607344"/>
            <a:ext cx="381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3524" name="Image 66" descr="latex-image-1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27250" y="1416050"/>
            <a:ext cx="571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525" name="Connecteur droit avec flèche 10"/>
          <p:cNvCxnSpPr>
            <a:cxnSpLocks noChangeShapeType="1"/>
          </p:cNvCxnSpPr>
          <p:nvPr/>
        </p:nvCxnSpPr>
        <p:spPr bwMode="auto">
          <a:xfrm rot="16200000" flipH="1">
            <a:off x="2640013" y="2674938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3526" name="Image 69" descr="latex-image-1.pd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44713" y="2636838"/>
            <a:ext cx="546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163513" y="6556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IV.1 Champ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créé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par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une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plaque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uniformément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polarisée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65542" name="Rectangle 3"/>
          <p:cNvSpPr>
            <a:spLocks noChangeArrowheads="1"/>
          </p:cNvSpPr>
          <p:nvPr/>
        </p:nvSpPr>
        <p:spPr bwMode="auto">
          <a:xfrm>
            <a:off x="544513" y="1265238"/>
            <a:ext cx="79248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>
                <a:ea typeface="Hoefler Text" pitchFamily="3" charset="0"/>
                <a:cs typeface="Hoefler Text" pitchFamily="3" charset="0"/>
              </a:rPr>
              <a:t>Les plans portent des charges opposées</a:t>
            </a:r>
            <a:endParaRPr lang="fr-FR" sz="2000">
              <a:ea typeface="Hoefler Text" pitchFamily="3" charset="0"/>
              <a:cs typeface="Hoefler Text" pitchFamily="3" charset="0"/>
            </a:endParaRPr>
          </a:p>
        </p:txBody>
      </p:sp>
      <p:cxnSp>
        <p:nvCxnSpPr>
          <p:cNvPr id="65543" name="Connecteur droit 7"/>
          <p:cNvCxnSpPr>
            <a:cxnSpLocks noChangeShapeType="1"/>
          </p:cNvCxnSpPr>
          <p:nvPr/>
        </p:nvCxnSpPr>
        <p:spPr bwMode="auto">
          <a:xfrm>
            <a:off x="1992313" y="2944813"/>
            <a:ext cx="4800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544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3783013" y="2373313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5545" name="Connecteur droit avec flèche 10"/>
          <p:cNvCxnSpPr>
            <a:cxnSpLocks noChangeShapeType="1"/>
          </p:cNvCxnSpPr>
          <p:nvPr/>
        </p:nvCxnSpPr>
        <p:spPr bwMode="auto">
          <a:xfrm rot="5400000">
            <a:off x="3783807" y="3488531"/>
            <a:ext cx="685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5546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4468813" y="2371725"/>
            <a:ext cx="6842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5547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5154613" y="2371725"/>
            <a:ext cx="6842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5548" name="Connecteur droit avec flèche 10"/>
          <p:cNvCxnSpPr>
            <a:cxnSpLocks noChangeShapeType="1"/>
          </p:cNvCxnSpPr>
          <p:nvPr/>
        </p:nvCxnSpPr>
        <p:spPr bwMode="auto">
          <a:xfrm rot="5400000">
            <a:off x="4468019" y="3488531"/>
            <a:ext cx="685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5549" name="Connecteur droit avec flèche 10"/>
          <p:cNvCxnSpPr>
            <a:cxnSpLocks noChangeShapeType="1"/>
          </p:cNvCxnSpPr>
          <p:nvPr/>
        </p:nvCxnSpPr>
        <p:spPr bwMode="auto">
          <a:xfrm rot="5400000">
            <a:off x="5153819" y="3488531"/>
            <a:ext cx="685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5550" name="Connecteur droit 7"/>
          <p:cNvCxnSpPr>
            <a:cxnSpLocks noChangeShapeType="1"/>
          </p:cNvCxnSpPr>
          <p:nvPr/>
        </p:nvCxnSpPr>
        <p:spPr bwMode="auto">
          <a:xfrm>
            <a:off x="2043113" y="5078413"/>
            <a:ext cx="4800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551" name="Connecteur droit avec flèche 10"/>
          <p:cNvCxnSpPr>
            <a:cxnSpLocks noChangeShapeType="1"/>
          </p:cNvCxnSpPr>
          <p:nvPr/>
        </p:nvCxnSpPr>
        <p:spPr bwMode="auto">
          <a:xfrm rot="5400000">
            <a:off x="3791744" y="4555331"/>
            <a:ext cx="685800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5552" name="Connecteur droit avec flèche 10"/>
          <p:cNvCxnSpPr>
            <a:cxnSpLocks noChangeShapeType="1"/>
          </p:cNvCxnSpPr>
          <p:nvPr/>
        </p:nvCxnSpPr>
        <p:spPr bwMode="auto">
          <a:xfrm rot="5400000">
            <a:off x="4475957" y="4555331"/>
            <a:ext cx="685800" cy="15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5553" name="Connecteur droit avec flèche 10"/>
          <p:cNvCxnSpPr>
            <a:cxnSpLocks noChangeShapeType="1"/>
          </p:cNvCxnSpPr>
          <p:nvPr/>
        </p:nvCxnSpPr>
        <p:spPr bwMode="auto">
          <a:xfrm rot="5400000">
            <a:off x="5161757" y="4555331"/>
            <a:ext cx="685800" cy="15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5554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3791744" y="5774531"/>
            <a:ext cx="685800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5555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4476750" y="5773738"/>
            <a:ext cx="684213" cy="15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5556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5162550" y="5773738"/>
            <a:ext cx="684213" cy="15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65557" name="Image 57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536825"/>
            <a:ext cx="152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8" name="Image 5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6450" y="4670425"/>
            <a:ext cx="1651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9" name="Image 5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8388" y="4262438"/>
            <a:ext cx="1663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0" name="Image 60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9188" y="5507038"/>
            <a:ext cx="1460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1" name="Image 61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2038" y="1951038"/>
            <a:ext cx="1473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2" name="Image 62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3788" y="3208338"/>
            <a:ext cx="1663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3" name="Image 64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62300" y="6370638"/>
            <a:ext cx="3276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4" name="Image 65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62300" y="6808788"/>
            <a:ext cx="3886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565" name="Connecteur droit 7"/>
          <p:cNvCxnSpPr>
            <a:cxnSpLocks noChangeShapeType="1"/>
          </p:cNvCxnSpPr>
          <p:nvPr/>
        </p:nvCxnSpPr>
        <p:spPr bwMode="auto">
          <a:xfrm>
            <a:off x="468313" y="4008438"/>
            <a:ext cx="9296400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65566" name="Connecteur droit avec flèche 12"/>
          <p:cNvCxnSpPr>
            <a:cxnSpLocks noChangeShapeType="1"/>
          </p:cNvCxnSpPr>
          <p:nvPr/>
        </p:nvCxnSpPr>
        <p:spPr bwMode="auto">
          <a:xfrm rot="5400000" flipH="1" flipV="1">
            <a:off x="-408781" y="4045744"/>
            <a:ext cx="2057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65567" name="Image 15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3113" y="3322638"/>
            <a:ext cx="2286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8" name="Image 72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9313" y="3779838"/>
            <a:ext cx="5842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/>
          <p:cNvSpPr/>
          <p:nvPr/>
        </p:nvSpPr>
        <p:spPr bwMode="auto">
          <a:xfrm>
            <a:off x="1179513" y="1646238"/>
            <a:ext cx="1981200" cy="190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67587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163513" y="6556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IV.2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Calcul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direct : champ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créé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par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une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sphère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uniformément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polarisée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cxnSp>
        <p:nvCxnSpPr>
          <p:cNvPr id="67591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912019" y="2597944"/>
            <a:ext cx="2514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7592" name="Image 1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1417638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593" name="Connecteur droit avec flèche 16"/>
          <p:cNvCxnSpPr>
            <a:cxnSpLocks noChangeShapeType="1"/>
          </p:cNvCxnSpPr>
          <p:nvPr/>
        </p:nvCxnSpPr>
        <p:spPr bwMode="auto">
          <a:xfrm rot="5400000" flipH="1" flipV="1">
            <a:off x="1523207" y="2597944"/>
            <a:ext cx="533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7594" name="Image 2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6913" y="1951038"/>
            <a:ext cx="457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Image 30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113" y="3411538"/>
            <a:ext cx="939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Image 34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6313" y="5354638"/>
            <a:ext cx="17653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Image 35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8513" y="5354638"/>
            <a:ext cx="1981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598" name="Connecteur droit avec flèche 36"/>
          <p:cNvCxnSpPr>
            <a:cxnSpLocks noChangeShapeType="1"/>
          </p:cNvCxnSpPr>
          <p:nvPr/>
        </p:nvCxnSpPr>
        <p:spPr bwMode="auto">
          <a:xfrm flipV="1">
            <a:off x="2144713" y="1570038"/>
            <a:ext cx="14478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7599" name="Image 39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97113" y="271303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0" name="Image 40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44913" y="1570038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1" name="Image 41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7713" y="1951038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2" name="Image 42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92513" y="6294438"/>
            <a:ext cx="3822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3" name="Image 43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02613" y="6294438"/>
            <a:ext cx="647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4" name="Rectangle 3"/>
          <p:cNvSpPr>
            <a:spLocks noChangeArrowheads="1"/>
          </p:cNvSpPr>
          <p:nvPr/>
        </p:nvSpPr>
        <p:spPr bwMode="auto">
          <a:xfrm>
            <a:off x="392113" y="6856413"/>
            <a:ext cx="79248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Champ et potentiel créé par un dipôle placé au centre de la sphère</a:t>
            </a:r>
          </a:p>
        </p:txBody>
      </p:sp>
      <p:sp>
        <p:nvSpPr>
          <p:cNvPr id="67605" name="Rectangle 3"/>
          <p:cNvSpPr>
            <a:spLocks noChangeArrowheads="1"/>
          </p:cNvSpPr>
          <p:nvPr/>
        </p:nvSpPr>
        <p:spPr bwMode="auto">
          <a:xfrm>
            <a:off x="1916113" y="4465638"/>
            <a:ext cx="60960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, champ créé par une boule de densité de charge 1</a:t>
            </a:r>
          </a:p>
        </p:txBody>
      </p:sp>
      <p:pic>
        <p:nvPicPr>
          <p:cNvPr id="67606" name="Image 47" descr="latex-image-1.pdf"/>
          <p:cNvPicPr>
            <a:picLocks noChangeAspect="1"/>
          </p:cNvPicPr>
          <p:nvPr/>
        </p:nvPicPr>
        <p:blipFill>
          <a:blip r:embed="rId13"/>
          <a:srcRect l="35433"/>
          <a:stretch>
            <a:fillRect/>
          </a:stretch>
        </p:blipFill>
        <p:spPr bwMode="auto">
          <a:xfrm>
            <a:off x="6126763" y="3106738"/>
            <a:ext cx="29521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7" name="Accolade fermante 48"/>
          <p:cNvSpPr>
            <a:spLocks/>
          </p:cNvSpPr>
          <p:nvPr/>
        </p:nvSpPr>
        <p:spPr bwMode="auto">
          <a:xfrm rot="5400000">
            <a:off x="7554913" y="2725738"/>
            <a:ext cx="152400" cy="2438400"/>
          </a:xfrm>
          <a:prstGeom prst="rightBrace">
            <a:avLst>
              <a:gd name="adj1" fmla="val 82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7608" name="Image 49" descr="latex-image-1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54913" y="4097338"/>
            <a:ext cx="266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9" name="Image 50" descr="latex-image-1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5613" y="4635500"/>
            <a:ext cx="1460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10" name="Rectangle 3"/>
          <p:cNvSpPr>
            <a:spLocks noChangeArrowheads="1"/>
          </p:cNvSpPr>
          <p:nvPr/>
        </p:nvSpPr>
        <p:spPr bwMode="auto">
          <a:xfrm>
            <a:off x="392113" y="5303838"/>
            <a:ext cx="79248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>
                <a:ea typeface="Hoefler Text" pitchFamily="3" charset="0"/>
                <a:cs typeface="Hoefler Text" pitchFamily="3" charset="0"/>
              </a:rPr>
              <a:t>Extérieur : montrer que </a:t>
            </a:r>
          </a:p>
        </p:txBody>
      </p:sp>
      <p:pic>
        <p:nvPicPr>
          <p:cNvPr id="30" name="Image 47" descr="latex-image-1.pdf"/>
          <p:cNvPicPr>
            <a:picLocks noChangeAspect="1"/>
          </p:cNvPicPr>
          <p:nvPr/>
        </p:nvPicPr>
        <p:blipFill>
          <a:blip r:embed="rId13"/>
          <a:srcRect r="73150"/>
          <a:stretch>
            <a:fillRect/>
          </a:stretch>
        </p:blipFill>
        <p:spPr bwMode="auto">
          <a:xfrm>
            <a:off x="4875783" y="3094037"/>
            <a:ext cx="12277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/>
          <p:cNvSpPr/>
          <p:nvPr/>
        </p:nvSpPr>
        <p:spPr bwMode="auto">
          <a:xfrm>
            <a:off x="1179513" y="1646238"/>
            <a:ext cx="1981200" cy="190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69635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69638" name="Rectangle 3"/>
          <p:cNvSpPr>
            <a:spLocks noChangeArrowheads="1"/>
          </p:cNvSpPr>
          <p:nvPr/>
        </p:nvSpPr>
        <p:spPr bwMode="auto">
          <a:xfrm>
            <a:off x="163513" y="6556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IV.2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Calcul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direct : champ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créé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par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une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sphère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uniformément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polarisée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cxnSp>
        <p:nvCxnSpPr>
          <p:cNvPr id="69639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912019" y="2597944"/>
            <a:ext cx="2514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9640" name="Image 1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1417638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641" name="Connecteur droit avec flèche 16"/>
          <p:cNvCxnSpPr>
            <a:cxnSpLocks noChangeShapeType="1"/>
          </p:cNvCxnSpPr>
          <p:nvPr/>
        </p:nvCxnSpPr>
        <p:spPr bwMode="auto">
          <a:xfrm rot="5400000" flipH="1" flipV="1">
            <a:off x="1523207" y="2597944"/>
            <a:ext cx="533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9642" name="Image 2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6913" y="1951038"/>
            <a:ext cx="457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Image 30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113" y="3411538"/>
            <a:ext cx="939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644" name="Connecteur droit avec flèche 36"/>
          <p:cNvCxnSpPr>
            <a:cxnSpLocks noChangeShapeType="1"/>
          </p:cNvCxnSpPr>
          <p:nvPr/>
        </p:nvCxnSpPr>
        <p:spPr bwMode="auto">
          <a:xfrm flipV="1">
            <a:off x="2144713" y="1570038"/>
            <a:ext cx="14478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9645" name="Image 39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97113" y="271303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6" name="Image 40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4913" y="1570038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7" name="Image 41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7713" y="1951038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8" name="Rectangle 3"/>
          <p:cNvSpPr>
            <a:spLocks noChangeArrowheads="1"/>
          </p:cNvSpPr>
          <p:nvPr/>
        </p:nvSpPr>
        <p:spPr bwMode="auto">
          <a:xfrm>
            <a:off x="1916113" y="4465638"/>
            <a:ext cx="60960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, champ créé par une boule de densité de charge 1</a:t>
            </a:r>
          </a:p>
        </p:txBody>
      </p:sp>
      <p:sp>
        <p:nvSpPr>
          <p:cNvPr id="69650" name="Accolade fermante 48"/>
          <p:cNvSpPr>
            <a:spLocks/>
          </p:cNvSpPr>
          <p:nvPr/>
        </p:nvSpPr>
        <p:spPr bwMode="auto">
          <a:xfrm rot="5400000">
            <a:off x="7554913" y="2725738"/>
            <a:ext cx="152400" cy="2438400"/>
          </a:xfrm>
          <a:prstGeom prst="rightBrace">
            <a:avLst>
              <a:gd name="adj1" fmla="val 82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9651" name="Image 49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4913" y="4097338"/>
            <a:ext cx="266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2" name="Image 50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5613" y="4635500"/>
            <a:ext cx="1460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3" name="Rectangle 3"/>
          <p:cNvSpPr>
            <a:spLocks noChangeArrowheads="1"/>
          </p:cNvSpPr>
          <p:nvPr/>
        </p:nvSpPr>
        <p:spPr bwMode="auto">
          <a:xfrm>
            <a:off x="392113" y="5303838"/>
            <a:ext cx="79248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>
                <a:ea typeface="Hoefler Text" pitchFamily="3" charset="0"/>
                <a:cs typeface="Hoefler Text" pitchFamily="3" charset="0"/>
              </a:rPr>
              <a:t>Intérieur : montrer que </a:t>
            </a:r>
          </a:p>
        </p:txBody>
      </p:sp>
      <p:pic>
        <p:nvPicPr>
          <p:cNvPr id="69654" name="Image 27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8713" y="5380038"/>
            <a:ext cx="1003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5" name="Image 29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9913" y="5303838"/>
            <a:ext cx="1422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6" name="Image 31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68713" y="5989638"/>
            <a:ext cx="2057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7" name="Rectangle 3"/>
          <p:cNvSpPr>
            <a:spLocks noChangeArrowheads="1"/>
          </p:cNvSpPr>
          <p:nvPr/>
        </p:nvSpPr>
        <p:spPr bwMode="auto">
          <a:xfrm>
            <a:off x="315913" y="6734175"/>
            <a:ext cx="8991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La relation entre champ créé et polarisation est non locale,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elle est entièrement pilotée par les conditions aux limites.</a:t>
            </a:r>
          </a:p>
        </p:txBody>
      </p:sp>
      <p:pic>
        <p:nvPicPr>
          <p:cNvPr id="26" name="Image 47" descr="latex-image-1.pdf"/>
          <p:cNvPicPr>
            <a:picLocks noChangeAspect="1"/>
          </p:cNvPicPr>
          <p:nvPr/>
        </p:nvPicPr>
        <p:blipFill>
          <a:blip r:embed="rId14"/>
          <a:srcRect l="35433"/>
          <a:stretch>
            <a:fillRect/>
          </a:stretch>
        </p:blipFill>
        <p:spPr bwMode="auto">
          <a:xfrm>
            <a:off x="6126763" y="3106738"/>
            <a:ext cx="29521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47" descr="latex-image-1.pdf"/>
          <p:cNvPicPr>
            <a:picLocks noChangeAspect="1"/>
          </p:cNvPicPr>
          <p:nvPr/>
        </p:nvPicPr>
        <p:blipFill>
          <a:blip r:embed="rId14"/>
          <a:srcRect r="73150"/>
          <a:stretch>
            <a:fillRect/>
          </a:stretch>
        </p:blipFill>
        <p:spPr bwMode="auto">
          <a:xfrm>
            <a:off x="4875783" y="3094037"/>
            <a:ext cx="12277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1839913" y="2865438"/>
            <a:ext cx="60960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, champ créé par une boule de densité de charge 1</a:t>
            </a:r>
          </a:p>
        </p:txBody>
      </p:sp>
      <p:pic>
        <p:nvPicPr>
          <p:cNvPr id="71683" name="Image 5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3" y="3035300"/>
            <a:ext cx="1460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Accolade fermante 48"/>
          <p:cNvSpPr>
            <a:spLocks/>
          </p:cNvSpPr>
          <p:nvPr/>
        </p:nvSpPr>
        <p:spPr bwMode="auto">
          <a:xfrm rot="5400000">
            <a:off x="7554913" y="592138"/>
            <a:ext cx="152400" cy="2438400"/>
          </a:xfrm>
          <a:prstGeom prst="rightBrace">
            <a:avLst>
              <a:gd name="adj1" fmla="val 82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686" name="Image 4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4913" y="1963738"/>
            <a:ext cx="266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 bwMode="auto">
          <a:xfrm>
            <a:off x="1179513" y="655638"/>
            <a:ext cx="1981200" cy="190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cxnSp>
        <p:nvCxnSpPr>
          <p:cNvPr id="71688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912019" y="1607344"/>
            <a:ext cx="2514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71689" name="Image 13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2913" y="427038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690" name="Connecteur droit avec flèche 16"/>
          <p:cNvCxnSpPr>
            <a:cxnSpLocks noChangeShapeType="1"/>
          </p:cNvCxnSpPr>
          <p:nvPr/>
        </p:nvCxnSpPr>
        <p:spPr bwMode="auto">
          <a:xfrm rot="5400000" flipH="1" flipV="1">
            <a:off x="1523207" y="1607344"/>
            <a:ext cx="533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71691" name="Image 30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113" y="2420938"/>
            <a:ext cx="939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692" name="Connecteur droit avec flèche 36"/>
          <p:cNvCxnSpPr>
            <a:cxnSpLocks noChangeShapeType="1"/>
          </p:cNvCxnSpPr>
          <p:nvPr/>
        </p:nvCxnSpPr>
        <p:spPr bwMode="auto">
          <a:xfrm flipV="1">
            <a:off x="2144713" y="579438"/>
            <a:ext cx="14478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71693" name="Image 39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97113" y="172243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4" name="Image 4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44913" y="579438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5" name="Image 41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7713" y="960438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6" name="Rectangle 3"/>
          <p:cNvSpPr>
            <a:spLocks noChangeArrowheads="1"/>
          </p:cNvSpPr>
          <p:nvPr/>
        </p:nvSpPr>
        <p:spPr bwMode="auto">
          <a:xfrm>
            <a:off x="315913" y="3457575"/>
            <a:ext cx="60960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Symétrie radiale :</a:t>
            </a:r>
          </a:p>
        </p:txBody>
      </p:sp>
      <p:pic>
        <p:nvPicPr>
          <p:cNvPr id="71697" name="Image 16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58913" y="4160838"/>
            <a:ext cx="2374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8" name="Image 18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0013" y="4940300"/>
            <a:ext cx="2324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9" name="Image 20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7100" y="4889500"/>
            <a:ext cx="2540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0" name="Rectangle 3"/>
          <p:cNvSpPr>
            <a:spLocks noChangeArrowheads="1"/>
          </p:cNvSpPr>
          <p:nvPr/>
        </p:nvSpPr>
        <p:spPr bwMode="auto">
          <a:xfrm>
            <a:off x="392113" y="6523038"/>
            <a:ext cx="88392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Potentiel identique à celui créé par un dipôle placé au centre de la sphère</a:t>
            </a:r>
          </a:p>
        </p:txBody>
      </p:sp>
      <p:pic>
        <p:nvPicPr>
          <p:cNvPr id="71701" name="Image 24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58913" y="5761038"/>
            <a:ext cx="21463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2" name="Image 25" descr="latex-image-1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11300" y="5149850"/>
            <a:ext cx="660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3" name="Image 42" descr="latex-image-1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92713" y="5837238"/>
            <a:ext cx="3822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704" name="Connecteur droit avec flèche 27"/>
          <p:cNvCxnSpPr>
            <a:cxnSpLocks noChangeShapeType="1"/>
          </p:cNvCxnSpPr>
          <p:nvPr/>
        </p:nvCxnSpPr>
        <p:spPr bwMode="auto">
          <a:xfrm>
            <a:off x="3973513" y="6064250"/>
            <a:ext cx="762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5" name="Image 47" descr="latex-image-1.pdf"/>
          <p:cNvPicPr>
            <a:picLocks noChangeAspect="1"/>
          </p:cNvPicPr>
          <p:nvPr/>
        </p:nvPicPr>
        <p:blipFill>
          <a:blip r:embed="rId16"/>
          <a:srcRect l="35433"/>
          <a:stretch>
            <a:fillRect/>
          </a:stretch>
        </p:blipFill>
        <p:spPr bwMode="auto">
          <a:xfrm>
            <a:off x="6138892" y="744538"/>
            <a:ext cx="29521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47" descr="latex-image-1.pdf"/>
          <p:cNvPicPr>
            <a:picLocks noChangeAspect="1"/>
          </p:cNvPicPr>
          <p:nvPr/>
        </p:nvPicPr>
        <p:blipFill>
          <a:blip r:embed="rId16"/>
          <a:srcRect r="73150"/>
          <a:stretch>
            <a:fillRect/>
          </a:stretch>
        </p:blipFill>
        <p:spPr bwMode="auto">
          <a:xfrm>
            <a:off x="4887912" y="731837"/>
            <a:ext cx="12277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1839913" y="2865438"/>
            <a:ext cx="60960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, champ créé par une boule de densité de charge 1</a:t>
            </a:r>
          </a:p>
        </p:txBody>
      </p:sp>
      <p:pic>
        <p:nvPicPr>
          <p:cNvPr id="73731" name="Image 5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3" y="3035300"/>
            <a:ext cx="1460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Accolade fermante 48"/>
          <p:cNvSpPr>
            <a:spLocks/>
          </p:cNvSpPr>
          <p:nvPr/>
        </p:nvSpPr>
        <p:spPr bwMode="auto">
          <a:xfrm rot="5400000">
            <a:off x="7554913" y="592138"/>
            <a:ext cx="152400" cy="2438400"/>
          </a:xfrm>
          <a:prstGeom prst="rightBrace">
            <a:avLst>
              <a:gd name="adj1" fmla="val 82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3734" name="Image 4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4913" y="1963738"/>
            <a:ext cx="266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 bwMode="auto">
          <a:xfrm>
            <a:off x="1179513" y="655638"/>
            <a:ext cx="1981200" cy="190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cxnSp>
        <p:nvCxnSpPr>
          <p:cNvPr id="73736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912019" y="1607344"/>
            <a:ext cx="2514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73737" name="Image 13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2913" y="427038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738" name="Connecteur droit avec flèche 16"/>
          <p:cNvCxnSpPr>
            <a:cxnSpLocks noChangeShapeType="1"/>
          </p:cNvCxnSpPr>
          <p:nvPr/>
        </p:nvCxnSpPr>
        <p:spPr bwMode="auto">
          <a:xfrm rot="5400000" flipH="1" flipV="1">
            <a:off x="1523207" y="1607344"/>
            <a:ext cx="533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73739" name="Image 30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113" y="2420938"/>
            <a:ext cx="939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740" name="Connecteur droit avec flèche 36"/>
          <p:cNvCxnSpPr>
            <a:cxnSpLocks noChangeShapeType="1"/>
          </p:cNvCxnSpPr>
          <p:nvPr/>
        </p:nvCxnSpPr>
        <p:spPr bwMode="auto">
          <a:xfrm flipV="1">
            <a:off x="2144713" y="579438"/>
            <a:ext cx="14478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73741" name="Image 39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97113" y="172243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2" name="Image 4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44913" y="579438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3" name="Image 41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7713" y="960438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4" name="Rectangle 3"/>
          <p:cNvSpPr>
            <a:spLocks noChangeArrowheads="1"/>
          </p:cNvSpPr>
          <p:nvPr/>
        </p:nvSpPr>
        <p:spPr bwMode="auto">
          <a:xfrm>
            <a:off x="315913" y="3457575"/>
            <a:ext cx="60960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Symétrie radiale :</a:t>
            </a:r>
          </a:p>
        </p:txBody>
      </p:sp>
      <p:pic>
        <p:nvPicPr>
          <p:cNvPr id="73745" name="Image 16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58913" y="4160838"/>
            <a:ext cx="2374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6" name="Image 19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8763" y="5111750"/>
            <a:ext cx="660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7" name="Rectangle 3"/>
          <p:cNvSpPr>
            <a:spLocks noChangeArrowheads="1"/>
          </p:cNvSpPr>
          <p:nvPr/>
        </p:nvSpPr>
        <p:spPr bwMode="auto">
          <a:xfrm>
            <a:off x="392113" y="6523038"/>
            <a:ext cx="99060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Le champ est uniforme dans la sphère, opposé à P (champ dépolarisant)</a:t>
            </a:r>
          </a:p>
        </p:txBody>
      </p:sp>
      <p:cxnSp>
        <p:nvCxnSpPr>
          <p:cNvPr id="73748" name="Connecteur droit avec flèche 25"/>
          <p:cNvCxnSpPr>
            <a:cxnSpLocks noChangeShapeType="1"/>
          </p:cNvCxnSpPr>
          <p:nvPr/>
        </p:nvCxnSpPr>
        <p:spPr bwMode="auto">
          <a:xfrm>
            <a:off x="3973513" y="6064250"/>
            <a:ext cx="762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73749" name="Image 26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00350" y="4864100"/>
            <a:ext cx="2247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0" name="Image 27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42050" y="4846638"/>
            <a:ext cx="1333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1" name="Image 28" descr="latex-image-1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98600" y="5715000"/>
            <a:ext cx="1955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2" name="Image 30" descr="latex-image-1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95900" y="5715000"/>
            <a:ext cx="1955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47" descr="latex-image-1.pdf"/>
          <p:cNvPicPr>
            <a:picLocks noChangeAspect="1"/>
          </p:cNvPicPr>
          <p:nvPr/>
        </p:nvPicPr>
        <p:blipFill>
          <a:blip r:embed="rId16"/>
          <a:srcRect l="35433"/>
          <a:stretch>
            <a:fillRect/>
          </a:stretch>
        </p:blipFill>
        <p:spPr bwMode="auto">
          <a:xfrm>
            <a:off x="6138892" y="744538"/>
            <a:ext cx="29521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47" descr="latex-image-1.pdf"/>
          <p:cNvPicPr>
            <a:picLocks noChangeAspect="1"/>
          </p:cNvPicPr>
          <p:nvPr/>
        </p:nvPicPr>
        <p:blipFill>
          <a:blip r:embed="rId16"/>
          <a:srcRect r="73150"/>
          <a:stretch>
            <a:fillRect/>
          </a:stretch>
        </p:blipFill>
        <p:spPr bwMode="auto">
          <a:xfrm>
            <a:off x="4887912" y="731837"/>
            <a:ext cx="12277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mage 24"/>
          <p:cNvPicPr>
            <a:picLocks noChangeAspect="1"/>
          </p:cNvPicPr>
          <p:nvPr/>
        </p:nvPicPr>
        <p:blipFill>
          <a:blip r:embed="rId3"/>
          <a:srcRect r="3482"/>
          <a:stretch>
            <a:fillRect/>
          </a:stretch>
        </p:blipFill>
        <p:spPr bwMode="auto">
          <a:xfrm>
            <a:off x="1" y="1000295"/>
            <a:ext cx="10096362" cy="44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696912" y="5303837"/>
            <a:ext cx="99060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Discontinuité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de E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à la surface de la sphère du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fait des charges de surface</a:t>
            </a:r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2112" y="6142037"/>
            <a:ext cx="1917700" cy="4191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3512" y="198437"/>
            <a:ext cx="99060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Champ uniforme à l’intérieur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Champ dipolaire à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l’extérieur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8" name="Imag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313612" y="655637"/>
            <a:ext cx="1765300" cy="355600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339012" y="6142037"/>
            <a:ext cx="1917700" cy="419100"/>
          </a:xfrm>
          <a:prstGeom prst="rect">
            <a:avLst/>
          </a:prstGeom>
        </p:spPr>
      </p:pic>
      <p:pic>
        <p:nvPicPr>
          <p:cNvPr id="11" name="Imag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275512" y="6904037"/>
            <a:ext cx="2108200" cy="304800"/>
          </a:xfrm>
          <a:prstGeom prst="rect">
            <a:avLst/>
          </a:prstGeom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92112" y="6599237"/>
            <a:ext cx="3124200" cy="774700"/>
          </a:xfrm>
          <a:prstGeom prst="rect">
            <a:avLst/>
          </a:prstGeom>
        </p:spPr>
      </p:pic>
      <p:pic>
        <p:nvPicPr>
          <p:cNvPr id="14" name="Imag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659312" y="5989637"/>
            <a:ext cx="1968500" cy="723900"/>
          </a:xfrm>
          <a:prstGeom prst="rect">
            <a:avLst/>
          </a:prstGeom>
        </p:spPr>
      </p:pic>
      <p:pic>
        <p:nvPicPr>
          <p:cNvPr id="13" name="Imag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826000" y="6877050"/>
            <a:ext cx="1270000" cy="31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163513" y="655637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V -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Potentiel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et champ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créés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par 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la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matière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aimantée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3278" name="Forme libre 71"/>
          <p:cNvSpPr>
            <a:spLocks noChangeArrowheads="1"/>
          </p:cNvSpPr>
          <p:nvPr/>
        </p:nvSpPr>
        <p:spPr bwMode="auto">
          <a:xfrm>
            <a:off x="620713" y="1654175"/>
            <a:ext cx="1752600" cy="1295400"/>
          </a:xfrm>
          <a:custGeom>
            <a:avLst/>
            <a:gdLst>
              <a:gd name="T0" fmla="*/ 46479 w 1652296"/>
              <a:gd name="T1" fmla="*/ 563107 h 1295851"/>
              <a:gd name="T2" fmla="*/ 243330 w 1652296"/>
              <a:gd name="T3" fmla="*/ 1093851 h 1295851"/>
              <a:gd name="T4" fmla="*/ 1424438 w 1652296"/>
              <a:gd name="T5" fmla="*/ 1236246 h 1295851"/>
              <a:gd name="T6" fmla="*/ 2014993 w 1652296"/>
              <a:gd name="T7" fmla="*/ 744337 h 1295851"/>
              <a:gd name="T8" fmla="*/ 1883757 w 1652296"/>
              <a:gd name="T9" fmla="*/ 291263 h 1295851"/>
              <a:gd name="T10" fmla="*/ 948714 w 1652296"/>
              <a:gd name="T11" fmla="*/ 6473 h 1295851"/>
              <a:gd name="T12" fmla="*/ 522202 w 1652296"/>
              <a:gd name="T13" fmla="*/ 252426 h 1295851"/>
              <a:gd name="T14" fmla="*/ 46479 w 1652296"/>
              <a:gd name="T15" fmla="*/ 563107 h 12958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52296"/>
              <a:gd name="T25" fmla="*/ 0 h 1295851"/>
              <a:gd name="T26" fmla="*/ 1652296 w 1652296"/>
              <a:gd name="T27" fmla="*/ 1295851 h 12958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52296" h="1295851">
                <a:moveTo>
                  <a:pt x="36718" y="563695"/>
                </a:moveTo>
                <a:cubicBezTo>
                  <a:pt x="0" y="704079"/>
                  <a:pt x="10800" y="982687"/>
                  <a:pt x="192228" y="1094994"/>
                </a:cubicBezTo>
                <a:cubicBezTo>
                  <a:pt x="373656" y="1207301"/>
                  <a:pt x="892024" y="1295851"/>
                  <a:pt x="1125289" y="1237538"/>
                </a:cubicBezTo>
                <a:cubicBezTo>
                  <a:pt x="1358554" y="1179225"/>
                  <a:pt x="1531344" y="902776"/>
                  <a:pt x="1591820" y="745114"/>
                </a:cubicBezTo>
                <a:cubicBezTo>
                  <a:pt x="1652296" y="587452"/>
                  <a:pt x="1628537" y="414672"/>
                  <a:pt x="1488146" y="291566"/>
                </a:cubicBezTo>
                <a:cubicBezTo>
                  <a:pt x="1347755" y="168460"/>
                  <a:pt x="928742" y="12958"/>
                  <a:pt x="749473" y="6479"/>
                </a:cubicBezTo>
                <a:cubicBezTo>
                  <a:pt x="570204" y="0"/>
                  <a:pt x="533486" y="155501"/>
                  <a:pt x="412534" y="252690"/>
                </a:cubicBezTo>
                <a:cubicBezTo>
                  <a:pt x="291582" y="349879"/>
                  <a:pt x="73436" y="423311"/>
                  <a:pt x="36718" y="563695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280" name="Rectangle 3"/>
          <p:cNvSpPr>
            <a:spLocks noChangeArrowheads="1"/>
          </p:cNvSpPr>
          <p:nvPr/>
        </p:nvSpPr>
        <p:spPr bwMode="auto">
          <a:xfrm>
            <a:off x="3287712" y="1476374"/>
            <a:ext cx="6781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Première méthode : calcul direct du potentiel vecteur</a:t>
            </a:r>
            <a:endParaRPr lang="en-US" sz="2000" b="1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3282" name="Rectangle 3"/>
          <p:cNvSpPr>
            <a:spLocks noChangeArrowheads="1"/>
          </p:cNvSpPr>
          <p:nvPr/>
        </p:nvSpPr>
        <p:spPr bwMode="auto">
          <a:xfrm>
            <a:off x="315912" y="3932237"/>
            <a:ext cx="8915399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Seconde méthode : utilisation des courants d’aimantation</a:t>
            </a:r>
            <a:endParaRPr lang="en-US" sz="2000" b="1" dirty="0">
              <a:ea typeface="Hoefler Text" pitchFamily="3" charset="0"/>
              <a:cs typeface="Hoefler Text" pitchFamily="3" charset="0"/>
            </a:endParaRPr>
          </a:p>
        </p:txBody>
      </p:sp>
      <p:cxnSp>
        <p:nvCxnSpPr>
          <p:cNvPr id="53285" name="Connecteur droit avec flèche 80"/>
          <p:cNvCxnSpPr>
            <a:cxnSpLocks noChangeShapeType="1"/>
          </p:cNvCxnSpPr>
          <p:nvPr/>
        </p:nvCxnSpPr>
        <p:spPr bwMode="auto">
          <a:xfrm rot="5400000" flipH="1" flipV="1">
            <a:off x="2182813" y="1625600"/>
            <a:ext cx="381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3286" name="Image 8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3013" y="1816100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7" name="Rectangle 3"/>
          <p:cNvSpPr>
            <a:spLocks noChangeArrowheads="1"/>
          </p:cNvSpPr>
          <p:nvPr/>
        </p:nvSpPr>
        <p:spPr bwMode="auto">
          <a:xfrm>
            <a:off x="2601912" y="4448174"/>
            <a:ext cx="1600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volumique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3288" name="Rectangle 3"/>
          <p:cNvSpPr>
            <a:spLocks noChangeArrowheads="1"/>
          </p:cNvSpPr>
          <p:nvPr/>
        </p:nvSpPr>
        <p:spPr bwMode="auto">
          <a:xfrm>
            <a:off x="5040312" y="4465637"/>
            <a:ext cx="16002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surfacique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287712" y="2865437"/>
            <a:ext cx="62484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Utilise le résultat du dipôle magnétique (annexe 2)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1763712" y="5761037"/>
            <a:ext cx="7086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Trouver le problème de magnétostatique équivalent.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Utiliser les résultats déjà connus … 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0" name="Image 4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2736850"/>
            <a:ext cx="40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4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179637"/>
            <a:ext cx="4368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041900" y="3524250"/>
            <a:ext cx="1524000" cy="317500"/>
          </a:xfrm>
          <a:prstGeom prst="rect">
            <a:avLst/>
          </a:prstGeom>
        </p:spPr>
      </p:pic>
      <p:pic>
        <p:nvPicPr>
          <p:cNvPr id="24" name="Image 49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01912" y="5240337"/>
            <a:ext cx="1435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50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05412" y="5240337"/>
            <a:ext cx="1358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73112" y="6657974"/>
            <a:ext cx="9448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Les courants surfaciques proviennent de la discontinuité de M. A trouver en étudiant la circulation le long d’un contour traversant la surface.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163513" y="7318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Application au champ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créé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par un corps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aimanté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315913" y="1476375"/>
            <a:ext cx="9448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On considère un barreau cylindrique de base circulaire, infiniment long, uniformément aimanté selon sont axe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9399" name="Rectangle 3"/>
          <p:cNvSpPr>
            <a:spLocks noChangeArrowheads="1"/>
          </p:cNvSpPr>
          <p:nvPr/>
        </p:nvSpPr>
        <p:spPr bwMode="auto">
          <a:xfrm>
            <a:off x="2601913" y="2027238"/>
            <a:ext cx="16764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9400" name="Rectangle 3"/>
          <p:cNvSpPr>
            <a:spLocks noChangeArrowheads="1"/>
          </p:cNvSpPr>
          <p:nvPr/>
        </p:nvSpPr>
        <p:spPr bwMode="auto">
          <a:xfrm>
            <a:off x="315913" y="2103438"/>
            <a:ext cx="49530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Montrer que l’on a : 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9401" name="Imag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1798638"/>
            <a:ext cx="1092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Image 2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0" y="2762250"/>
            <a:ext cx="1574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Image 24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6713" y="2332038"/>
            <a:ext cx="1993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163512" y="655637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L’ensemble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de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ces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propriétés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s’interprète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au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niveau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microscopique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en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étudiant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la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réponse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des charges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libres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et les charges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liées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aux champs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imposés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.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3016" name="Rectangle 3"/>
          <p:cNvSpPr>
            <a:spLocks noChangeArrowheads="1"/>
          </p:cNvSpPr>
          <p:nvPr/>
        </p:nvSpPr>
        <p:spPr bwMode="auto">
          <a:xfrm>
            <a:off x="163512" y="1570037"/>
            <a:ext cx="9764712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u="sng" dirty="0" smtClean="0">
                <a:ea typeface="Hoefler Text" pitchFamily="3" charset="0"/>
                <a:cs typeface="Hoefler Text" pitchFamily="3" charset="0"/>
              </a:rPr>
              <a:t>I . 1 Origine de la polarisation</a:t>
            </a:r>
            <a:endParaRPr lang="en-US" sz="24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3512" y="2103437"/>
            <a:ext cx="9764712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Molécules polaires (H</a:t>
            </a:r>
            <a:r>
              <a:rPr lang="fr-FR" sz="2000" baseline="-25000" dirty="0" smtClean="0">
                <a:ea typeface="Hoefler Text" pitchFamily="3" charset="0"/>
                <a:cs typeface="Hoefler Text" pitchFamily="3" charset="0"/>
              </a:rPr>
              <a:t>2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O)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,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localement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000" dirty="0" err="1" smtClean="0">
                <a:ea typeface="Hoefler Text" pitchFamily="3" charset="0"/>
                <a:cs typeface="Hoefler Text" pitchFamily="3" charset="0"/>
              </a:rPr>
              <a:t>neutre</a:t>
            </a:r>
            <a:r>
              <a:rPr lang="en-US" sz="2000" dirty="0" smtClean="0">
                <a:ea typeface="Hoefler Text" pitchFamily="3" charset="0"/>
                <a:cs typeface="Hoefler Text" pitchFamily="3" charset="0"/>
              </a:rPr>
              <a:t>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34" name="Image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631112" y="2662237"/>
            <a:ext cx="1524000" cy="431800"/>
          </a:xfrm>
          <a:prstGeom prst="rect">
            <a:avLst/>
          </a:prstGeom>
        </p:spPr>
      </p:pic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268912" y="2713037"/>
            <a:ext cx="2438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Moment dipolaire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36" name="Imag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497512" y="2103437"/>
            <a:ext cx="1257300" cy="431800"/>
          </a:xfrm>
          <a:prstGeom prst="rect">
            <a:avLst/>
          </a:prstGeom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497512" y="3322637"/>
            <a:ext cx="4724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Quantité intrinsèque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5116512" y="3551237"/>
            <a:ext cx="1752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[Debye]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1" name="Image 34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4312" y="3767137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er 49"/>
          <p:cNvGrpSpPr/>
          <p:nvPr/>
        </p:nvGrpSpPr>
        <p:grpSpPr>
          <a:xfrm>
            <a:off x="849312" y="5837237"/>
            <a:ext cx="1752600" cy="1557337"/>
            <a:chOff x="1306512" y="5837237"/>
            <a:chExt cx="1752600" cy="1557337"/>
          </a:xfrm>
        </p:grpSpPr>
        <p:cxnSp>
          <p:nvCxnSpPr>
            <p:cNvPr id="13" name="Connecteur droit avec flèche 17"/>
            <p:cNvCxnSpPr>
              <a:cxnSpLocks noChangeShapeType="1"/>
            </p:cNvCxnSpPr>
            <p:nvPr/>
          </p:nvCxnSpPr>
          <p:spPr bwMode="auto">
            <a:xfrm rot="5400000">
              <a:off x="1725612" y="6670674"/>
              <a:ext cx="381000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Connecteur droit avec flèche 33"/>
            <p:cNvCxnSpPr>
              <a:cxnSpLocks noChangeShapeType="1"/>
            </p:cNvCxnSpPr>
            <p:nvPr/>
          </p:nvCxnSpPr>
          <p:spPr bwMode="auto">
            <a:xfrm rot="16200000" flipH="1">
              <a:off x="2563812" y="7127874"/>
              <a:ext cx="381000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Connecteur droit avec flèche 62"/>
            <p:cNvCxnSpPr>
              <a:cxnSpLocks noChangeShapeType="1"/>
            </p:cNvCxnSpPr>
            <p:nvPr/>
          </p:nvCxnSpPr>
          <p:spPr bwMode="auto">
            <a:xfrm rot="16200000" flipV="1">
              <a:off x="1992312" y="7089774"/>
              <a:ext cx="304800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" name="Connecteur droit avec flèche 66"/>
            <p:cNvCxnSpPr>
              <a:cxnSpLocks noChangeShapeType="1"/>
            </p:cNvCxnSpPr>
            <p:nvPr/>
          </p:nvCxnSpPr>
          <p:spPr bwMode="auto">
            <a:xfrm flipV="1">
              <a:off x="1306512" y="6937374"/>
              <a:ext cx="3810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" name="Connecteur droit avec flèche 67"/>
            <p:cNvCxnSpPr>
              <a:cxnSpLocks noChangeShapeType="1"/>
            </p:cNvCxnSpPr>
            <p:nvPr/>
          </p:nvCxnSpPr>
          <p:spPr bwMode="auto">
            <a:xfrm rot="16200000" flipH="1">
              <a:off x="2792412" y="6670674"/>
              <a:ext cx="381000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6" name="Connecteur droit avec flèche 68"/>
            <p:cNvCxnSpPr>
              <a:cxnSpLocks noChangeShapeType="1"/>
            </p:cNvCxnSpPr>
            <p:nvPr/>
          </p:nvCxnSpPr>
          <p:spPr bwMode="auto">
            <a:xfrm>
              <a:off x="2220912" y="6708774"/>
              <a:ext cx="38100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pic>
          <p:nvPicPr>
            <p:cNvPr id="46" name="Imag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479550" y="5837237"/>
              <a:ext cx="1155700" cy="355600"/>
            </a:xfrm>
            <a:prstGeom prst="rect">
              <a:avLst/>
            </a:prstGeom>
          </p:spPr>
        </p:pic>
      </p:grpSp>
      <p:grpSp>
        <p:nvGrpSpPr>
          <p:cNvPr id="48" name="Grouper 47"/>
          <p:cNvGrpSpPr/>
          <p:nvPr/>
        </p:nvGrpSpPr>
        <p:grpSpPr>
          <a:xfrm>
            <a:off x="7326312" y="5761037"/>
            <a:ext cx="2514600" cy="1447801"/>
            <a:chOff x="6411912" y="5913437"/>
            <a:chExt cx="2514600" cy="1447801"/>
          </a:xfrm>
        </p:grpSpPr>
        <p:pic>
          <p:nvPicPr>
            <p:cNvPr id="47" name="Imag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6411912" y="5913437"/>
              <a:ext cx="1155700" cy="368300"/>
            </a:xfrm>
            <a:prstGeom prst="rect">
              <a:avLst/>
            </a:prstGeom>
          </p:spPr>
        </p:pic>
        <p:cxnSp>
          <p:nvCxnSpPr>
            <p:cNvPr id="52" name="Connecteur droit avec flèche 17"/>
            <p:cNvCxnSpPr>
              <a:cxnSpLocks noChangeShapeType="1"/>
            </p:cNvCxnSpPr>
            <p:nvPr/>
          </p:nvCxnSpPr>
          <p:spPr bwMode="auto">
            <a:xfrm rot="16200000" flipH="1">
              <a:off x="6716712" y="6523038"/>
              <a:ext cx="3810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3" name="Connecteur droit avec flèche 33"/>
            <p:cNvCxnSpPr>
              <a:cxnSpLocks noChangeShapeType="1"/>
            </p:cNvCxnSpPr>
            <p:nvPr/>
          </p:nvCxnSpPr>
          <p:spPr bwMode="auto">
            <a:xfrm flipV="1">
              <a:off x="7935912" y="6827838"/>
              <a:ext cx="457200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4" name="Connecteur droit avec flèche 62"/>
            <p:cNvCxnSpPr>
              <a:cxnSpLocks noChangeShapeType="1"/>
            </p:cNvCxnSpPr>
            <p:nvPr/>
          </p:nvCxnSpPr>
          <p:spPr bwMode="auto">
            <a:xfrm>
              <a:off x="7478712" y="7285038"/>
              <a:ext cx="45720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5" name="Connecteur droit avec flèche 66"/>
            <p:cNvCxnSpPr>
              <a:cxnSpLocks noChangeShapeType="1"/>
            </p:cNvCxnSpPr>
            <p:nvPr/>
          </p:nvCxnSpPr>
          <p:spPr bwMode="auto">
            <a:xfrm flipV="1">
              <a:off x="6869112" y="7056438"/>
              <a:ext cx="3810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6" name="Connecteur droit avec flèche 67"/>
            <p:cNvCxnSpPr>
              <a:cxnSpLocks noChangeShapeType="1"/>
            </p:cNvCxnSpPr>
            <p:nvPr/>
          </p:nvCxnSpPr>
          <p:spPr bwMode="auto">
            <a:xfrm>
              <a:off x="8164512" y="6523038"/>
              <a:ext cx="53340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7" name="Connecteur droit avec flèche 68"/>
            <p:cNvCxnSpPr>
              <a:cxnSpLocks noChangeShapeType="1"/>
            </p:cNvCxnSpPr>
            <p:nvPr/>
          </p:nvCxnSpPr>
          <p:spPr bwMode="auto">
            <a:xfrm>
              <a:off x="7478712" y="6675438"/>
              <a:ext cx="38100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0" name="Flèche vers la droite 59"/>
            <p:cNvSpPr/>
            <p:nvPr/>
          </p:nvSpPr>
          <p:spPr bwMode="auto">
            <a:xfrm>
              <a:off x="7859712" y="5989637"/>
              <a:ext cx="1066800" cy="304800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84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pitchFamily="-84" charset="0"/>
              </a:endParaRPr>
            </a:p>
          </p:txBody>
        </p:sp>
      </p:grp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163512" y="5380037"/>
            <a:ext cx="9764712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Effet d’orientation dans un champ externe :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</p:txBody>
      </p:sp>
      <p:grpSp>
        <p:nvGrpSpPr>
          <p:cNvPr id="3" name="Grouper 77"/>
          <p:cNvGrpSpPr/>
          <p:nvPr/>
        </p:nvGrpSpPr>
        <p:grpSpPr>
          <a:xfrm>
            <a:off x="163512" y="4237037"/>
            <a:ext cx="9764712" cy="914400"/>
            <a:chOff x="163512" y="6370637"/>
            <a:chExt cx="9764712" cy="914400"/>
          </a:xfrm>
        </p:grpSpPr>
        <p:sp>
          <p:nvSpPr>
            <p:cNvPr id="65" name="Rectangle 3"/>
            <p:cNvSpPr>
              <a:spLocks noChangeArrowheads="1"/>
            </p:cNvSpPr>
            <p:nvPr/>
          </p:nvSpPr>
          <p:spPr bwMode="auto">
            <a:xfrm>
              <a:off x="163512" y="6370637"/>
              <a:ext cx="9764712" cy="685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9207" tIns="51588" rIns="99207" bIns="51588" anchor="ctr">
              <a:prstTxWarp prst="textNoShape">
                <a:avLst/>
              </a:prstTxWarp>
            </a:bodyPr>
            <a:lstStyle/>
            <a:p>
              <a:pPr>
                <a:buClrTx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</a:pPr>
              <a:r>
                <a:rPr lang="fr-FR" sz="2000" dirty="0" smtClean="0">
                  <a:ea typeface="Hoefler Text" pitchFamily="3" charset="0"/>
                  <a:cs typeface="Hoefler Text" pitchFamily="3" charset="0"/>
                </a:rPr>
                <a:t>Rappel, actions subies par un dipôle : </a:t>
              </a:r>
              <a:endParaRPr lang="en-US" sz="2000" dirty="0" smtClean="0">
                <a:ea typeface="Hoefler Text" pitchFamily="3" charset="0"/>
                <a:cs typeface="Hoefler Text" pitchFamily="3" charset="0"/>
              </a:endParaRPr>
            </a:p>
            <a:p>
              <a:pPr>
                <a:buClrTx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</a:pPr>
              <a:endParaRPr lang="en-US" sz="2000" dirty="0" smtClean="0">
                <a:ea typeface="Hoefler Text" pitchFamily="3" charset="0"/>
                <a:cs typeface="Hoefler Text" pitchFamily="3" charset="0"/>
              </a:endParaRPr>
            </a:p>
          </p:txBody>
        </p:sp>
        <p:pic>
          <p:nvPicPr>
            <p:cNvPr id="66" name="Image 6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773112" y="6904037"/>
              <a:ext cx="2501900" cy="381000"/>
            </a:xfrm>
            <a:prstGeom prst="rect">
              <a:avLst/>
            </a:prstGeom>
          </p:spPr>
        </p:pic>
        <p:pic>
          <p:nvPicPr>
            <p:cNvPr id="67" name="Image 6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4202112" y="6904037"/>
              <a:ext cx="2159000" cy="381000"/>
            </a:xfrm>
            <a:prstGeom prst="rect">
              <a:avLst/>
            </a:prstGeom>
          </p:spPr>
        </p:pic>
        <p:pic>
          <p:nvPicPr>
            <p:cNvPr id="68" name="Image 6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7326312" y="6904037"/>
              <a:ext cx="2108200" cy="368300"/>
            </a:xfrm>
            <a:prstGeom prst="rect">
              <a:avLst/>
            </a:prstGeom>
          </p:spPr>
        </p:pic>
      </p:grpSp>
      <p:cxnSp>
        <p:nvCxnSpPr>
          <p:cNvPr id="71" name="Connecteur droit 24"/>
          <p:cNvCxnSpPr>
            <a:cxnSpLocks noChangeShapeType="1"/>
          </p:cNvCxnSpPr>
          <p:nvPr/>
        </p:nvCxnSpPr>
        <p:spPr bwMode="auto">
          <a:xfrm flipV="1">
            <a:off x="1611312" y="2789238"/>
            <a:ext cx="533400" cy="4571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471612" y="3284537"/>
            <a:ext cx="2159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230312" y="3017837"/>
            <a:ext cx="2667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6" name="Connecteur droit avec flèche 30"/>
          <p:cNvCxnSpPr>
            <a:cxnSpLocks noChangeShapeType="1"/>
          </p:cNvCxnSpPr>
          <p:nvPr/>
        </p:nvCxnSpPr>
        <p:spPr bwMode="auto">
          <a:xfrm rot="5400000">
            <a:off x="1803400" y="3130549"/>
            <a:ext cx="684212" cy="15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77" name="Picture 8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068512" y="3551237"/>
            <a:ext cx="177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3"/>
          <p:cNvSpPr txBox="1">
            <a:spLocks noChangeArrowheads="1"/>
          </p:cNvSpPr>
          <p:nvPr/>
        </p:nvSpPr>
        <p:spPr bwMode="auto">
          <a:xfrm>
            <a:off x="0" y="-487363"/>
            <a:ext cx="10161588" cy="1638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 algn="ctr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5" name="Image 4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1992312" y="2484437"/>
            <a:ext cx="215900" cy="241300"/>
          </a:xfrm>
          <a:prstGeom prst="rect">
            <a:avLst/>
          </a:prstGeom>
        </p:spPr>
      </p:pic>
      <p:cxnSp>
        <p:nvCxnSpPr>
          <p:cNvPr id="49" name="Connecteur droit 24"/>
          <p:cNvCxnSpPr>
            <a:cxnSpLocks noChangeShapeType="1"/>
          </p:cNvCxnSpPr>
          <p:nvPr/>
        </p:nvCxnSpPr>
        <p:spPr bwMode="auto">
          <a:xfrm rot="16200000" flipV="1">
            <a:off x="2106612" y="2827337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944812" y="3094037"/>
            <a:ext cx="2667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 5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3351212" y="6688137"/>
            <a:ext cx="3365500" cy="444500"/>
          </a:xfrm>
          <a:prstGeom prst="rect">
            <a:avLst/>
          </a:prstGeom>
        </p:spPr>
      </p:pic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4189412" y="6078537"/>
            <a:ext cx="19812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Force totale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9" name="Image 5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2413000" y="2533650"/>
            <a:ext cx="457200" cy="241300"/>
          </a:xfrm>
          <a:prstGeom prst="rect">
            <a:avLst/>
          </a:prstGeom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601912" y="3322637"/>
            <a:ext cx="2159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61445" name="Rectangle 3"/>
          <p:cNvSpPr>
            <a:spLocks noChangeArrowheads="1"/>
          </p:cNvSpPr>
          <p:nvPr/>
        </p:nvSpPr>
        <p:spPr bwMode="auto">
          <a:xfrm>
            <a:off x="315912" y="960437"/>
            <a:ext cx="64008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>
                <a:ea typeface="Hoefler Text" pitchFamily="3" charset="0"/>
                <a:cs typeface="Hoefler Text" pitchFamily="3" charset="0"/>
              </a:rPr>
              <a:t>Remarque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: pour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une sphère à l’intérieur :</a:t>
            </a:r>
          </a:p>
        </p:txBody>
      </p:sp>
      <p:pic>
        <p:nvPicPr>
          <p:cNvPr id="61446" name="Image 14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1312" y="1036637"/>
            <a:ext cx="2171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Rectangle 3"/>
          <p:cNvSpPr>
            <a:spLocks noChangeArrowheads="1"/>
          </p:cNvSpPr>
          <p:nvPr/>
        </p:nvSpPr>
        <p:spPr bwMode="auto">
          <a:xfrm>
            <a:off x="315913" y="1874837"/>
            <a:ext cx="64008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A l’extérieur :</a:t>
            </a:r>
          </a:p>
        </p:txBody>
      </p:sp>
      <p:pic>
        <p:nvPicPr>
          <p:cNvPr id="61448" name="Image 1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7113" y="1968499"/>
            <a:ext cx="4622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Image 1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7113" y="2654299"/>
            <a:ext cx="21336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Rectangle 3"/>
          <p:cNvSpPr>
            <a:spLocks noChangeArrowheads="1"/>
          </p:cNvSpPr>
          <p:nvPr/>
        </p:nvSpPr>
        <p:spPr bwMode="auto">
          <a:xfrm>
            <a:off x="315913" y="4237037"/>
            <a:ext cx="64008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Le champ a une structure dipolaire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à l’extérieur</a:t>
            </a:r>
          </a:p>
        </p:txBody>
      </p:sp>
      <p:pic>
        <p:nvPicPr>
          <p:cNvPr id="61451" name="Image 3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7513" y="3092450"/>
            <a:ext cx="426085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52" name="Connecteur droit avec flèche 37"/>
          <p:cNvCxnSpPr>
            <a:cxnSpLocks noChangeShapeType="1"/>
          </p:cNvCxnSpPr>
          <p:nvPr/>
        </p:nvCxnSpPr>
        <p:spPr bwMode="auto">
          <a:xfrm rot="5400000" flipH="1" flipV="1">
            <a:off x="7326313" y="5227638"/>
            <a:ext cx="4572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61453" name="Connecteur droit avec flèche 39"/>
          <p:cNvCxnSpPr>
            <a:cxnSpLocks noChangeShapeType="1"/>
          </p:cNvCxnSpPr>
          <p:nvPr/>
        </p:nvCxnSpPr>
        <p:spPr bwMode="auto">
          <a:xfrm rot="5400000" flipH="1" flipV="1">
            <a:off x="7554119" y="5226844"/>
            <a:ext cx="457200" cy="15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61454" name="Connecteur droit avec flèche 40"/>
          <p:cNvCxnSpPr>
            <a:cxnSpLocks noChangeShapeType="1"/>
          </p:cNvCxnSpPr>
          <p:nvPr/>
        </p:nvCxnSpPr>
        <p:spPr bwMode="auto">
          <a:xfrm rot="5400000" flipH="1" flipV="1">
            <a:off x="7097713" y="5227638"/>
            <a:ext cx="4572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61455" name="Connecteur droit avec flèche 41"/>
          <p:cNvCxnSpPr>
            <a:cxnSpLocks noChangeShapeType="1"/>
          </p:cNvCxnSpPr>
          <p:nvPr/>
        </p:nvCxnSpPr>
        <p:spPr bwMode="auto">
          <a:xfrm rot="5400000" flipH="1" flipV="1">
            <a:off x="7593013" y="3817938"/>
            <a:ext cx="457200" cy="762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61456" name="Connecteur droit avec flèche 44"/>
          <p:cNvCxnSpPr>
            <a:cxnSpLocks noChangeShapeType="1"/>
          </p:cNvCxnSpPr>
          <p:nvPr/>
        </p:nvCxnSpPr>
        <p:spPr bwMode="auto">
          <a:xfrm flipV="1">
            <a:off x="8240713" y="3932238"/>
            <a:ext cx="304800" cy="2286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</p:spPr>
      </p:cxnSp>
      <p:pic>
        <p:nvPicPr>
          <p:cNvPr id="17" name="Imag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197850" y="2705100"/>
            <a:ext cx="596900" cy="381000"/>
          </a:xfrm>
          <a:prstGeom prst="rect">
            <a:avLst/>
          </a:prstGeom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15912" y="5057775"/>
            <a:ext cx="64008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Présence de courants de surface :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B perpendiculaire est continu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B tangentiel est discontinu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9" name="Imag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859712" y="5151437"/>
            <a:ext cx="3175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512" y="3246437"/>
            <a:ext cx="4724400" cy="4247524"/>
          </a:xfrm>
          <a:prstGeom prst="rect">
            <a:avLst/>
          </a:prstGeom>
        </p:spPr>
      </p:pic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163513" y="7318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En TP :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caractérisation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d’un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aimant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champ fort de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taille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finie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312" y="1303337"/>
            <a:ext cx="4102100" cy="11811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849312" y="3550443"/>
            <a:ext cx="121920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cxnSp>
        <p:nvCxnSpPr>
          <p:cNvPr id="15" name="Connecteur droit avec flèche 14"/>
          <p:cNvCxnSpPr>
            <a:stCxn id="13" idx="0"/>
          </p:cNvCxnSpPr>
          <p:nvPr/>
        </p:nvCxnSpPr>
        <p:spPr bwMode="auto">
          <a:xfrm rot="5400000" flipH="1" flipV="1">
            <a:off x="811212" y="2902743"/>
            <a:ext cx="1295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15913" y="1400175"/>
            <a:ext cx="49530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Ressemble à une petite spire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de rayon a, intensité I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7" name="Imag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797050" y="2406650"/>
            <a:ext cx="139700" cy="139700"/>
          </a:xfrm>
          <a:prstGeom prst="rect">
            <a:avLst/>
          </a:prstGeom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278312" y="2636837"/>
            <a:ext cx="30480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On ne connaît ni a, ni I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9" name="Imag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554912" y="2789237"/>
            <a:ext cx="1409700" cy="2921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6512" y="4008437"/>
            <a:ext cx="2120900" cy="546100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68312" y="5057775"/>
            <a:ext cx="35814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L’approximation dipolaire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marche mal en général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(sauf pour la sphère)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4" name="Imag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306512" y="5278437"/>
            <a:ext cx="1371600" cy="635000"/>
          </a:xfrm>
          <a:prstGeom prst="rect">
            <a:avLst/>
          </a:prstGeom>
        </p:spPr>
      </p:pic>
      <p:cxnSp>
        <p:nvCxnSpPr>
          <p:cNvPr id="26" name="Connecteur droit avec flèche 25"/>
          <p:cNvCxnSpPr/>
          <p:nvPr/>
        </p:nvCxnSpPr>
        <p:spPr bwMode="auto">
          <a:xfrm rot="5400000" flipH="1" flipV="1">
            <a:off x="1001712" y="3779837"/>
            <a:ext cx="304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" name="Imag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306512" y="3627437"/>
            <a:ext cx="317500" cy="304800"/>
          </a:xfrm>
          <a:prstGeom prst="rect">
            <a:avLst/>
          </a:prstGeom>
        </p:spPr>
      </p:pic>
      <p:pic>
        <p:nvPicPr>
          <p:cNvPr id="28" name="Imag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623050" y="6311900"/>
            <a:ext cx="19431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Annexe 1 : moment dipolaire électrique</a:t>
            </a:r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163513" y="655637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Moment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dipolaire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d’une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distribution de charge</a:t>
            </a:r>
          </a:p>
        </p:txBody>
      </p:sp>
      <p:sp>
        <p:nvSpPr>
          <p:cNvPr id="49158" name="Rectangle 3"/>
          <p:cNvSpPr>
            <a:spLocks noChangeArrowheads="1"/>
          </p:cNvSpPr>
          <p:nvPr/>
        </p:nvSpPr>
        <p:spPr bwMode="auto">
          <a:xfrm>
            <a:off x="239713" y="3000375"/>
            <a:ext cx="9764712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Approximation dipolaire</a:t>
            </a:r>
            <a:r>
              <a:rPr lang="en-US" sz="2000">
                <a:ea typeface="Hoefler Text" pitchFamily="3" charset="0"/>
                <a:cs typeface="Hoefler Text" pitchFamily="3" charset="0"/>
              </a:rPr>
              <a:t> :</a:t>
            </a:r>
          </a:p>
        </p:txBody>
      </p:sp>
      <p:sp>
        <p:nvSpPr>
          <p:cNvPr id="10" name="Forme libre 9"/>
          <p:cNvSpPr/>
          <p:nvPr/>
        </p:nvSpPr>
        <p:spPr bwMode="auto">
          <a:xfrm>
            <a:off x="520700" y="1628775"/>
            <a:ext cx="2157413" cy="1524000"/>
          </a:xfrm>
          <a:custGeom>
            <a:avLst/>
            <a:gdLst>
              <a:gd name="connsiteX0" fmla="*/ 36718 w 1652296"/>
              <a:gd name="connsiteY0" fmla="*/ 563695 h 1295851"/>
              <a:gd name="connsiteX1" fmla="*/ 192228 w 1652296"/>
              <a:gd name="connsiteY1" fmla="*/ 1094994 h 1295851"/>
              <a:gd name="connsiteX2" fmla="*/ 1125289 w 1652296"/>
              <a:gd name="connsiteY2" fmla="*/ 1237538 h 1295851"/>
              <a:gd name="connsiteX3" fmla="*/ 1591820 w 1652296"/>
              <a:gd name="connsiteY3" fmla="*/ 745114 h 1295851"/>
              <a:gd name="connsiteX4" fmla="*/ 1488146 w 1652296"/>
              <a:gd name="connsiteY4" fmla="*/ 291566 h 1295851"/>
              <a:gd name="connsiteX5" fmla="*/ 749473 w 1652296"/>
              <a:gd name="connsiteY5" fmla="*/ 6479 h 1295851"/>
              <a:gd name="connsiteX6" fmla="*/ 412534 w 1652296"/>
              <a:gd name="connsiteY6" fmla="*/ 252690 h 1295851"/>
              <a:gd name="connsiteX7" fmla="*/ 36718 w 1652296"/>
              <a:gd name="connsiteY7" fmla="*/ 563695 h 12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296" h="1295851">
                <a:moveTo>
                  <a:pt x="36718" y="563695"/>
                </a:moveTo>
                <a:cubicBezTo>
                  <a:pt x="0" y="704079"/>
                  <a:pt x="10800" y="982687"/>
                  <a:pt x="192228" y="1094994"/>
                </a:cubicBezTo>
                <a:cubicBezTo>
                  <a:pt x="373656" y="1207301"/>
                  <a:pt x="892024" y="1295851"/>
                  <a:pt x="1125289" y="1237538"/>
                </a:cubicBezTo>
                <a:cubicBezTo>
                  <a:pt x="1358554" y="1179225"/>
                  <a:pt x="1531344" y="902776"/>
                  <a:pt x="1591820" y="745114"/>
                </a:cubicBezTo>
                <a:cubicBezTo>
                  <a:pt x="1652296" y="587452"/>
                  <a:pt x="1628537" y="414672"/>
                  <a:pt x="1488146" y="291566"/>
                </a:cubicBezTo>
                <a:cubicBezTo>
                  <a:pt x="1347755" y="168460"/>
                  <a:pt x="928742" y="12958"/>
                  <a:pt x="749473" y="6479"/>
                </a:cubicBezTo>
                <a:cubicBezTo>
                  <a:pt x="570204" y="0"/>
                  <a:pt x="533486" y="155501"/>
                  <a:pt x="412534" y="252690"/>
                </a:cubicBezTo>
                <a:cubicBezTo>
                  <a:pt x="291582" y="349879"/>
                  <a:pt x="73436" y="423311"/>
                  <a:pt x="36718" y="56369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pic>
        <p:nvPicPr>
          <p:cNvPr id="49161" name="Image 1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2852737"/>
            <a:ext cx="2032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Image 1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1893887"/>
            <a:ext cx="139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Image 12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5613" y="239077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Image 13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2913" y="1552575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Image 14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97413" y="2085975"/>
            <a:ext cx="3543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66" name="Connecteur droit avec flèche 16"/>
          <p:cNvCxnSpPr>
            <a:cxnSpLocks noChangeShapeType="1"/>
          </p:cNvCxnSpPr>
          <p:nvPr/>
        </p:nvCxnSpPr>
        <p:spPr bwMode="auto">
          <a:xfrm flipV="1">
            <a:off x="1687513" y="1857375"/>
            <a:ext cx="1447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67" name="Connecteur droit avec flèche 17"/>
          <p:cNvCxnSpPr>
            <a:cxnSpLocks noChangeShapeType="1"/>
          </p:cNvCxnSpPr>
          <p:nvPr/>
        </p:nvCxnSpPr>
        <p:spPr bwMode="auto">
          <a:xfrm rot="5400000">
            <a:off x="1268413" y="2505075"/>
            <a:ext cx="609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9168" name="Image 21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74750" y="2638425"/>
            <a:ext cx="190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9" name="Image 22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1963" y="2030412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0" name="Image 23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7713" y="3381375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1" name="Image 24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68913" y="3254375"/>
            <a:ext cx="326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2" name="Image 26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7913" y="4041775"/>
            <a:ext cx="3365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3" name="Rectangle 3"/>
          <p:cNvSpPr>
            <a:spLocks noChangeArrowheads="1"/>
          </p:cNvSpPr>
          <p:nvPr/>
        </p:nvSpPr>
        <p:spPr bwMode="auto">
          <a:xfrm>
            <a:off x="5192713" y="3838575"/>
            <a:ext cx="32004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Charge globale</a:t>
            </a:r>
            <a:r>
              <a:rPr lang="en-US" sz="2000">
                <a:ea typeface="Hoefler Text" pitchFamily="3" charset="0"/>
                <a:cs typeface="Hoefler Text" pitchFamily="3" charset="0"/>
              </a:rPr>
              <a:t> :</a:t>
            </a:r>
          </a:p>
        </p:txBody>
      </p:sp>
      <p:pic>
        <p:nvPicPr>
          <p:cNvPr id="49174" name="Image 28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02513" y="4067175"/>
            <a:ext cx="2159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5" name="Rectangle 3"/>
          <p:cNvSpPr>
            <a:spLocks noChangeArrowheads="1"/>
          </p:cNvSpPr>
          <p:nvPr/>
        </p:nvSpPr>
        <p:spPr bwMode="auto">
          <a:xfrm>
            <a:off x="239713" y="4887912"/>
            <a:ext cx="26670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Moment dipolaire </a:t>
            </a:r>
            <a:r>
              <a:rPr lang="en-US" sz="2000">
                <a:ea typeface="Hoefler Text" pitchFamily="3" charset="0"/>
                <a:cs typeface="Hoefler Text" pitchFamily="3" charset="0"/>
              </a:rPr>
              <a:t>:</a:t>
            </a:r>
          </a:p>
        </p:txBody>
      </p:sp>
      <p:pic>
        <p:nvPicPr>
          <p:cNvPr id="49176" name="Image 30" descr="latex-image-1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01913" y="4964112"/>
            <a:ext cx="2362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7" name="Rectangle 3"/>
          <p:cNvSpPr>
            <a:spLocks noChangeArrowheads="1"/>
          </p:cNvSpPr>
          <p:nvPr/>
        </p:nvSpPr>
        <p:spPr bwMode="auto">
          <a:xfrm>
            <a:off x="4583113" y="1171575"/>
            <a:ext cx="51816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Potentiel électrique </a:t>
            </a:r>
            <a:r>
              <a:rPr lang="en-US" sz="2000">
                <a:ea typeface="Hoefler Text" pitchFamily="3" charset="0"/>
                <a:cs typeface="Hoefler Text" pitchFamily="3" charset="0"/>
              </a:rPr>
              <a:t>:</a:t>
            </a:r>
          </a:p>
        </p:txBody>
      </p:sp>
      <p:sp>
        <p:nvSpPr>
          <p:cNvPr id="49178" name="Rectangle 3"/>
          <p:cNvSpPr>
            <a:spLocks noChangeArrowheads="1"/>
          </p:cNvSpPr>
          <p:nvPr/>
        </p:nvSpPr>
        <p:spPr bwMode="auto">
          <a:xfrm>
            <a:off x="239713" y="5667375"/>
            <a:ext cx="71628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Quantité intrinsèque si Q=0.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Charges ponctuelles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9179" name="Rectangle 3"/>
          <p:cNvSpPr>
            <a:spLocks noChangeArrowheads="1"/>
          </p:cNvSpPr>
          <p:nvPr/>
        </p:nvSpPr>
        <p:spPr bwMode="auto">
          <a:xfrm>
            <a:off x="5573713" y="4905375"/>
            <a:ext cx="1752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[Debye]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9180" name="Image 34" descr="latex-image-1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92913" y="5133975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1" name="Image 35" descr="latex-image-1.pd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35313" y="6276975"/>
            <a:ext cx="2324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2" name="Image 36" descr="latex-image-1.pd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81713" y="6276975"/>
            <a:ext cx="1320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83" name="Rectangle 37"/>
          <p:cNvSpPr>
            <a:spLocks noChangeArrowheads="1"/>
          </p:cNvSpPr>
          <p:nvPr/>
        </p:nvSpPr>
        <p:spPr bwMode="auto">
          <a:xfrm>
            <a:off x="1001713" y="3990975"/>
            <a:ext cx="3581400" cy="762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3" charset="0"/>
              <a:buNone/>
              <a:defRPr/>
            </a:pPr>
            <a:endParaRPr lang="fr-FR">
              <a:latin typeface="Arial" pitchFamily="3" charset="0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Annexe 1* : charges de polarisation</a:t>
            </a:r>
            <a:endParaRPr lang="fr-FR" sz="3200" dirty="0" smtClean="0">
              <a:solidFill>
                <a:srgbClr val="FFFFFF"/>
              </a:solidFill>
              <a:ea typeface="Hoefler Text" charset="0"/>
              <a:cs typeface="Hoefler Text" charset="0"/>
            </a:endParaRPr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239712" y="1247775"/>
            <a:ext cx="70104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charset="0"/>
                <a:cs typeface="Hoefler Text" charset="0"/>
              </a:rPr>
              <a:t>Par calcul direct du potentiel </a:t>
            </a:r>
            <a:endParaRPr lang="en-US" sz="2000" b="1" dirty="0">
              <a:ea typeface="Hoefler Text" charset="0"/>
              <a:cs typeface="Hoefler Text" charset="0"/>
            </a:endParaRPr>
          </a:p>
        </p:txBody>
      </p:sp>
      <p:pic>
        <p:nvPicPr>
          <p:cNvPr id="49158" name="Image 4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112" y="1316037"/>
            <a:ext cx="457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Rectangle 3"/>
          <p:cNvSpPr>
            <a:spLocks noChangeArrowheads="1"/>
          </p:cNvSpPr>
          <p:nvPr/>
        </p:nvSpPr>
        <p:spPr bwMode="auto">
          <a:xfrm>
            <a:off x="468313" y="1781174"/>
            <a:ext cx="70104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charset="0"/>
                <a:cs typeface="Hoefler Text" charset="0"/>
              </a:rPr>
              <a:t>Ecrire </a:t>
            </a:r>
            <a:r>
              <a:rPr lang="fr-FR" sz="2000" dirty="0">
                <a:ea typeface="Hoefler Text" charset="0"/>
                <a:cs typeface="Hoefler Text" charset="0"/>
              </a:rPr>
              <a:t>:</a:t>
            </a:r>
            <a:endParaRPr lang="en-US" sz="2000" dirty="0">
              <a:ea typeface="Hoefler Text" charset="0"/>
              <a:cs typeface="Hoefler Text" charset="0"/>
            </a:endParaRPr>
          </a:p>
        </p:txBody>
      </p:sp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8913" y="2255838"/>
            <a:ext cx="693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Rectangle 3"/>
          <p:cNvSpPr>
            <a:spLocks noChangeArrowheads="1"/>
          </p:cNvSpPr>
          <p:nvPr/>
        </p:nvSpPr>
        <p:spPr bwMode="auto">
          <a:xfrm>
            <a:off x="468313" y="3000375"/>
            <a:ext cx="70104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charset="0"/>
                <a:cs typeface="Hoefler Text" charset="0"/>
              </a:rPr>
              <a:t>L’intégrale devient :</a:t>
            </a:r>
            <a:endParaRPr lang="en-US" sz="2000">
              <a:ea typeface="Hoefler Text" charset="0"/>
              <a:cs typeface="Hoefler Text" charset="0"/>
            </a:endParaRPr>
          </a:p>
        </p:txBody>
      </p:sp>
      <p:pic>
        <p:nvPicPr>
          <p:cNvPr id="491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8913" y="3690938"/>
            <a:ext cx="7467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3"/>
          <p:cNvSpPr>
            <a:spLocks noChangeArrowheads="1"/>
          </p:cNvSpPr>
          <p:nvPr/>
        </p:nvSpPr>
        <p:spPr bwMode="auto">
          <a:xfrm>
            <a:off x="468313" y="4524375"/>
            <a:ext cx="70104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charset="0"/>
                <a:cs typeface="Hoefler Text" charset="0"/>
              </a:rPr>
              <a:t>Le second terme est une intégrale de surface </a:t>
            </a:r>
            <a:endParaRPr lang="en-US" sz="2000">
              <a:ea typeface="Hoefler Text" charset="0"/>
              <a:cs typeface="Hoefler Text" charset="0"/>
            </a:endParaRPr>
          </a:p>
        </p:txBody>
      </p:sp>
      <p:pic>
        <p:nvPicPr>
          <p:cNvPr id="4916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1613" y="5367338"/>
            <a:ext cx="7226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3"/>
          <p:cNvSpPr>
            <a:spLocks noChangeArrowheads="1"/>
          </p:cNvSpPr>
          <p:nvPr/>
        </p:nvSpPr>
        <p:spPr bwMode="auto">
          <a:xfrm>
            <a:off x="468313" y="6353175"/>
            <a:ext cx="9067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charset="0"/>
                <a:cs typeface="Hoefler Text" charset="0"/>
              </a:rPr>
              <a:t>Tout se passe comme si le champ était créé par les distributions de charges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charset="0"/>
                <a:cs typeface="Hoefler Text" charset="0"/>
              </a:rPr>
              <a:t>de volume et de surface </a:t>
            </a:r>
            <a:endParaRPr lang="en-US" sz="2000">
              <a:ea typeface="Hoefler Text" charset="0"/>
              <a:cs typeface="Hoefler Text" charset="0"/>
            </a:endParaRPr>
          </a:p>
        </p:txBody>
      </p:sp>
      <p:pic>
        <p:nvPicPr>
          <p:cNvPr id="4916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7013" y="6934200"/>
            <a:ext cx="1485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5013" y="693420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0112" y="731837"/>
            <a:ext cx="1485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88112" y="731837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9712" y="579437"/>
            <a:ext cx="70104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charset="0"/>
                <a:cs typeface="Hoefler Text" charset="0"/>
              </a:rPr>
              <a:t>On montre que</a:t>
            </a:r>
            <a:endParaRPr lang="en-US" sz="2000" b="1" dirty="0">
              <a:ea typeface="Hoefler Text" charset="0"/>
              <a:cs typeface="Hoefler Tex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163513" y="579437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Moment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dipolaire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d’une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distribution de courant </a:t>
            </a:r>
            <a:r>
              <a:rPr lang="en-US" sz="2400" b="1" u="sng" dirty="0" err="1">
                <a:ea typeface="Hoefler Text" pitchFamily="3" charset="0"/>
                <a:cs typeface="Hoefler Text" pitchFamily="3" charset="0"/>
              </a:rPr>
              <a:t>localisée</a:t>
            </a:r>
            <a:endParaRPr lang="en-US" sz="2400" b="1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239713" y="3094037"/>
            <a:ext cx="9764712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Approximation dipolaire</a:t>
            </a:r>
            <a:r>
              <a:rPr lang="en-US" sz="2000">
                <a:ea typeface="Hoefler Text" pitchFamily="3" charset="0"/>
                <a:cs typeface="Hoefler Text" pitchFamily="3" charset="0"/>
              </a:rPr>
              <a:t> :</a:t>
            </a:r>
          </a:p>
        </p:txBody>
      </p:sp>
      <p:sp>
        <p:nvSpPr>
          <p:cNvPr id="10" name="Forme libre 9"/>
          <p:cNvSpPr/>
          <p:nvPr/>
        </p:nvSpPr>
        <p:spPr bwMode="auto">
          <a:xfrm>
            <a:off x="520700" y="1701800"/>
            <a:ext cx="2157413" cy="1524000"/>
          </a:xfrm>
          <a:custGeom>
            <a:avLst/>
            <a:gdLst>
              <a:gd name="connsiteX0" fmla="*/ 36718 w 1652296"/>
              <a:gd name="connsiteY0" fmla="*/ 563695 h 1295851"/>
              <a:gd name="connsiteX1" fmla="*/ 192228 w 1652296"/>
              <a:gd name="connsiteY1" fmla="*/ 1094994 h 1295851"/>
              <a:gd name="connsiteX2" fmla="*/ 1125289 w 1652296"/>
              <a:gd name="connsiteY2" fmla="*/ 1237538 h 1295851"/>
              <a:gd name="connsiteX3" fmla="*/ 1591820 w 1652296"/>
              <a:gd name="connsiteY3" fmla="*/ 745114 h 1295851"/>
              <a:gd name="connsiteX4" fmla="*/ 1488146 w 1652296"/>
              <a:gd name="connsiteY4" fmla="*/ 291566 h 1295851"/>
              <a:gd name="connsiteX5" fmla="*/ 749473 w 1652296"/>
              <a:gd name="connsiteY5" fmla="*/ 6479 h 1295851"/>
              <a:gd name="connsiteX6" fmla="*/ 412534 w 1652296"/>
              <a:gd name="connsiteY6" fmla="*/ 252690 h 1295851"/>
              <a:gd name="connsiteX7" fmla="*/ 36718 w 1652296"/>
              <a:gd name="connsiteY7" fmla="*/ 563695 h 12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296" h="1295851">
                <a:moveTo>
                  <a:pt x="36718" y="563695"/>
                </a:moveTo>
                <a:cubicBezTo>
                  <a:pt x="0" y="704079"/>
                  <a:pt x="10800" y="982687"/>
                  <a:pt x="192228" y="1094994"/>
                </a:cubicBezTo>
                <a:cubicBezTo>
                  <a:pt x="373656" y="1207301"/>
                  <a:pt x="892024" y="1295851"/>
                  <a:pt x="1125289" y="1237538"/>
                </a:cubicBezTo>
                <a:cubicBezTo>
                  <a:pt x="1358554" y="1179225"/>
                  <a:pt x="1531344" y="902776"/>
                  <a:pt x="1591820" y="745114"/>
                </a:cubicBezTo>
                <a:cubicBezTo>
                  <a:pt x="1652296" y="587452"/>
                  <a:pt x="1628537" y="414672"/>
                  <a:pt x="1488146" y="291566"/>
                </a:cubicBezTo>
                <a:cubicBezTo>
                  <a:pt x="1347755" y="168460"/>
                  <a:pt x="928742" y="12958"/>
                  <a:pt x="749473" y="6479"/>
                </a:cubicBezTo>
                <a:cubicBezTo>
                  <a:pt x="570204" y="0"/>
                  <a:pt x="533486" y="155501"/>
                  <a:pt x="412534" y="252690"/>
                </a:cubicBezTo>
                <a:cubicBezTo>
                  <a:pt x="291582" y="349879"/>
                  <a:pt x="73436" y="423311"/>
                  <a:pt x="36718" y="56369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pic>
        <p:nvPicPr>
          <p:cNvPr id="43016" name="Image 1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1966912"/>
            <a:ext cx="139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Image 1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613" y="24638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Image 13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2913" y="1625600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9" name="Connecteur droit avec flèche 16"/>
          <p:cNvCxnSpPr>
            <a:cxnSpLocks noChangeShapeType="1"/>
          </p:cNvCxnSpPr>
          <p:nvPr/>
        </p:nvCxnSpPr>
        <p:spPr bwMode="auto">
          <a:xfrm flipV="1">
            <a:off x="1687513" y="1930400"/>
            <a:ext cx="1447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020" name="Connecteur droit avec flèche 17"/>
          <p:cNvCxnSpPr>
            <a:cxnSpLocks noChangeShapeType="1"/>
          </p:cNvCxnSpPr>
          <p:nvPr/>
        </p:nvCxnSpPr>
        <p:spPr bwMode="auto">
          <a:xfrm rot="5400000">
            <a:off x="1268413" y="2578100"/>
            <a:ext cx="609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3021" name="Image 21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4750" y="2711450"/>
            <a:ext cx="190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Image 22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1963" y="2103437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Image 23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7713" y="3471862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Image 24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68913" y="3344862"/>
            <a:ext cx="326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5" name="Rectangle 3"/>
          <p:cNvSpPr>
            <a:spLocks noChangeArrowheads="1"/>
          </p:cNvSpPr>
          <p:nvPr/>
        </p:nvSpPr>
        <p:spPr bwMode="auto">
          <a:xfrm>
            <a:off x="4583113" y="1265238"/>
            <a:ext cx="51816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Potentiel électrique </a:t>
            </a:r>
            <a:r>
              <a:rPr lang="en-US" sz="2000">
                <a:ea typeface="Hoefler Text" pitchFamily="3" charset="0"/>
                <a:cs typeface="Hoefler Text" pitchFamily="3" charset="0"/>
              </a:rPr>
              <a:t>:</a:t>
            </a:r>
          </a:p>
        </p:txBody>
      </p:sp>
      <p:sp>
        <p:nvSpPr>
          <p:cNvPr id="4302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Annexe 2 : moment dipolaire magnétique</a:t>
            </a:r>
          </a:p>
        </p:txBody>
      </p:sp>
      <p:pic>
        <p:nvPicPr>
          <p:cNvPr id="43027" name="Image 33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59313" y="2006600"/>
            <a:ext cx="33147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8" name="Image 34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0" y="2786062"/>
            <a:ext cx="952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9" name="Image 35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73600" y="2894012"/>
            <a:ext cx="1016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0" name="Image 42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113" y="2997200"/>
            <a:ext cx="330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1" name="Rectangle 3"/>
          <p:cNvSpPr>
            <a:spLocks noChangeArrowheads="1"/>
          </p:cNvSpPr>
          <p:nvPr/>
        </p:nvSpPr>
        <p:spPr bwMode="auto">
          <a:xfrm>
            <a:off x="239713" y="4902200"/>
            <a:ext cx="41910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>
                <a:ea typeface="Hoefler Text" pitchFamily="3" charset="0"/>
                <a:cs typeface="Hoefler Text" pitchFamily="3" charset="0"/>
              </a:rPr>
              <a:t>Le terme </a:t>
            </a:r>
            <a:r>
              <a:rPr lang="fr-FR" sz="2000" u="sng" dirty="0" err="1">
                <a:ea typeface="Hoefler Text" pitchFamily="3" charset="0"/>
                <a:cs typeface="Hoefler Text" pitchFamily="3" charset="0"/>
              </a:rPr>
              <a:t>monopolaire</a:t>
            </a:r>
            <a:r>
              <a:rPr lang="fr-FR" sz="2000" u="sng" dirty="0">
                <a:ea typeface="Hoefler Text" pitchFamily="3" charset="0"/>
                <a:cs typeface="Hoefler Text" pitchFamily="3" charset="0"/>
              </a:rPr>
              <a:t> est nul : 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3032" name="Image 45" descr="latex-image-1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02113" y="5011737"/>
            <a:ext cx="214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3" name="Image 47" descr="latex-image-1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11313" y="4084637"/>
            <a:ext cx="6997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60" descr="latex-image-1.pd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35112" y="6051549"/>
            <a:ext cx="3048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1382712" y="5761037"/>
            <a:ext cx="6400800" cy="1066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" name="Image 67" descr="latex-image-1.pd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45112" y="5989637"/>
            <a:ext cx="21336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15913" y="6640512"/>
            <a:ext cx="7620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Le moment magnétique est une grandeur intrinsèque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326313" y="6657975"/>
            <a:ext cx="1143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Unité : 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32" name="Image 69" descr="latex-image-1.pdf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393113" y="7000875"/>
            <a:ext cx="1333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Annexe 2 : moment dipolaire magnétique</a:t>
            </a:r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87313" y="427038"/>
            <a:ext cx="55626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Cas particulier du circuit filiforme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9158" name="Rectangle 3"/>
          <p:cNvSpPr>
            <a:spLocks noChangeArrowheads="1"/>
          </p:cNvSpPr>
          <p:nvPr/>
        </p:nvSpPr>
        <p:spPr bwMode="auto">
          <a:xfrm>
            <a:off x="315913" y="2865438"/>
            <a:ext cx="7620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Bobine enseignement (R=5 cm, I=1 A, 1000 spires) : 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9159" name="Ellipse 17"/>
          <p:cNvSpPr>
            <a:spLocks noChangeArrowheads="1"/>
          </p:cNvSpPr>
          <p:nvPr/>
        </p:nvSpPr>
        <p:spPr bwMode="auto">
          <a:xfrm>
            <a:off x="392113" y="1641475"/>
            <a:ext cx="3352800" cy="1066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49160" name="Connecteur droit avec flèche 19"/>
          <p:cNvCxnSpPr>
            <a:cxnSpLocks noChangeShapeType="1"/>
          </p:cNvCxnSpPr>
          <p:nvPr/>
        </p:nvCxnSpPr>
        <p:spPr bwMode="auto">
          <a:xfrm flipV="1">
            <a:off x="2863850" y="2552700"/>
            <a:ext cx="500063" cy="7937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9161" name="Image 2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8200" y="2916238"/>
            <a:ext cx="1270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62" name="Connecteur droit avec flèche 21"/>
          <p:cNvCxnSpPr>
            <a:cxnSpLocks noChangeShapeType="1"/>
          </p:cNvCxnSpPr>
          <p:nvPr/>
        </p:nvCxnSpPr>
        <p:spPr bwMode="auto">
          <a:xfrm rot="5400000" flipH="1" flipV="1">
            <a:off x="1684337" y="1719263"/>
            <a:ext cx="919163" cy="1588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9163" name="Image 2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6913" y="1489075"/>
            <a:ext cx="488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Image 2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9500" y="2363788"/>
            <a:ext cx="1066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Image 26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9513" y="1260475"/>
            <a:ext cx="20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Image 27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9750" y="202088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67" name="Connecteur droit 30"/>
          <p:cNvCxnSpPr>
            <a:cxnSpLocks noChangeShapeType="1"/>
            <a:endCxn id="49159" idx="7"/>
          </p:cNvCxnSpPr>
          <p:nvPr/>
        </p:nvCxnSpPr>
        <p:spPr bwMode="auto">
          <a:xfrm flipV="1">
            <a:off x="2144713" y="1797050"/>
            <a:ext cx="1109662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49168" name="Image 33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4950" y="204628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9" name="Image 36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88113" y="3246438"/>
            <a:ext cx="15494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0" name="Rectangle 3"/>
          <p:cNvSpPr>
            <a:spLocks noChangeArrowheads="1"/>
          </p:cNvSpPr>
          <p:nvPr/>
        </p:nvSpPr>
        <p:spPr bwMode="auto">
          <a:xfrm>
            <a:off x="315913" y="3457575"/>
            <a:ext cx="7620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Terre :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9171" name="Image 38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82713" y="3856038"/>
            <a:ext cx="3479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2" name="Image 39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16550" y="3746500"/>
            <a:ext cx="1155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3" name="Image 40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21513" y="3856038"/>
            <a:ext cx="1892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4" name="Rectangle 3"/>
          <p:cNvSpPr>
            <a:spLocks noChangeArrowheads="1"/>
          </p:cNvSpPr>
          <p:nvPr/>
        </p:nvSpPr>
        <p:spPr bwMode="auto">
          <a:xfrm>
            <a:off x="315913" y="4160838"/>
            <a:ext cx="8839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Actions sur un dipôle magnétique/une distribution de petite taille : </a:t>
            </a:r>
            <a:endParaRPr lang="en-US" sz="2000" u="sng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9175" name="Image 46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113" y="6599238"/>
            <a:ext cx="2552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6" name="Image 47" descr="latex-image-1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2113" y="5761038"/>
            <a:ext cx="325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7" name="Image 48" descr="latex-image-1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2113" y="4999038"/>
            <a:ext cx="241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8" name="Flèche vers la droite 52"/>
          <p:cNvSpPr>
            <a:spLocks noChangeArrowheads="1"/>
          </p:cNvSpPr>
          <p:nvPr/>
        </p:nvSpPr>
        <p:spPr bwMode="auto">
          <a:xfrm>
            <a:off x="4659313" y="5837238"/>
            <a:ext cx="762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9179" name="Image 53" descr="latex-image-1.pd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134100" y="5149850"/>
            <a:ext cx="170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0" name="Image 55" descr="latex-image-1.pd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53150" y="5926137"/>
            <a:ext cx="1689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1" name="Image 56" descr="latex-image-1.pdf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153150" y="6688138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2" name="Image 58" descr="latex-image-1.pdf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12113" y="4541838"/>
            <a:ext cx="1143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4659313" y="2924176"/>
            <a:ext cx="32004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- Si J = 0 en dehors alors 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0" name="Forme libre 9"/>
          <p:cNvSpPr/>
          <p:nvPr/>
        </p:nvSpPr>
        <p:spPr bwMode="auto">
          <a:xfrm>
            <a:off x="711199" y="2181225"/>
            <a:ext cx="2157413" cy="1524000"/>
          </a:xfrm>
          <a:custGeom>
            <a:avLst/>
            <a:gdLst>
              <a:gd name="connsiteX0" fmla="*/ 36718 w 1652296"/>
              <a:gd name="connsiteY0" fmla="*/ 563695 h 1295851"/>
              <a:gd name="connsiteX1" fmla="*/ 192228 w 1652296"/>
              <a:gd name="connsiteY1" fmla="*/ 1094994 h 1295851"/>
              <a:gd name="connsiteX2" fmla="*/ 1125289 w 1652296"/>
              <a:gd name="connsiteY2" fmla="*/ 1237538 h 1295851"/>
              <a:gd name="connsiteX3" fmla="*/ 1591820 w 1652296"/>
              <a:gd name="connsiteY3" fmla="*/ 745114 h 1295851"/>
              <a:gd name="connsiteX4" fmla="*/ 1488146 w 1652296"/>
              <a:gd name="connsiteY4" fmla="*/ 291566 h 1295851"/>
              <a:gd name="connsiteX5" fmla="*/ 749473 w 1652296"/>
              <a:gd name="connsiteY5" fmla="*/ 6479 h 1295851"/>
              <a:gd name="connsiteX6" fmla="*/ 412534 w 1652296"/>
              <a:gd name="connsiteY6" fmla="*/ 252690 h 1295851"/>
              <a:gd name="connsiteX7" fmla="*/ 36718 w 1652296"/>
              <a:gd name="connsiteY7" fmla="*/ 563695 h 12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296" h="1295851">
                <a:moveTo>
                  <a:pt x="36718" y="563695"/>
                </a:moveTo>
                <a:cubicBezTo>
                  <a:pt x="0" y="704079"/>
                  <a:pt x="10800" y="982687"/>
                  <a:pt x="192228" y="1094994"/>
                </a:cubicBezTo>
                <a:cubicBezTo>
                  <a:pt x="373656" y="1207301"/>
                  <a:pt x="892024" y="1295851"/>
                  <a:pt x="1125289" y="1237538"/>
                </a:cubicBezTo>
                <a:cubicBezTo>
                  <a:pt x="1358554" y="1179225"/>
                  <a:pt x="1531344" y="902776"/>
                  <a:pt x="1591820" y="745114"/>
                </a:cubicBezTo>
                <a:cubicBezTo>
                  <a:pt x="1652296" y="587452"/>
                  <a:pt x="1628537" y="414672"/>
                  <a:pt x="1488146" y="291566"/>
                </a:cubicBezTo>
                <a:cubicBezTo>
                  <a:pt x="1347755" y="168460"/>
                  <a:pt x="928742" y="12958"/>
                  <a:pt x="749473" y="6479"/>
                </a:cubicBezTo>
                <a:cubicBezTo>
                  <a:pt x="570204" y="0"/>
                  <a:pt x="533486" y="155501"/>
                  <a:pt x="412534" y="252690"/>
                </a:cubicBezTo>
                <a:cubicBezTo>
                  <a:pt x="291582" y="349879"/>
                  <a:pt x="73436" y="423311"/>
                  <a:pt x="36718" y="56369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pic>
        <p:nvPicPr>
          <p:cNvPr id="45063" name="Image 1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49" y="2446337"/>
            <a:ext cx="139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Image 1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6112" y="29432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Image 13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3412" y="2105025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66" name="Connecteur droit avec flèche 16"/>
          <p:cNvCxnSpPr>
            <a:cxnSpLocks noChangeShapeType="1"/>
          </p:cNvCxnSpPr>
          <p:nvPr/>
        </p:nvCxnSpPr>
        <p:spPr bwMode="auto">
          <a:xfrm flipV="1">
            <a:off x="1878012" y="2409825"/>
            <a:ext cx="1447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5067" name="Connecteur droit avec flèche 17"/>
          <p:cNvCxnSpPr>
            <a:cxnSpLocks noChangeShapeType="1"/>
          </p:cNvCxnSpPr>
          <p:nvPr/>
        </p:nvCxnSpPr>
        <p:spPr bwMode="auto">
          <a:xfrm rot="5400000">
            <a:off x="1458912" y="3057525"/>
            <a:ext cx="609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5068" name="Image 21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5249" y="3190875"/>
            <a:ext cx="190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Image 22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92462" y="2582862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0" name="Rectangle 3"/>
          <p:cNvSpPr>
            <a:spLocks noChangeArrowheads="1"/>
          </p:cNvSpPr>
          <p:nvPr/>
        </p:nvSpPr>
        <p:spPr bwMode="auto">
          <a:xfrm>
            <a:off x="4659312" y="1666875"/>
            <a:ext cx="51816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La distribution est localisée et vérifie la conservation de la charge dans l’AQS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50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Annexe 2 : moment dipolaire magnétique*</a:t>
            </a:r>
          </a:p>
        </p:txBody>
      </p:sp>
      <p:pic>
        <p:nvPicPr>
          <p:cNvPr id="45072" name="Image 34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8313" y="3305175"/>
            <a:ext cx="952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Image 35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2" y="2657475"/>
            <a:ext cx="1016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4" name="Rectangle 3"/>
          <p:cNvSpPr>
            <a:spLocks noChangeArrowheads="1"/>
          </p:cNvSpPr>
          <p:nvPr/>
        </p:nvSpPr>
        <p:spPr bwMode="auto">
          <a:xfrm>
            <a:off x="4811713" y="3381375"/>
            <a:ext cx="32004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partout sur l’interface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5075" name="Image 29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1699" y="3716337"/>
            <a:ext cx="330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Image 30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31113" y="3762375"/>
            <a:ext cx="469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Image 47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54112" y="884237"/>
            <a:ext cx="214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Image 48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5456238"/>
            <a:ext cx="711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0" name="Image 52" descr="latex-image-1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89413" y="4694238"/>
            <a:ext cx="927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1" name="Rectangle 3"/>
          <p:cNvSpPr>
            <a:spLocks noChangeArrowheads="1"/>
          </p:cNvSpPr>
          <p:nvPr/>
        </p:nvSpPr>
        <p:spPr bwMode="auto">
          <a:xfrm>
            <a:off x="239713" y="4389438"/>
            <a:ext cx="55626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Démo pour la composante selon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5082" name="Rectangle 3"/>
          <p:cNvSpPr>
            <a:spLocks noChangeArrowheads="1"/>
          </p:cNvSpPr>
          <p:nvPr/>
        </p:nvSpPr>
        <p:spPr bwMode="auto">
          <a:xfrm>
            <a:off x="239713" y="6353175"/>
            <a:ext cx="55626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Le champ est donc dipolaire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5083" name="Image 57" descr="latex-image-1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14800" y="6559550"/>
            <a:ext cx="4521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897312" y="731837"/>
            <a:ext cx="61833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u="sng" dirty="0" smtClean="0">
                <a:ea typeface="Hoefler Text" pitchFamily="3" charset="0"/>
                <a:cs typeface="Hoefler Text" pitchFamily="3" charset="0"/>
              </a:rPr>
              <a:t>Dans le cas d’une 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distribution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localisée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Annexe 2 : moment dipolaire magnétique**</a:t>
            </a:r>
          </a:p>
        </p:txBody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315913" y="4084638"/>
            <a:ext cx="7620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Fait apparaître le moment magnétique de la distribution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7110" name="Rectangle 3"/>
          <p:cNvSpPr>
            <a:spLocks noChangeArrowheads="1"/>
          </p:cNvSpPr>
          <p:nvPr/>
        </p:nvSpPr>
        <p:spPr bwMode="auto">
          <a:xfrm>
            <a:off x="315913" y="655638"/>
            <a:ext cx="55626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>
                <a:ea typeface="Hoefler Text" pitchFamily="3" charset="0"/>
                <a:cs typeface="Hoefler Text" pitchFamily="3" charset="0"/>
              </a:rPr>
              <a:t>Réécriture du potentiel vecteur</a:t>
            </a:r>
            <a:endParaRPr lang="en-US" sz="2000" b="1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7111" name="Image 5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912" y="896938"/>
            <a:ext cx="4521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Rectangle 3"/>
          <p:cNvSpPr>
            <a:spLocks noChangeArrowheads="1"/>
          </p:cNvSpPr>
          <p:nvPr/>
        </p:nvSpPr>
        <p:spPr bwMode="auto">
          <a:xfrm>
            <a:off x="315913" y="1265238"/>
            <a:ext cx="55626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Formule du double produit vectoriel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7113" name="Rectangle 3"/>
          <p:cNvSpPr>
            <a:spLocks noChangeArrowheads="1"/>
          </p:cNvSpPr>
          <p:nvPr/>
        </p:nvSpPr>
        <p:spPr bwMode="auto">
          <a:xfrm>
            <a:off x="315913" y="2408238"/>
            <a:ext cx="55626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Résultat utile :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7114" name="Image 57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9513" y="2636838"/>
            <a:ext cx="715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Image 60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0313" y="5213350"/>
            <a:ext cx="3048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Image 61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7913" y="3627438"/>
            <a:ext cx="7975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Rectangle 3"/>
          <p:cNvSpPr>
            <a:spLocks noChangeArrowheads="1"/>
          </p:cNvSpPr>
          <p:nvPr/>
        </p:nvSpPr>
        <p:spPr bwMode="auto">
          <a:xfrm>
            <a:off x="315913" y="5837238"/>
            <a:ext cx="7620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Potentiel vecteur créé par un dipôle magnétique placé au centre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7118" name="Rectangle 3"/>
          <p:cNvSpPr>
            <a:spLocks noChangeArrowheads="1"/>
          </p:cNvSpPr>
          <p:nvPr/>
        </p:nvSpPr>
        <p:spPr bwMode="auto">
          <a:xfrm>
            <a:off x="315913" y="6353175"/>
            <a:ext cx="7620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Le moment magnétique est une grandeur intrinsèque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7119" name="Rectangle 30"/>
          <p:cNvSpPr>
            <a:spLocks noChangeArrowheads="1"/>
          </p:cNvSpPr>
          <p:nvPr/>
        </p:nvSpPr>
        <p:spPr bwMode="auto">
          <a:xfrm>
            <a:off x="1077913" y="4922838"/>
            <a:ext cx="6400800" cy="1066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7120" name="Image 66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150" y="2114550"/>
            <a:ext cx="36957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Image 67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0313" y="5151438"/>
            <a:ext cx="21336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2" name="Rectangle 3"/>
          <p:cNvSpPr>
            <a:spLocks noChangeArrowheads="1"/>
          </p:cNvSpPr>
          <p:nvPr/>
        </p:nvSpPr>
        <p:spPr bwMode="auto">
          <a:xfrm>
            <a:off x="7326313" y="6370638"/>
            <a:ext cx="1143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Unité : </a:t>
            </a:r>
            <a:endParaRPr lang="en-US" sz="200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7123" name="Image 69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93113" y="6713538"/>
            <a:ext cx="1333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Annexe 3 : lissage d’un champ de vecteur</a:t>
            </a:r>
          </a:p>
        </p:txBody>
      </p:sp>
      <p:sp>
        <p:nvSpPr>
          <p:cNvPr id="88069" name="Rectangle 3"/>
          <p:cNvSpPr>
            <a:spLocks noChangeArrowheads="1"/>
          </p:cNvSpPr>
          <p:nvPr/>
        </p:nvSpPr>
        <p:spPr bwMode="auto">
          <a:xfrm>
            <a:off x="87313" y="731838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Propriétés de commutations :</a:t>
            </a:r>
          </a:p>
        </p:txBody>
      </p:sp>
      <p:pic>
        <p:nvPicPr>
          <p:cNvPr id="88070" name="Image 2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713" y="1646238"/>
            <a:ext cx="2044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Image 30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3005138"/>
            <a:ext cx="476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Image 1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3868738"/>
            <a:ext cx="641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4" name="Image 18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4113" y="4859338"/>
            <a:ext cx="768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5" name="Image 19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4113" y="5824538"/>
            <a:ext cx="7505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8076" name="Connecteur droit 24"/>
          <p:cNvCxnSpPr>
            <a:cxnSpLocks noChangeShapeType="1"/>
          </p:cNvCxnSpPr>
          <p:nvPr/>
        </p:nvCxnSpPr>
        <p:spPr bwMode="auto">
          <a:xfrm flipV="1">
            <a:off x="2220913" y="5748338"/>
            <a:ext cx="1828800" cy="850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8077" name="Connecteur droit 27"/>
          <p:cNvCxnSpPr>
            <a:cxnSpLocks noChangeShapeType="1"/>
          </p:cNvCxnSpPr>
          <p:nvPr/>
        </p:nvCxnSpPr>
        <p:spPr bwMode="auto">
          <a:xfrm>
            <a:off x="2220913" y="5761038"/>
            <a:ext cx="18288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pic>
        <p:nvPicPr>
          <p:cNvPr id="88078" name="Image 33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4113" y="6815138"/>
            <a:ext cx="10922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9" name="Rectangle 3"/>
          <p:cNvSpPr>
            <a:spLocks noChangeArrowheads="1"/>
          </p:cNvSpPr>
          <p:nvPr/>
        </p:nvSpPr>
        <p:spPr bwMode="auto">
          <a:xfrm>
            <a:off x="87313" y="2319338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Démonstration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:        est un vecteur constant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6" name="Imag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049712" y="808037"/>
            <a:ext cx="5511800" cy="635000"/>
          </a:xfrm>
          <a:prstGeom prst="rect">
            <a:avLst/>
          </a:prstGeom>
        </p:spPr>
      </p:pic>
      <p:pic>
        <p:nvPicPr>
          <p:cNvPr id="17" name="Imag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157412" y="2484437"/>
            <a:ext cx="139700" cy="190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lvl="0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43016" name="Rectangle 3"/>
          <p:cNvSpPr>
            <a:spLocks noChangeArrowheads="1"/>
          </p:cNvSpPr>
          <p:nvPr/>
        </p:nvSpPr>
        <p:spPr bwMode="auto">
          <a:xfrm>
            <a:off x="163512" y="808037"/>
            <a:ext cx="9764712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u="sng" dirty="0" smtClean="0">
                <a:ea typeface="Hoefler Text" pitchFamily="3" charset="0"/>
                <a:cs typeface="Hoefler Text" pitchFamily="3" charset="0"/>
              </a:rPr>
              <a:t>I . 2 Origine de l’aimantation</a:t>
            </a:r>
            <a:endParaRPr lang="en-US" sz="24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3512" y="1341437"/>
            <a:ext cx="9764712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Modèle classique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: électron en orbite circulaire uniforme autour d’un noyau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8" name="Ellipse 34"/>
          <p:cNvSpPr>
            <a:spLocks noChangeArrowheads="1"/>
          </p:cNvSpPr>
          <p:nvPr/>
        </p:nvSpPr>
        <p:spPr bwMode="auto">
          <a:xfrm>
            <a:off x="434975" y="2487612"/>
            <a:ext cx="3352800" cy="1066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39" name="Connecteur droit avec flèche 35"/>
          <p:cNvCxnSpPr>
            <a:cxnSpLocks noChangeShapeType="1"/>
          </p:cNvCxnSpPr>
          <p:nvPr/>
        </p:nvCxnSpPr>
        <p:spPr bwMode="auto">
          <a:xfrm flipV="1">
            <a:off x="2906713" y="3398837"/>
            <a:ext cx="500062" cy="7937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" name="Connecteur droit avec flèche 37"/>
          <p:cNvCxnSpPr>
            <a:cxnSpLocks noChangeShapeType="1"/>
          </p:cNvCxnSpPr>
          <p:nvPr/>
        </p:nvCxnSpPr>
        <p:spPr bwMode="auto">
          <a:xfrm rot="5400000" flipH="1" flipV="1">
            <a:off x="1727994" y="2566193"/>
            <a:ext cx="917575" cy="1587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4" name="Image 38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951037"/>
            <a:ext cx="20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 3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2613" y="2867024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Connecteur droit 44"/>
          <p:cNvCxnSpPr>
            <a:cxnSpLocks noChangeShapeType="1"/>
            <a:endCxn id="38" idx="7"/>
          </p:cNvCxnSpPr>
          <p:nvPr/>
        </p:nvCxnSpPr>
        <p:spPr bwMode="auto">
          <a:xfrm flipV="1">
            <a:off x="2187575" y="2644774"/>
            <a:ext cx="1108075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49" name="Image 4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2912" y="1874837"/>
            <a:ext cx="825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 4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9900" y="2870199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 4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3550" y="2305049"/>
            <a:ext cx="9525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Imag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389812" y="2255837"/>
            <a:ext cx="1600200" cy="355600"/>
          </a:xfrm>
          <a:prstGeom prst="rect">
            <a:avLst/>
          </a:prstGeom>
        </p:spPr>
      </p:pic>
      <p:pic>
        <p:nvPicPr>
          <p:cNvPr id="63" name="Image 6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466012" y="2941637"/>
            <a:ext cx="1993900" cy="571500"/>
          </a:xfrm>
          <a:prstGeom prst="rect">
            <a:avLst/>
          </a:prstGeom>
        </p:spPr>
      </p:pic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4875212" y="2255837"/>
            <a:ext cx="2438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Moment cinétique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875212" y="3017837"/>
            <a:ext cx="2438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Courant moyen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66" name="Image 6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178300" y="4057650"/>
            <a:ext cx="1320800" cy="241300"/>
          </a:xfrm>
          <a:prstGeom prst="rect">
            <a:avLst/>
          </a:prstGeom>
        </p:spPr>
      </p:pic>
      <p:pic>
        <p:nvPicPr>
          <p:cNvPr id="67" name="Imag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259512" y="3932237"/>
            <a:ext cx="1816100" cy="609600"/>
          </a:xfrm>
          <a:prstGeom prst="rect">
            <a:avLst/>
          </a:prstGeom>
        </p:spPr>
      </p:pic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268912" y="5151437"/>
            <a:ext cx="3657600" cy="93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Spin pur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69" name="Image 52" descr="latex-image-1.pd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44912" y="5245099"/>
            <a:ext cx="1168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Image 53" descr="latex-image-1.pd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77912" y="5168899"/>
            <a:ext cx="1752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Image 54" descr="latex-image-1.pdf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07312" y="4922837"/>
            <a:ext cx="58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mage 55" descr="latex-image-1.pdf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805612" y="5473699"/>
            <a:ext cx="59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Image 58" descr="latex-image-1.pd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783512" y="5321299"/>
            <a:ext cx="977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5268912" y="4541837"/>
            <a:ext cx="3048000" cy="931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Moment orbital pur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163512" y="4389437"/>
            <a:ext cx="7772400" cy="93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Modèle quantique :</a:t>
            </a:r>
            <a:endParaRPr lang="fr-FR" sz="2000" b="1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78" name="Image 63" descr="latex-image-1.pdf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839912" y="6273799"/>
            <a:ext cx="3479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620713" y="6657974"/>
            <a:ext cx="9143999" cy="931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Le magnétisme est dû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au moment cinétique des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électrons, pas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des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protons </a:t>
            </a:r>
          </a:p>
        </p:txBody>
      </p:sp>
      <p:pic>
        <p:nvPicPr>
          <p:cNvPr id="80" name="Image 66" descr="latex-image-1.pdf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183312" y="6413499"/>
            <a:ext cx="2590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163512" y="5532437"/>
            <a:ext cx="7772400" cy="93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457200" indent="-45720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Ordre de grandeur</a:t>
            </a:r>
            <a:endParaRPr lang="fr-FR" sz="2000" b="1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83" name="Image 8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8583612" y="4846637"/>
            <a:ext cx="1333500" cy="279400"/>
          </a:xfrm>
          <a:prstGeom prst="rect">
            <a:avLst/>
          </a:prstGeom>
        </p:spPr>
      </p:pic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63512" y="4008437"/>
            <a:ext cx="3657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Moment dipolaire magnétique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(rappels en annexe 2)</a:t>
            </a:r>
            <a:endParaRPr lang="en-US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en-US" sz="2000" dirty="0" smtClean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llipse 55"/>
          <p:cNvSpPr/>
          <p:nvPr/>
        </p:nvSpPr>
        <p:spPr bwMode="auto">
          <a:xfrm>
            <a:off x="1306512" y="3703637"/>
            <a:ext cx="1371600" cy="1295400"/>
          </a:xfrm>
          <a:prstGeom prst="ellipse">
            <a:avLst/>
          </a:prstGeom>
          <a:solidFill>
            <a:srgbClr val="FFA8A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lvl="0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cxnSp>
        <p:nvCxnSpPr>
          <p:cNvPr id="51206" name="Connecteur droit avec flèche 17"/>
          <p:cNvCxnSpPr>
            <a:cxnSpLocks noChangeShapeType="1"/>
          </p:cNvCxnSpPr>
          <p:nvPr/>
        </p:nvCxnSpPr>
        <p:spPr bwMode="auto">
          <a:xfrm rot="5400000">
            <a:off x="1573212" y="4444999"/>
            <a:ext cx="3810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207" name="Rectangle 3"/>
          <p:cNvSpPr>
            <a:spLocks noChangeArrowheads="1"/>
          </p:cNvSpPr>
          <p:nvPr/>
        </p:nvSpPr>
        <p:spPr bwMode="auto">
          <a:xfrm>
            <a:off x="239712" y="2865437"/>
            <a:ext cx="5181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Ensemble de dipôles moléculaires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1208" name="Rectangle 3"/>
          <p:cNvSpPr>
            <a:spLocks noChangeArrowheads="1"/>
          </p:cNvSpPr>
          <p:nvPr/>
        </p:nvSpPr>
        <p:spPr bwMode="auto">
          <a:xfrm>
            <a:off x="163513" y="6556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I. 3 Du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microscopique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au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macroscopique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cxnSp>
        <p:nvCxnSpPr>
          <p:cNvPr id="51209" name="Connecteur droit avec flèche 33"/>
          <p:cNvCxnSpPr>
            <a:cxnSpLocks noChangeShapeType="1"/>
          </p:cNvCxnSpPr>
          <p:nvPr/>
        </p:nvCxnSpPr>
        <p:spPr bwMode="auto">
          <a:xfrm rot="16200000" flipH="1">
            <a:off x="2297112" y="4102099"/>
            <a:ext cx="228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210" name="Connecteur droit avec flèche 35"/>
          <p:cNvCxnSpPr>
            <a:cxnSpLocks noChangeShapeType="1"/>
          </p:cNvCxnSpPr>
          <p:nvPr/>
        </p:nvCxnSpPr>
        <p:spPr bwMode="auto">
          <a:xfrm>
            <a:off x="1687512" y="4102099"/>
            <a:ext cx="3810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211" name="Connecteur droit avec flèche 37"/>
          <p:cNvCxnSpPr>
            <a:cxnSpLocks noChangeShapeType="1"/>
          </p:cNvCxnSpPr>
          <p:nvPr/>
        </p:nvCxnSpPr>
        <p:spPr bwMode="auto">
          <a:xfrm flipV="1">
            <a:off x="1916112" y="4559299"/>
            <a:ext cx="228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212" name="Connecteur droit avec flèche 39"/>
          <p:cNvCxnSpPr>
            <a:cxnSpLocks noChangeShapeType="1"/>
          </p:cNvCxnSpPr>
          <p:nvPr/>
        </p:nvCxnSpPr>
        <p:spPr bwMode="auto">
          <a:xfrm rot="16200000" flipV="1">
            <a:off x="1382712" y="4254499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1213" name="Image 4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0912" y="4330699"/>
            <a:ext cx="215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5" name="Rectangle 3"/>
          <p:cNvSpPr>
            <a:spLocks noChangeArrowheads="1"/>
          </p:cNvSpPr>
          <p:nvPr/>
        </p:nvSpPr>
        <p:spPr bwMode="auto">
          <a:xfrm>
            <a:off x="5040312" y="2865437"/>
            <a:ext cx="5181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>
                <a:ea typeface="Hoefler Text" pitchFamily="3" charset="0"/>
                <a:cs typeface="Hoefler Text" pitchFamily="3" charset="0"/>
              </a:rPr>
              <a:t>Description de type milieu continu</a:t>
            </a:r>
            <a:endParaRPr lang="en-US" sz="2000" b="1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1216" name="Image 4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1512" y="4516437"/>
            <a:ext cx="2044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8" name="Rectangle 3"/>
          <p:cNvSpPr>
            <a:spLocks noChangeArrowheads="1"/>
          </p:cNvSpPr>
          <p:nvPr/>
        </p:nvSpPr>
        <p:spPr bwMode="auto">
          <a:xfrm>
            <a:off x="5040312" y="3305175"/>
            <a:ext cx="5181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>
                <a:ea typeface="Hoefler Text" pitchFamily="3" charset="0"/>
                <a:cs typeface="Hoefler Text" pitchFamily="3" charset="0"/>
              </a:rPr>
              <a:t>Moyenne sur un volume </a:t>
            </a:r>
            <a:r>
              <a:rPr lang="fr-FR" sz="2000" b="1" dirty="0" err="1">
                <a:ea typeface="Hoefler Text" pitchFamily="3" charset="0"/>
                <a:cs typeface="Hoefler Text" pitchFamily="3" charset="0"/>
              </a:rPr>
              <a:t>mésoscopique</a:t>
            </a:r>
            <a:endParaRPr lang="en-US" sz="2000" b="1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1219" name="Image 5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4512" y="5380037"/>
            <a:ext cx="147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0" name="Image 60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0612" y="5380037"/>
            <a:ext cx="217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221" name="Connecteur droit avec flèche 62"/>
          <p:cNvCxnSpPr>
            <a:cxnSpLocks noChangeShapeType="1"/>
          </p:cNvCxnSpPr>
          <p:nvPr/>
        </p:nvCxnSpPr>
        <p:spPr bwMode="auto">
          <a:xfrm rot="16200000" flipV="1">
            <a:off x="925512" y="4406899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222" name="Connecteur droit avec flèche 63"/>
          <p:cNvCxnSpPr>
            <a:cxnSpLocks noChangeShapeType="1"/>
          </p:cNvCxnSpPr>
          <p:nvPr/>
        </p:nvCxnSpPr>
        <p:spPr bwMode="auto">
          <a:xfrm rot="5400000">
            <a:off x="735012" y="4902199"/>
            <a:ext cx="3810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223" name="Connecteur droit avec flèche 64"/>
          <p:cNvCxnSpPr>
            <a:cxnSpLocks noChangeShapeType="1"/>
          </p:cNvCxnSpPr>
          <p:nvPr/>
        </p:nvCxnSpPr>
        <p:spPr bwMode="auto">
          <a:xfrm rot="16200000" flipH="1">
            <a:off x="2297112" y="5016499"/>
            <a:ext cx="228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224" name="Connecteur droit avec flèche 65"/>
          <p:cNvCxnSpPr>
            <a:cxnSpLocks noChangeShapeType="1"/>
          </p:cNvCxnSpPr>
          <p:nvPr/>
        </p:nvCxnSpPr>
        <p:spPr bwMode="auto">
          <a:xfrm>
            <a:off x="1687512" y="5016499"/>
            <a:ext cx="3810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225" name="Connecteur droit avec flèche 66"/>
          <p:cNvCxnSpPr>
            <a:cxnSpLocks noChangeShapeType="1"/>
          </p:cNvCxnSpPr>
          <p:nvPr/>
        </p:nvCxnSpPr>
        <p:spPr bwMode="auto">
          <a:xfrm flipV="1">
            <a:off x="1077912" y="3797299"/>
            <a:ext cx="228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226" name="Connecteur droit avec flèche 67"/>
          <p:cNvCxnSpPr>
            <a:cxnSpLocks noChangeShapeType="1"/>
          </p:cNvCxnSpPr>
          <p:nvPr/>
        </p:nvCxnSpPr>
        <p:spPr bwMode="auto">
          <a:xfrm rot="16200000" flipH="1">
            <a:off x="2525712" y="3644899"/>
            <a:ext cx="228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227" name="Connecteur droit avec flèche 68"/>
          <p:cNvCxnSpPr>
            <a:cxnSpLocks noChangeShapeType="1"/>
          </p:cNvCxnSpPr>
          <p:nvPr/>
        </p:nvCxnSpPr>
        <p:spPr bwMode="auto">
          <a:xfrm>
            <a:off x="1839912" y="3568699"/>
            <a:ext cx="3810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228" name="Connecteur droit avec flèche 69"/>
          <p:cNvCxnSpPr>
            <a:cxnSpLocks noChangeShapeType="1"/>
          </p:cNvCxnSpPr>
          <p:nvPr/>
        </p:nvCxnSpPr>
        <p:spPr bwMode="auto">
          <a:xfrm rot="16200000" flipH="1">
            <a:off x="2754312" y="4559299"/>
            <a:ext cx="228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077912" y="1189036"/>
            <a:ext cx="8382000" cy="114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Les charges, courants, dipôles microscopiques sont sources de champs variant à l‘échelle des distances interatomiques.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040312" y="4465637"/>
            <a:ext cx="1752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Polarisation</a:t>
            </a:r>
            <a:endParaRPr lang="en-US" sz="2000" b="1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068512" y="2162175"/>
            <a:ext cx="67818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Les champs mesurés E et B sont macroscopiques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15912" y="5989637"/>
            <a:ext cx="5181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Aimantation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d’un milieu magnétique</a:t>
            </a:r>
            <a:endParaRPr lang="en-US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2" name="Image 42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0012" y="6057899"/>
            <a:ext cx="22225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 43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92712" y="6827837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avec flèche 36"/>
          <p:cNvCxnSpPr/>
          <p:nvPr/>
        </p:nvCxnSpPr>
        <p:spPr bwMode="auto">
          <a:xfrm>
            <a:off x="1916112" y="5532437"/>
            <a:ext cx="762000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39" name="Image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208212" y="5697537"/>
            <a:ext cx="165100" cy="139700"/>
          </a:xfrm>
          <a:prstGeom prst="rect">
            <a:avLst/>
          </a:prstGeom>
        </p:spPr>
      </p:pic>
      <p:pic>
        <p:nvPicPr>
          <p:cNvPr id="40" name="Image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908300" y="5156200"/>
            <a:ext cx="1422400" cy="635000"/>
          </a:xfrm>
          <a:prstGeom prst="rect">
            <a:avLst/>
          </a:prstGeom>
        </p:spPr>
      </p:pic>
      <p:pic>
        <p:nvPicPr>
          <p:cNvPr id="38" name="Image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5954712" y="4008437"/>
            <a:ext cx="2997200" cy="31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lvl="0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81925" name="Rectangle 3"/>
          <p:cNvSpPr>
            <a:spLocks noChangeArrowheads="1"/>
          </p:cNvSpPr>
          <p:nvPr/>
        </p:nvSpPr>
        <p:spPr bwMode="auto">
          <a:xfrm>
            <a:off x="163513" y="7318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>
                <a:ea typeface="Hoefler Text" pitchFamily="3" charset="0"/>
                <a:cs typeface="Hoefler Text" pitchFamily="3" charset="0"/>
              </a:rPr>
              <a:t>II </a:t>
            </a:r>
            <a:r>
              <a:rPr lang="fr-FR" sz="2400" u="sng" dirty="0">
                <a:ea typeface="Hoefler Text" pitchFamily="3" charset="0"/>
                <a:cs typeface="Hoefler Text" pitchFamily="3" charset="0"/>
              </a:rPr>
              <a:t>–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Charges 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et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courants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équivalents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81926" name="Rectangle 3"/>
          <p:cNvSpPr>
            <a:spLocks noChangeArrowheads="1"/>
          </p:cNvSpPr>
          <p:nvPr/>
        </p:nvSpPr>
        <p:spPr bwMode="auto">
          <a:xfrm>
            <a:off x="315912" y="1341437"/>
            <a:ext cx="9220199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Les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équations de maxwell sont valables à l’échelle microscopique. Les champs e et b varient à l’échelle de la maille atomique.</a:t>
            </a:r>
          </a:p>
        </p:txBody>
      </p:sp>
      <p:pic>
        <p:nvPicPr>
          <p:cNvPr id="81927" name="Image 38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512" y="2303462"/>
            <a:ext cx="147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Image 3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8925" y="2398712"/>
            <a:ext cx="2959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Image 41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3325" y="3313112"/>
            <a:ext cx="1511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Image 42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8925" y="3313112"/>
            <a:ext cx="952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Imag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1313" y="4284662"/>
            <a:ext cx="70421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2" name="Rectangle 3"/>
          <p:cNvSpPr>
            <a:spLocks noChangeArrowheads="1"/>
          </p:cNvSpPr>
          <p:nvPr/>
        </p:nvSpPr>
        <p:spPr bwMode="auto">
          <a:xfrm>
            <a:off x="2754313" y="3903662"/>
            <a:ext cx="708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solidFill>
                  <a:srgbClr val="3366FF"/>
                </a:solidFill>
                <a:ea typeface="Hoefler Text" pitchFamily="3" charset="0"/>
                <a:cs typeface="Hoefler Text" pitchFamily="3" charset="0"/>
              </a:rPr>
              <a:t>Grandeur brute, varie à l’échelle de la maille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35112" y="4284661"/>
            <a:ext cx="708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solidFill>
                  <a:srgbClr val="3366FF"/>
                </a:solidFill>
                <a:ea typeface="Hoefler Text" pitchFamily="3" charset="0"/>
                <a:cs typeface="Hoefler Text" pitchFamily="3" charset="0"/>
              </a:rPr>
              <a:t>e</a:t>
            </a:r>
            <a:r>
              <a:rPr lang="fr-FR" sz="2000" dirty="0" smtClean="0">
                <a:solidFill>
                  <a:srgbClr val="3366FF"/>
                </a:solidFill>
                <a:ea typeface="Hoefler Text" pitchFamily="3" charset="0"/>
                <a:cs typeface="Hoefler Text" pitchFamily="3" charset="0"/>
              </a:rPr>
              <a:t>, b, j, …</a:t>
            </a:r>
            <a:endParaRPr lang="fr-FR" sz="2000" dirty="0">
              <a:solidFill>
                <a:srgbClr val="3366FF"/>
              </a:solidFill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44512" y="6581774"/>
            <a:ext cx="9220199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E, B, P et M sont des grandeurs macroscopiques définies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par </a:t>
            </a:r>
            <a:r>
              <a:rPr lang="fr-FR" sz="2000" b="1" dirty="0">
                <a:ea typeface="Hoefler Text" pitchFamily="3" charset="0"/>
                <a:cs typeface="Hoefler Text" pitchFamily="3" charset="0"/>
              </a:rPr>
              <a:t>lissage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des quantités microscopiques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83973" name="Rectangle 3"/>
          <p:cNvSpPr>
            <a:spLocks noChangeArrowheads="1"/>
          </p:cNvSpPr>
          <p:nvPr/>
        </p:nvSpPr>
        <p:spPr bwMode="auto">
          <a:xfrm>
            <a:off x="163513" y="7318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>
                <a:ea typeface="Hoefler Text" pitchFamily="3" charset="0"/>
                <a:cs typeface="Hoefler Text" pitchFamily="3" charset="0"/>
              </a:rPr>
              <a:t>II </a:t>
            </a:r>
            <a:r>
              <a:rPr lang="fr-FR" sz="2400" u="sng" dirty="0">
                <a:ea typeface="Hoefler Text" pitchFamily="3" charset="0"/>
                <a:cs typeface="Hoefler Text" pitchFamily="3" charset="0"/>
              </a:rPr>
              <a:t>–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Charges 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et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courants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équivalents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grpSp>
        <p:nvGrpSpPr>
          <p:cNvPr id="23" name="Grouper 22"/>
          <p:cNvGrpSpPr/>
          <p:nvPr/>
        </p:nvGrpSpPr>
        <p:grpSpPr>
          <a:xfrm>
            <a:off x="838200" y="1373187"/>
            <a:ext cx="3211512" cy="1797050"/>
            <a:chOff x="6792913" y="1373188"/>
            <a:chExt cx="3211512" cy="1797050"/>
          </a:xfrm>
        </p:grpSpPr>
        <p:sp>
          <p:nvSpPr>
            <p:cNvPr id="83975" name="Rectangle 3"/>
            <p:cNvSpPr>
              <a:spLocks noChangeArrowheads="1"/>
            </p:cNvSpPr>
            <p:nvPr/>
          </p:nvSpPr>
          <p:spPr bwMode="auto">
            <a:xfrm>
              <a:off x="7021513" y="1373188"/>
              <a:ext cx="2514600" cy="533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9207" tIns="51588" rIns="99207" bIns="51588" anchor="ctr">
              <a:prstTxWarp prst="textNoShape">
                <a:avLst/>
              </a:prstTxWarp>
            </a:bodyPr>
            <a:lstStyle/>
            <a:p>
              <a:pPr>
                <a:buClrTx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</a:pPr>
              <a:r>
                <a:rPr lang="fr-FR" sz="2000">
                  <a:ea typeface="Hoefler Text" pitchFamily="3" charset="0"/>
                  <a:cs typeface="Hoefler Text" pitchFamily="3" charset="0"/>
                </a:rPr>
                <a:t>Fenêtre de lissage</a:t>
              </a:r>
            </a:p>
          </p:txBody>
        </p:sp>
        <p:sp>
          <p:nvSpPr>
            <p:cNvPr id="83976" name="Rectangle 3"/>
            <p:cNvSpPr>
              <a:spLocks noChangeArrowheads="1"/>
            </p:cNvSpPr>
            <p:nvPr/>
          </p:nvSpPr>
          <p:spPr bwMode="auto">
            <a:xfrm>
              <a:off x="7097713" y="2636838"/>
              <a:ext cx="2906712" cy="533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9207" tIns="51588" rIns="99207" bIns="51588" anchor="ctr">
              <a:prstTxWarp prst="textNoShape">
                <a:avLst/>
              </a:prstTxWarp>
            </a:bodyPr>
            <a:lstStyle/>
            <a:p>
              <a:pPr>
                <a:buClrTx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</a:pPr>
              <a:r>
                <a:rPr lang="fr-FR" sz="2000">
                  <a:ea typeface="Hoefler Text" pitchFamily="3" charset="0"/>
                  <a:cs typeface="Hoefler Text" pitchFamily="3" charset="0"/>
                </a:rPr>
                <a:t>échelle mésoscopique</a:t>
              </a:r>
            </a:p>
          </p:txBody>
        </p:sp>
        <p:pic>
          <p:nvPicPr>
            <p:cNvPr id="83977" name="Image 55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81812" y="2865437"/>
              <a:ext cx="13970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8" name="Image 56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92913" y="1906588"/>
              <a:ext cx="26543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er 21"/>
          <p:cNvGrpSpPr/>
          <p:nvPr/>
        </p:nvGrpSpPr>
        <p:grpSpPr>
          <a:xfrm>
            <a:off x="4735512" y="1373188"/>
            <a:ext cx="4930775" cy="2025650"/>
            <a:chOff x="315913" y="1373188"/>
            <a:chExt cx="4930775" cy="2025650"/>
          </a:xfrm>
        </p:grpSpPr>
        <p:sp>
          <p:nvSpPr>
            <p:cNvPr id="83974" name="Rectangle 3"/>
            <p:cNvSpPr>
              <a:spLocks noChangeArrowheads="1"/>
            </p:cNvSpPr>
            <p:nvPr/>
          </p:nvSpPr>
          <p:spPr bwMode="auto">
            <a:xfrm>
              <a:off x="315913" y="1373188"/>
              <a:ext cx="4038599" cy="533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9207" tIns="51588" rIns="99207" bIns="51588" anchor="ctr">
              <a:prstTxWarp prst="textNoShape">
                <a:avLst/>
              </a:prstTxWarp>
            </a:bodyPr>
            <a:lstStyle/>
            <a:p>
              <a:pPr>
                <a:buClrTx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</a:pPr>
              <a:r>
                <a:rPr lang="fr-FR" sz="2000" dirty="0">
                  <a:ea typeface="Hoefler Text" pitchFamily="3" charset="0"/>
                  <a:cs typeface="Hoefler Text" pitchFamily="3" charset="0"/>
                </a:rPr>
                <a:t>Champs macroscopiques (lissés)</a:t>
              </a:r>
            </a:p>
          </p:txBody>
        </p:sp>
        <p:pic>
          <p:nvPicPr>
            <p:cNvPr id="83979" name="Image 58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5788" y="2076450"/>
              <a:ext cx="46609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80" name="Image 59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9750" y="2814638"/>
              <a:ext cx="46736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3981" name="Imag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4113" y="4265613"/>
            <a:ext cx="74866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2" name="Rectangle 3"/>
          <p:cNvSpPr>
            <a:spLocks noChangeArrowheads="1"/>
          </p:cNvSpPr>
          <p:nvPr/>
        </p:nvSpPr>
        <p:spPr bwMode="auto">
          <a:xfrm>
            <a:off x="163512" y="3551238"/>
            <a:ext cx="708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solidFill>
                  <a:srgbClr val="3366FF"/>
                </a:solidFill>
                <a:ea typeface="Hoefler Text" pitchFamily="3" charset="0"/>
                <a:cs typeface="Hoefler Text" pitchFamily="3" charset="0"/>
              </a:rPr>
              <a:t>e, b, j, grandeurs micro, varient </a:t>
            </a:r>
            <a:r>
              <a:rPr lang="fr-FR" sz="2000" dirty="0">
                <a:solidFill>
                  <a:srgbClr val="3366FF"/>
                </a:solidFill>
                <a:ea typeface="Hoefler Text" pitchFamily="3" charset="0"/>
                <a:cs typeface="Hoefler Text" pitchFamily="3" charset="0"/>
              </a:rPr>
              <a:t>à l’échelle de la maille</a:t>
            </a:r>
          </a:p>
        </p:txBody>
      </p:sp>
      <p:sp>
        <p:nvSpPr>
          <p:cNvPr id="83983" name="Rectangle 3"/>
          <p:cNvSpPr>
            <a:spLocks noChangeArrowheads="1"/>
          </p:cNvSpPr>
          <p:nvPr/>
        </p:nvSpPr>
        <p:spPr bwMode="auto">
          <a:xfrm>
            <a:off x="163512" y="6675438"/>
            <a:ext cx="88392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E, B, J, grandeurs lissées, </a:t>
            </a:r>
            <a:r>
              <a:rPr lang="fr-FR" sz="2000" dirty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ne </a:t>
            </a:r>
            <a:r>
              <a:rPr lang="fr-FR" sz="2000" dirty="0" smtClean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varient </a:t>
            </a:r>
            <a:r>
              <a:rPr lang="fr-FR" sz="2000" dirty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qu’à l’échelle macroscopique L</a:t>
            </a:r>
          </a:p>
        </p:txBody>
      </p:sp>
      <p:cxnSp>
        <p:nvCxnSpPr>
          <p:cNvPr id="83984" name="Connecteur droit avec flèche 21"/>
          <p:cNvCxnSpPr>
            <a:cxnSpLocks noChangeShapeType="1"/>
          </p:cNvCxnSpPr>
          <p:nvPr/>
        </p:nvCxnSpPr>
        <p:spPr bwMode="auto">
          <a:xfrm>
            <a:off x="1382713" y="4922838"/>
            <a:ext cx="2362200" cy="15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83985" name="Rectangle 3"/>
          <p:cNvSpPr>
            <a:spLocks noChangeArrowheads="1"/>
          </p:cNvSpPr>
          <p:nvPr/>
        </p:nvSpPr>
        <p:spPr bwMode="auto">
          <a:xfrm>
            <a:off x="2144713" y="4389438"/>
            <a:ext cx="4572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L</a:t>
            </a:r>
          </a:p>
        </p:txBody>
      </p:sp>
      <p:cxnSp>
        <p:nvCxnSpPr>
          <p:cNvPr id="83986" name="Connecteur droit avec flèche 24"/>
          <p:cNvCxnSpPr>
            <a:cxnSpLocks noChangeShapeType="1"/>
          </p:cNvCxnSpPr>
          <p:nvPr/>
        </p:nvCxnSpPr>
        <p:spPr bwMode="auto">
          <a:xfrm>
            <a:off x="6411913" y="454025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83987" name="Image 5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0513" y="4351338"/>
            <a:ext cx="1397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lvl="0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92165" name="Rectangle 3"/>
          <p:cNvSpPr>
            <a:spLocks noChangeArrowheads="1"/>
          </p:cNvSpPr>
          <p:nvPr/>
        </p:nvSpPr>
        <p:spPr bwMode="auto">
          <a:xfrm>
            <a:off x="315913" y="731838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Propriétés de commutations :</a:t>
            </a:r>
          </a:p>
        </p:txBody>
      </p:sp>
      <p:pic>
        <p:nvPicPr>
          <p:cNvPr id="92166" name="Image 2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313" y="2382838"/>
            <a:ext cx="2044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Image 2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4113" y="3856038"/>
            <a:ext cx="1841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Image 2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0713" y="3856038"/>
            <a:ext cx="1638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Image 2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4113" y="4770438"/>
            <a:ext cx="1892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0" name="Image 2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6913" y="4770438"/>
            <a:ext cx="179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1" name="Image 3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6913" y="5684838"/>
            <a:ext cx="1054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2" name="Image 31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09913" y="5608638"/>
            <a:ext cx="1143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3" name="Image 33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3" y="6294438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4" name="Image 34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76913" y="6307138"/>
            <a:ext cx="3302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5" name="Image 35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3" y="4084638"/>
            <a:ext cx="241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6" name="Image 36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6313" y="4922838"/>
            <a:ext cx="241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7" name="Image 40" descr="latex-image-1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86313" y="5684838"/>
            <a:ext cx="241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8" name="Image 44" descr="latex-image-1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86313" y="6523038"/>
            <a:ext cx="241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9" name="Rectangle 3"/>
          <p:cNvSpPr>
            <a:spLocks noChangeArrowheads="1"/>
          </p:cNvSpPr>
          <p:nvPr/>
        </p:nvSpPr>
        <p:spPr bwMode="auto">
          <a:xfrm>
            <a:off x="315913" y="3246438"/>
            <a:ext cx="6858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Equations de Maxwell macroscopiques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6"/>
          <a:srcRect l="13563" r="18649"/>
          <a:stretch>
            <a:fillRect/>
          </a:stretch>
        </p:blipFill>
        <p:spPr bwMode="auto">
          <a:xfrm>
            <a:off x="3474313" y="1417638"/>
            <a:ext cx="359861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6"/>
          <a:srcRect l="81377"/>
          <a:stretch>
            <a:fillRect/>
          </a:stretch>
        </p:blipFill>
        <p:spPr bwMode="auto">
          <a:xfrm>
            <a:off x="2601912" y="1417637"/>
            <a:ext cx="988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6"/>
          <a:srcRect l="-1695" r="84768"/>
          <a:stretch>
            <a:fillRect/>
          </a:stretch>
        </p:blipFill>
        <p:spPr bwMode="auto">
          <a:xfrm>
            <a:off x="7021512" y="1417637"/>
            <a:ext cx="89859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lvl="0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Polarisation et aimantation</a:t>
            </a:r>
          </a:p>
        </p:txBody>
      </p:sp>
      <p:sp>
        <p:nvSpPr>
          <p:cNvPr id="94213" name="Rectangle 3"/>
          <p:cNvSpPr>
            <a:spLocks noChangeArrowheads="1"/>
          </p:cNvSpPr>
          <p:nvPr/>
        </p:nvSpPr>
        <p:spPr bwMode="auto">
          <a:xfrm>
            <a:off x="315913" y="884238"/>
            <a:ext cx="8382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Il apparaît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la densité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de charge lissée et le courant lissé.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On fait la différence entre charges libres et charges liées.</a:t>
            </a:r>
          </a:p>
        </p:txBody>
      </p:sp>
      <p:pic>
        <p:nvPicPr>
          <p:cNvPr id="94214" name="Image 2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3313" y="1646237"/>
            <a:ext cx="2336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215" name="Connecteur droit avec flèche 37"/>
          <p:cNvCxnSpPr>
            <a:cxnSpLocks noChangeShapeType="1"/>
          </p:cNvCxnSpPr>
          <p:nvPr/>
        </p:nvCxnSpPr>
        <p:spPr bwMode="auto">
          <a:xfrm rot="5400000">
            <a:off x="3249613" y="2217737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4216" name="Connecteur droit avec flèche 38"/>
          <p:cNvCxnSpPr>
            <a:cxnSpLocks noChangeShapeType="1"/>
          </p:cNvCxnSpPr>
          <p:nvPr/>
        </p:nvCxnSpPr>
        <p:spPr bwMode="auto">
          <a:xfrm rot="16200000" flipH="1">
            <a:off x="4468813" y="2217737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4217" name="Rectangle 3"/>
          <p:cNvSpPr>
            <a:spLocks noChangeArrowheads="1"/>
          </p:cNvSpPr>
          <p:nvPr/>
        </p:nvSpPr>
        <p:spPr bwMode="auto">
          <a:xfrm>
            <a:off x="1154113" y="2636837"/>
            <a:ext cx="2438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Contrôlable avec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un générateur</a:t>
            </a:r>
          </a:p>
        </p:txBody>
      </p:sp>
      <p:sp>
        <p:nvSpPr>
          <p:cNvPr id="94218" name="Rectangle 3"/>
          <p:cNvSpPr>
            <a:spLocks noChangeArrowheads="1"/>
          </p:cNvSpPr>
          <p:nvPr/>
        </p:nvSpPr>
        <p:spPr bwMode="auto">
          <a:xfrm>
            <a:off x="4887913" y="2636837"/>
            <a:ext cx="2438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Réponse de la matière</a:t>
            </a:r>
          </a:p>
        </p:txBody>
      </p:sp>
      <p:pic>
        <p:nvPicPr>
          <p:cNvPr id="94219" name="Image 4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313" y="3398837"/>
            <a:ext cx="207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0" name="Image 47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3313" y="3932237"/>
            <a:ext cx="2324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221" name="Connecteur droit avec flèche 48"/>
          <p:cNvCxnSpPr>
            <a:cxnSpLocks noChangeShapeType="1"/>
          </p:cNvCxnSpPr>
          <p:nvPr/>
        </p:nvCxnSpPr>
        <p:spPr bwMode="auto">
          <a:xfrm rot="5400000">
            <a:off x="3249613" y="4364037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94222" name="Image 49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9900" y="4926012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223" name="Connecteur droit avec flèche 51"/>
          <p:cNvCxnSpPr>
            <a:cxnSpLocks noChangeShapeType="1"/>
          </p:cNvCxnSpPr>
          <p:nvPr/>
        </p:nvCxnSpPr>
        <p:spPr bwMode="auto">
          <a:xfrm rot="16200000" flipH="1">
            <a:off x="4354513" y="4402137"/>
            <a:ext cx="457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4224" name="Rectangle 3"/>
          <p:cNvSpPr>
            <a:spLocks noChangeArrowheads="1"/>
          </p:cNvSpPr>
          <p:nvPr/>
        </p:nvSpPr>
        <p:spPr bwMode="auto">
          <a:xfrm>
            <a:off x="4887913" y="5545137"/>
            <a:ext cx="51927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Partie diélectrique + partie magnétique</a:t>
            </a:r>
          </a:p>
        </p:txBody>
      </p:sp>
      <p:sp>
        <p:nvSpPr>
          <p:cNvPr id="94225" name="Rectangle 3"/>
          <p:cNvSpPr>
            <a:spLocks noChangeArrowheads="1"/>
          </p:cNvSpPr>
          <p:nvPr/>
        </p:nvSpPr>
        <p:spPr bwMode="auto">
          <a:xfrm>
            <a:off x="2220913" y="5545137"/>
            <a:ext cx="1752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Loi d’Ohm</a:t>
            </a:r>
          </a:p>
        </p:txBody>
      </p:sp>
      <p:pic>
        <p:nvPicPr>
          <p:cNvPr id="94226" name="Image 55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35513" y="4783137"/>
            <a:ext cx="2781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154112" y="6142037"/>
            <a:ext cx="8991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Les charge et courant liés doivent vérifier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la conservation de la charge	</a:t>
            </a:r>
          </a:p>
        </p:txBody>
      </p:sp>
      <p:pic>
        <p:nvPicPr>
          <p:cNvPr id="20" name="Image 52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9212" y="6904037"/>
            <a:ext cx="201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54162</TotalTime>
  <Words>2190</Words>
  <PresentationFormat>Personnalisé</PresentationFormat>
  <Paragraphs>400</Paragraphs>
  <Slides>38</Slides>
  <Notes>38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3</vt:i4>
      </vt:variant>
      <vt:variant>
        <vt:lpstr>Titres des diapositives</vt:lpstr>
      </vt:variant>
      <vt:variant>
        <vt:i4>38</vt:i4>
      </vt:variant>
    </vt:vector>
  </HeadingPairs>
  <TitlesOfParts>
    <vt:vector size="41" baseType="lpstr">
      <vt:lpstr>Thème Office</vt:lpstr>
      <vt:lpstr>1_Thème Office</vt:lpstr>
      <vt:lpstr>2_Thème Office</vt:lpstr>
      <vt:lpstr>Electromagnétisme des milieux matériels</vt:lpstr>
      <vt:lpstr>Polarisation et aimantation</vt:lpstr>
      <vt:lpstr>Diapositive 3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Polarisation et aimantation</vt:lpstr>
      <vt:lpstr>Diapositive 25</vt:lpstr>
      <vt:lpstr>Diapositive 26</vt:lpstr>
      <vt:lpstr>Diapositive 27</vt:lpstr>
      <vt:lpstr>Polarisation et aimantation</vt:lpstr>
      <vt:lpstr>Polarisation et aimantation</vt:lpstr>
      <vt:lpstr>Polarisation et aimantation</vt:lpstr>
      <vt:lpstr>Polarisation et aimantation</vt:lpstr>
      <vt:lpstr>Annexe 1 : moment dipolaire électrique</vt:lpstr>
      <vt:lpstr>Annexe 1* : charges de polarisation</vt:lpstr>
      <vt:lpstr>Annexe 2 : moment dipolaire magnétique</vt:lpstr>
      <vt:lpstr>Annexe 2 : moment dipolaire magnétique</vt:lpstr>
      <vt:lpstr>Annexe 2 : moment dipolaire magnétique*</vt:lpstr>
      <vt:lpstr>Annexe 2 : moment dipolaire magnétique**</vt:lpstr>
      <vt:lpstr>Annexe 3 : lissage d’un champ de vecteur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Romain Volk</cp:lastModifiedBy>
  <cp:revision>688</cp:revision>
  <cp:lastPrinted>2016-11-22T08:48:01Z</cp:lastPrinted>
  <dcterms:created xsi:type="dcterms:W3CDTF">2020-05-25T08:26:47Z</dcterms:created>
  <dcterms:modified xsi:type="dcterms:W3CDTF">2020-05-25T08:28:25Z</dcterms:modified>
</cp:coreProperties>
</file>