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notesSlides/notesSlide30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23.xml" ContentType="application/vnd.openxmlformats-officedocument.presentationml.slid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theme/theme5.xml" ContentType="application/vnd.openxmlformats-officedocument.theme+xml"/>
  <Override PartName="/ppt/slides/slide11.xml" ContentType="application/vnd.openxmlformats-officedocument.presentationml.slide+xml"/>
  <Override PartName="/ppt/slideLayouts/slideLayout28.xml" ContentType="application/vnd.openxmlformats-officedocument.presentationml.slideLayout+xml"/>
  <Override PartName="/ppt/slideMasters/slideMaster3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4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24.xml" ContentType="application/vnd.openxmlformats-officedocument.presentationml.slide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slideLayouts/slideLayout2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Layouts/slideLayout2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6.xml" ContentType="application/vnd.openxmlformats-officedocument.presentationml.slide+xml"/>
  <Override PartName="/ppt/theme/theme4.xml" ContentType="application/vnd.openxmlformats-officedocument.theme+xml"/>
  <Override PartName="/ppt/slides/slide10.xml" ContentType="application/vnd.openxmlformats-officedocument.presentationml.slide+xml"/>
  <Override PartName="/ppt/slideLayouts/slideLayout27.xml" ContentType="application/vnd.openxmlformats-officedocument.presentationml.slideLayout+xml"/>
  <Override PartName="/ppt/notesSlides/notesSlide40.xml" ContentType="application/vnd.openxmlformats-officedocument.presentationml.notesSlide+xml"/>
  <Default Extension="pdf" ContentType="application/pdf"/>
  <Override PartName="/ppt/slideLayouts/slideLayout3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45"/>
  </p:notesMasterIdLst>
  <p:handoutMasterIdLst>
    <p:handoutMasterId r:id="rId46"/>
  </p:handoutMasterIdLst>
  <p:sldIdLst>
    <p:sldId id="487" r:id="rId4"/>
    <p:sldId id="486" r:id="rId5"/>
    <p:sldId id="489" r:id="rId6"/>
    <p:sldId id="533" r:id="rId7"/>
    <p:sldId id="491" r:id="rId8"/>
    <p:sldId id="561" r:id="rId9"/>
    <p:sldId id="583" r:id="rId10"/>
    <p:sldId id="562" r:id="rId11"/>
    <p:sldId id="492" r:id="rId12"/>
    <p:sldId id="493" r:id="rId13"/>
    <p:sldId id="559" r:id="rId14"/>
    <p:sldId id="560" r:id="rId15"/>
    <p:sldId id="537" r:id="rId16"/>
    <p:sldId id="579" r:id="rId17"/>
    <p:sldId id="577" r:id="rId18"/>
    <p:sldId id="501" r:id="rId19"/>
    <p:sldId id="563" r:id="rId20"/>
    <p:sldId id="580" r:id="rId21"/>
    <p:sldId id="548" r:id="rId22"/>
    <p:sldId id="581" r:id="rId23"/>
    <p:sldId id="507" r:id="rId24"/>
    <p:sldId id="576" r:id="rId25"/>
    <p:sldId id="545" r:id="rId26"/>
    <p:sldId id="547" r:id="rId27"/>
    <p:sldId id="519" r:id="rId28"/>
    <p:sldId id="504" r:id="rId29"/>
    <p:sldId id="584" r:id="rId30"/>
    <p:sldId id="510" r:id="rId31"/>
    <p:sldId id="511" r:id="rId32"/>
    <p:sldId id="567" r:id="rId33"/>
    <p:sldId id="512" r:id="rId34"/>
    <p:sldId id="566" r:id="rId35"/>
    <p:sldId id="513" r:id="rId36"/>
    <p:sldId id="514" r:id="rId37"/>
    <p:sldId id="564" r:id="rId38"/>
    <p:sldId id="520" r:id="rId39"/>
    <p:sldId id="549" r:id="rId40"/>
    <p:sldId id="555" r:id="rId41"/>
    <p:sldId id="556" r:id="rId42"/>
    <p:sldId id="551" r:id="rId43"/>
    <p:sldId id="558" r:id="rId44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" charset="0"/>
      <a:defRPr kern="1200">
        <a:solidFill>
          <a:schemeClr val="tx1"/>
        </a:solidFill>
        <a:latin typeface="Arial" pitchFamily="3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" charset="0"/>
      <a:defRPr kern="1200">
        <a:solidFill>
          <a:schemeClr val="tx1"/>
        </a:solidFill>
        <a:latin typeface="Arial" pitchFamily="3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" charset="0"/>
      <a:defRPr kern="1200">
        <a:solidFill>
          <a:schemeClr val="tx1"/>
        </a:solidFill>
        <a:latin typeface="Arial" pitchFamily="3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" charset="0"/>
      <a:defRPr kern="1200">
        <a:solidFill>
          <a:schemeClr val="tx1"/>
        </a:solidFill>
        <a:latin typeface="Arial" pitchFamily="3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" charset="0"/>
      <a:defRPr kern="1200">
        <a:solidFill>
          <a:schemeClr val="tx1"/>
        </a:solidFill>
        <a:latin typeface="Arial" pitchFamily="3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3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3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3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3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/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6183" autoAdjust="0"/>
    <p:restoredTop sz="99393" autoAdjust="0"/>
  </p:normalViewPr>
  <p:slideViewPr>
    <p:cSldViewPr>
      <p:cViewPr>
        <p:scale>
          <a:sx n="100" d="100"/>
          <a:sy n="100" d="100"/>
        </p:scale>
        <p:origin x="-800" y="-2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pitchFamily="-84" charset="0"/>
              <a:buNone/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Times New Roman" pitchFamily="-84" charset="0"/>
              <a:buNone/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6AD2F84D-D998-274C-A9FD-877B88154AA7}" type="datetime1">
              <a:rPr lang="fr-FR"/>
              <a:pPr>
                <a:defRPr/>
              </a:pPr>
              <a:t>25/05/20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pitchFamily="-84" charset="0"/>
              <a:buNone/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Times New Roman" pitchFamily="-84" charset="0"/>
              <a:buNone/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30CF1098-C04F-B045-AA13-4CC6612E2FB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4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4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4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4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59248AE6-EE78-5841-A557-6751F60A246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3" charset="0"/>
      <a:defRPr sz="1200" kern="1200">
        <a:solidFill>
          <a:srgbClr val="000000"/>
        </a:solidFill>
        <a:latin typeface="Times New Roman" pitchFamily="-84" charset="0"/>
        <a:ea typeface="ヒラギノ角ゴ Pro W3" pitchFamily="-84" charset="-128"/>
        <a:cs typeface="ヒラギノ角ゴ Pro W3" pitchFamily="-84" charset="-128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3" charset="0"/>
      <a:defRPr sz="1200" kern="1200">
        <a:solidFill>
          <a:srgbClr val="000000"/>
        </a:solidFill>
        <a:latin typeface="Times New Roman" pitchFamily="-84" charset="0"/>
        <a:ea typeface="ヒラギノ角ゴ Pro W3" pitchFamily="-84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4" charset="0"/>
      <a:defRPr sz="1200" kern="1200">
        <a:solidFill>
          <a:srgbClr val="000000"/>
        </a:solidFill>
        <a:latin typeface="Times New Roman" pitchFamily="-84" charset="0"/>
        <a:ea typeface="ヒラギノ角ゴ Pro W3" pitchFamily="-84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4" charset="0"/>
      <a:defRPr sz="1200" kern="1200">
        <a:solidFill>
          <a:srgbClr val="000000"/>
        </a:solidFill>
        <a:latin typeface="Times New Roman" pitchFamily="-84" charset="0"/>
        <a:ea typeface="ヒラギノ角ゴ Pro W3" pitchFamily="-84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4" charset="0"/>
      <a:defRPr sz="1200" kern="1200">
        <a:solidFill>
          <a:srgbClr val="000000"/>
        </a:solidFill>
        <a:latin typeface="Times New Roman" pitchFamily="-84" charset="0"/>
        <a:ea typeface="ヒラギノ角ゴ Pro W3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9F734147-CCB2-324C-87F1-1AC5DFE28CE5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8DAB6839-97B8-374C-9B78-9C9D6F29858B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07524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752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2B4C9699-976B-B041-9B67-D8E5BF5F6D2F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10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2390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560C73C-3196-7B49-8211-0BA447E631F2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10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2390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390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77BA91AC-F1AC-984B-AA97-E367E4FE23E4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11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30051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452FEA5D-3227-0641-814D-97F458D10F00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11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30052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005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77BA91AC-F1AC-984B-AA97-E367E4FE23E4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12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30051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452FEA5D-3227-0641-814D-97F458D10F00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12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30052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005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AA2C6B2C-47CC-AC4F-B846-68752961FA51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13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32099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B08FBFBE-8B52-204E-8FF8-2CD9C165C125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13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32100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210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5D2D536C-C8B6-1444-BFC2-D54691272FA9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14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833FB2A-A97C-B74A-A8AB-0CF4FC46498A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14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3414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414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5D2D536C-C8B6-1444-BFC2-D54691272FA9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15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833FB2A-A97C-B74A-A8AB-0CF4FC46498A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15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3414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414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55201DA7-1833-F146-93C2-8E29ABCF51A0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16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3619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A3300A65-1C6D-4F46-9758-2FCE48D59B57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16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36196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619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4FC354AC-A20C-8847-807D-5340F2EC0C39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17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38243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47725B02-9105-3742-9113-8D4B1122A28B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17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38244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824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4FC354AC-A20C-8847-807D-5340F2EC0C39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18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38243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47725B02-9105-3742-9113-8D4B1122A28B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18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38244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824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887E5EA4-770F-714A-8D56-2F1C33033B68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19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52579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5DA7C782-921F-0F44-9A5E-83F6E553D82C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19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52580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258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C5EE5DE4-D687-9A4C-AAB6-CD32EFC9B6AE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9571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985E287-0967-EA48-94A8-76F91EAF5B31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09572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957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51D16FBA-6352-064F-B386-EDDF2402B4AD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20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40291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3A44DBD9-837A-814D-9953-54C39F95F08D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20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40292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029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2F946324-6258-2343-BA37-FB5C92798392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21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42339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DBF7E659-771E-FE49-978A-A4871E0BCC46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21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42340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234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F720CF42-E7E4-D04F-A862-1DD1AC88738B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22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4438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FA254C7-9E63-9F47-99C2-BA152B94D4FB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22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4438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438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F4B7248B-3C3C-B84B-8953-0371DE7BE536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23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4643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1C32C065-306D-F343-B5C6-51D423DB6D3A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23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46436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643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F4B7248B-3C3C-B84B-8953-0371DE7BE536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24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4643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1C32C065-306D-F343-B5C6-51D423DB6D3A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24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46436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643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F116D0C1-E027-D04B-BA94-D4064D7B6F1E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25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48483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8E4FC1DC-9565-224B-B63C-D96A74C3BF9D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25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48484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848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337F695C-99A5-EF47-9B44-4B2A6B40D9C5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26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50531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03ECB7E-0982-054E-8422-D808D286B708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26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50532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053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6A51B636-78A8-3547-9008-76639BF92552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27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52579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BDF64AD-C94D-A34A-B7EE-9EAC9FFDBD32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27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52580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258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740491D7-BC6C-3C4B-BA77-D31CE6D1FCED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28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5462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FBA8D49-B383-AD47-9B68-1EC8835148EE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28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5462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462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B5B9112B-CECB-2348-860E-44CBE1E18EBF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29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5667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60E65FC1-1B58-2548-8943-6B691B521CDE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29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56676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667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F4BD4CAB-62D6-E94F-9894-450199E6355F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3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1619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4B28D07-73EC-2C45-A5BD-D9F995846B53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11620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162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B5B9112B-CECB-2348-860E-44CBE1E18EBF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30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5667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60E65FC1-1B58-2548-8943-6B691B521CDE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30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56676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667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43534BEE-AF41-2E48-995D-02FFCA086FA3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31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58723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0447B3CB-EF40-9145-80FD-C82CEF7E4C5B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31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58724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872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19BC7B8C-B376-014B-8F38-1ADC4BF54043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32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60771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F6332C21-94D2-5F44-B921-11C385B7E3C2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32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60772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077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57DEF18D-8248-9748-BABA-07C6FC1A77A1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33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6486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31E9F05-50C1-5745-B2AD-B78C9F06F6AC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33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6486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486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36482CEA-7422-2349-A4EB-2F4C45EACE4A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34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62819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1EF07905-B35C-3646-A0C7-A826BA83410F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34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62820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282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68FE04AB-550A-FC46-AB1F-AE46FA72A0D5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35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6691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85DF1164-2D25-FB49-90D3-A77DCE7E362F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35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66916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691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97E86288-4809-C044-AB64-2C3FEF601A59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36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68963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C408681C-AD23-4C47-B7F1-7D970EACB578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36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68964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896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CB5040B4-4B41-934A-BC29-ED4F8A48E399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37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1491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A2A6B2C-A73E-1346-80EA-46F3885845AF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37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91492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149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A55E52E8-75B4-FD4D-AD10-2CE7E997CA4F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38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71011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AE285E19-1AE9-1246-B4CE-4075A523C5E2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38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71012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101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31B3FA1B-7C19-704C-BFD5-E5787DE030DE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39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73059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D98871B8-1364-4A48-BA2C-617C1EA5F386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39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73060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306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63E306A8-F913-E440-ACB9-FFBED1263868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4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7763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BE50E41-41F8-6849-B73B-707431048624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4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17764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776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7B91900E-BF0F-5B41-BECE-1AD4A28252DF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40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763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2758DFB-B9E1-D34A-BAE4-89D9C583B21C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40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97636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763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3CF79EC1-72D6-0643-83E2-F9A21661CB4A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41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7510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ABE8CBC2-339F-DF44-B4B6-EA789C8089C2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41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7510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510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20DE87F8-D766-264A-A7A6-ABC5252BD9E8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5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9811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6514F057-B4CB-C941-A9BB-F3DF8B614211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5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19812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981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D4C717F8-FB4C-134E-A58C-704FE15A52B7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6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30051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2A30DFE-19D3-CB49-BD10-9403FC70C3BF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6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30052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005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D4C717F8-FB4C-134E-A58C-704FE15A52B7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7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30051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2A30DFE-19D3-CB49-BD10-9403FC70C3BF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7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30052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005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00796C88-9F0A-4643-9C04-DA0D6BB2DC27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8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32099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17E67C2-7173-E94B-B6A3-ED6CA14A8896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8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32100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210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85CB7F7F-F0CF-BE4D-B316-45EB7C3011D3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9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21859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F5F57076-20AC-3F4A-8590-40F52FDCF5FE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9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21860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186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D4BBB-49CF-974B-B0D2-C8B7837A636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E359F-FE08-EE43-B74A-CB5D6AC5511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695A7-44B2-5748-899B-5BC480627CB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070EF-9EA6-674E-ACBE-EA7BF40BCAF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643C0-603D-524A-88AE-729B034E07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4DCED-B356-4E42-9E24-579D7798D68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3D98C-F6E8-354D-8BB2-6D41F1B8CC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03338" y="1847850"/>
            <a:ext cx="4206875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62613" y="1847850"/>
            <a:ext cx="4206875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5224C-1430-9C41-8895-FB0FC58B00A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E6C7B-8963-E143-BF79-76353133356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2F6CB-9799-5843-ACBD-2C373FB7900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DD364-BC85-9842-ADD4-CA9EA9FBB9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3045F-1A27-4E47-896C-58386FDD5B1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5D3C8-2CDC-1346-9166-181E60A0AB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EAF59-CAC0-A941-B5A7-96EFF3215B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DCE9-0964-074C-B3E6-BC1AE288098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20013" y="344488"/>
            <a:ext cx="2149475" cy="641508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68413" y="344488"/>
            <a:ext cx="6299200" cy="641508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1225A-2FCB-6344-83F1-0F950D8149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E741B-1D7A-C743-A108-860D0A7B955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CF297-790F-9B4A-B73B-BEBCC5C1F06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932DE-44C7-274B-9CD1-F84C8BDF530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03338" y="1847850"/>
            <a:ext cx="4206875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62613" y="1847850"/>
            <a:ext cx="4206875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5DBDC-D3F1-7D45-927A-532F5724375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777BE-04D5-E14A-8DE7-8EED58CAF04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009B6-8904-2E44-9CEE-C7A976E9DDB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D6A72-013A-7547-A84A-D9D285D74D3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B55CA-A371-914D-88FF-27781C97CF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EBFD4-D3D5-8443-B88C-FC8A09BD08E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8A51A-11F1-0B41-8651-A0400DBF099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F8953-FFA4-2040-816E-F776D8205BD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20013" y="344488"/>
            <a:ext cx="2149475" cy="641508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68413" y="344488"/>
            <a:ext cx="6299200" cy="641508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267A7-B82C-0D4A-BD68-3B4D9F5B742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E28E9-E9D6-8B4F-BD7E-A41B53403E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A13D2-938A-124C-BEE1-7B2A81E51F5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3E608-C5BF-EE47-94F2-984FB053416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45FFE-84AA-B346-B3F8-1E263B166EB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5D349-727A-E04B-AEE8-53921E35CC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805D6-DAD8-7043-A9D1-EF10B3770B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-84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4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-84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78334140-3D73-944A-A035-9010430E79E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400">
          <a:solidFill>
            <a:srgbClr val="000000"/>
          </a:solidFill>
          <a:latin typeface="Arial" pitchFamily="-84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400">
          <a:solidFill>
            <a:srgbClr val="000000"/>
          </a:solidFill>
          <a:latin typeface="Arial" pitchFamily="-84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400">
          <a:solidFill>
            <a:srgbClr val="000000"/>
          </a:solidFill>
          <a:latin typeface="Arial" pitchFamily="-84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400">
          <a:solidFill>
            <a:srgbClr val="000000"/>
          </a:solidFill>
          <a:latin typeface="Arial" pitchFamily="-84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400">
          <a:solidFill>
            <a:srgbClr val="000000"/>
          </a:solidFill>
          <a:latin typeface="Arial" pitchFamily="-84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400">
          <a:solidFill>
            <a:srgbClr val="000000"/>
          </a:solidFill>
          <a:latin typeface="Arial" pitchFamily="-84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400">
          <a:solidFill>
            <a:srgbClr val="000000"/>
          </a:solidFill>
          <a:latin typeface="Arial" pitchFamily="-84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400">
          <a:solidFill>
            <a:srgbClr val="000000"/>
          </a:solidFill>
          <a:latin typeface="Arial" pitchFamily="-84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3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3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3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3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3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27100" y="1208088"/>
            <a:ext cx="8901113" cy="82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33CC"/>
              </a:gs>
            </a:gsLst>
            <a:lin ang="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923925" y="1308100"/>
            <a:ext cx="9069388" cy="34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00"/>
              </a:gs>
            </a:gsLst>
            <a:lin ang="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239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68413" y="344488"/>
            <a:ext cx="8588375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34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3338" y="1847850"/>
            <a:ext cx="8566150" cy="4911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446463" y="6886575"/>
            <a:ext cx="3192462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C9D6DF21-3369-9142-93C2-E7EBD2F66C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31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63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27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208088"/>
            <a:ext cx="10080625" cy="82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33CC"/>
              </a:gs>
            </a:gsLst>
            <a:lin ang="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22225" y="1308100"/>
            <a:ext cx="10099675" cy="34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00"/>
              </a:gs>
            </a:gsLst>
            <a:lin ang="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68413" y="344488"/>
            <a:ext cx="8588375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3338" y="1847850"/>
            <a:ext cx="8566150" cy="4911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446463" y="6886575"/>
            <a:ext cx="3192462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96944098-4DFE-5045-9A4F-6E47B5406CD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31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63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27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7" Type="http://schemas.openxmlformats.org/officeDocument/2006/relationships/image" Target="../media/image101.png"/><Relationship Id="rId8" Type="http://schemas.openxmlformats.org/officeDocument/2006/relationships/image" Target="../media/image102.png"/><Relationship Id="rId9" Type="http://schemas.openxmlformats.org/officeDocument/2006/relationships/image" Target="../media/image103.png"/><Relationship Id="rId10" Type="http://schemas.openxmlformats.org/officeDocument/2006/relationships/image" Target="../media/image9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7" Type="http://schemas.openxmlformats.org/officeDocument/2006/relationships/image" Target="../media/image101.png"/><Relationship Id="rId8" Type="http://schemas.openxmlformats.org/officeDocument/2006/relationships/image" Target="../media/image102.png"/><Relationship Id="rId9" Type="http://schemas.openxmlformats.org/officeDocument/2006/relationships/image" Target="../media/image104.png"/><Relationship Id="rId10" Type="http://schemas.openxmlformats.org/officeDocument/2006/relationships/image" Target="../media/image10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101.png"/><Relationship Id="rId6" Type="http://schemas.openxmlformats.org/officeDocument/2006/relationships/image" Target="../media/image105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9" Type="http://schemas.openxmlformats.org/officeDocument/2006/relationships/image" Target="../media/image106.png"/><Relationship Id="rId10" Type="http://schemas.openxmlformats.org/officeDocument/2006/relationships/image" Target="../media/image10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6.pdf"/><Relationship Id="rId12" Type="http://schemas.openxmlformats.org/officeDocument/2006/relationships/image" Target="../media/image117.png"/><Relationship Id="rId13" Type="http://schemas.openxmlformats.org/officeDocument/2006/relationships/image" Target="../media/image118.pdf"/><Relationship Id="rId14" Type="http://schemas.openxmlformats.org/officeDocument/2006/relationships/image" Target="../media/image119.png"/><Relationship Id="rId15" Type="http://schemas.openxmlformats.org/officeDocument/2006/relationships/image" Target="../media/image120.pdf"/><Relationship Id="rId16" Type="http://schemas.openxmlformats.org/officeDocument/2006/relationships/image" Target="../media/image121.png"/><Relationship Id="rId17" Type="http://schemas.openxmlformats.org/officeDocument/2006/relationships/image" Target="../media/image122.pdf"/><Relationship Id="rId18" Type="http://schemas.openxmlformats.org/officeDocument/2006/relationships/image" Target="../media/image12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df"/><Relationship Id="rId6" Type="http://schemas.openxmlformats.org/officeDocument/2006/relationships/image" Target="../media/image111.png"/><Relationship Id="rId7" Type="http://schemas.openxmlformats.org/officeDocument/2006/relationships/image" Target="../media/image112.pdf"/><Relationship Id="rId8" Type="http://schemas.openxmlformats.org/officeDocument/2006/relationships/image" Target="../media/image113.png"/><Relationship Id="rId9" Type="http://schemas.openxmlformats.org/officeDocument/2006/relationships/image" Target="../media/image114.pdf"/><Relationship Id="rId10" Type="http://schemas.openxmlformats.org/officeDocument/2006/relationships/image" Target="../media/image1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24.png"/><Relationship Id="rId6" Type="http://schemas.openxmlformats.org/officeDocument/2006/relationships/image" Target="../media/image125.png"/><Relationship Id="rId7" Type="http://schemas.openxmlformats.org/officeDocument/2006/relationships/image" Target="../media/image126.png"/><Relationship Id="rId8" Type="http://schemas.openxmlformats.org/officeDocument/2006/relationships/image" Target="../media/image127.png"/><Relationship Id="rId9" Type="http://schemas.openxmlformats.org/officeDocument/2006/relationships/image" Target="../media/image12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image" Target="../media/image13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1.png"/><Relationship Id="rId12" Type="http://schemas.openxmlformats.org/officeDocument/2006/relationships/image" Target="../media/image142.png"/><Relationship Id="rId13" Type="http://schemas.openxmlformats.org/officeDocument/2006/relationships/image" Target="../media/image143.png"/><Relationship Id="rId14" Type="http://schemas.openxmlformats.org/officeDocument/2006/relationships/image" Target="../media/image14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3.png"/><Relationship Id="rId4" Type="http://schemas.openxmlformats.org/officeDocument/2006/relationships/image" Target="../media/image134.png"/><Relationship Id="rId5" Type="http://schemas.openxmlformats.org/officeDocument/2006/relationships/image" Target="../media/image135.png"/><Relationship Id="rId6" Type="http://schemas.openxmlformats.org/officeDocument/2006/relationships/image" Target="../media/image136.png"/><Relationship Id="rId7" Type="http://schemas.openxmlformats.org/officeDocument/2006/relationships/image" Target="../media/image137.png"/><Relationship Id="rId8" Type="http://schemas.openxmlformats.org/officeDocument/2006/relationships/image" Target="../media/image138.png"/><Relationship Id="rId9" Type="http://schemas.openxmlformats.org/officeDocument/2006/relationships/image" Target="../media/image139.png"/><Relationship Id="rId10" Type="http://schemas.openxmlformats.org/officeDocument/2006/relationships/image" Target="../media/image140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1.png"/><Relationship Id="rId12" Type="http://schemas.openxmlformats.org/officeDocument/2006/relationships/image" Target="../media/image142.png"/><Relationship Id="rId13" Type="http://schemas.openxmlformats.org/officeDocument/2006/relationships/image" Target="../media/image145.pdf"/><Relationship Id="rId14" Type="http://schemas.openxmlformats.org/officeDocument/2006/relationships/image" Target="../media/image14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3.png"/><Relationship Id="rId4" Type="http://schemas.openxmlformats.org/officeDocument/2006/relationships/image" Target="../media/image134.png"/><Relationship Id="rId5" Type="http://schemas.openxmlformats.org/officeDocument/2006/relationships/image" Target="../media/image135.png"/><Relationship Id="rId6" Type="http://schemas.openxmlformats.org/officeDocument/2006/relationships/image" Target="../media/image136.png"/><Relationship Id="rId7" Type="http://schemas.openxmlformats.org/officeDocument/2006/relationships/image" Target="../media/image137.png"/><Relationship Id="rId8" Type="http://schemas.openxmlformats.org/officeDocument/2006/relationships/image" Target="../media/image138.png"/><Relationship Id="rId9" Type="http://schemas.openxmlformats.org/officeDocument/2006/relationships/image" Target="../media/image139.png"/><Relationship Id="rId10" Type="http://schemas.openxmlformats.org/officeDocument/2006/relationships/image" Target="../media/image140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1.png"/><Relationship Id="rId12" Type="http://schemas.openxmlformats.org/officeDocument/2006/relationships/image" Target="../media/image142.png"/><Relationship Id="rId13" Type="http://schemas.openxmlformats.org/officeDocument/2006/relationships/image" Target="../media/image143.png"/><Relationship Id="rId14" Type="http://schemas.openxmlformats.org/officeDocument/2006/relationships/image" Target="../media/image147.png"/><Relationship Id="rId15" Type="http://schemas.openxmlformats.org/officeDocument/2006/relationships/image" Target="../media/image14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3.png"/><Relationship Id="rId4" Type="http://schemas.openxmlformats.org/officeDocument/2006/relationships/image" Target="../media/image134.png"/><Relationship Id="rId5" Type="http://schemas.openxmlformats.org/officeDocument/2006/relationships/image" Target="../media/image135.png"/><Relationship Id="rId6" Type="http://schemas.openxmlformats.org/officeDocument/2006/relationships/image" Target="../media/image136.png"/><Relationship Id="rId7" Type="http://schemas.openxmlformats.org/officeDocument/2006/relationships/image" Target="../media/image137.png"/><Relationship Id="rId8" Type="http://schemas.openxmlformats.org/officeDocument/2006/relationships/image" Target="../media/image138.png"/><Relationship Id="rId9" Type="http://schemas.openxmlformats.org/officeDocument/2006/relationships/image" Target="../media/image139.png"/><Relationship Id="rId10" Type="http://schemas.openxmlformats.org/officeDocument/2006/relationships/image" Target="../media/image140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4" Type="http://schemas.openxmlformats.org/officeDocument/2006/relationships/image" Target="../media/image149.png"/><Relationship Id="rId5" Type="http://schemas.openxmlformats.org/officeDocument/2006/relationships/image" Target="../media/image150.png"/><Relationship Id="rId6" Type="http://schemas.openxmlformats.org/officeDocument/2006/relationships/image" Target="../media/image151.png"/><Relationship Id="rId7" Type="http://schemas.openxmlformats.org/officeDocument/2006/relationships/image" Target="../media/image152.png"/><Relationship Id="rId8" Type="http://schemas.openxmlformats.org/officeDocument/2006/relationships/image" Target="../media/image153.png"/><Relationship Id="rId9" Type="http://schemas.openxmlformats.org/officeDocument/2006/relationships/image" Target="../media/image154.png"/><Relationship Id="rId10" Type="http://schemas.openxmlformats.org/officeDocument/2006/relationships/image" Target="../media/image15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4" Type="http://schemas.openxmlformats.org/officeDocument/2006/relationships/image" Target="../media/image157.png"/><Relationship Id="rId5" Type="http://schemas.openxmlformats.org/officeDocument/2006/relationships/image" Target="../media/image158.png"/><Relationship Id="rId6" Type="http://schemas.openxmlformats.org/officeDocument/2006/relationships/image" Target="../media/image159.png"/><Relationship Id="rId7" Type="http://schemas.openxmlformats.org/officeDocument/2006/relationships/image" Target="../media/image147.png"/><Relationship Id="rId8" Type="http://schemas.openxmlformats.org/officeDocument/2006/relationships/image" Target="../media/image160.png"/><Relationship Id="rId9" Type="http://schemas.openxmlformats.org/officeDocument/2006/relationships/image" Target="../media/image161.png"/><Relationship Id="rId10" Type="http://schemas.openxmlformats.org/officeDocument/2006/relationships/image" Target="../media/image16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4" Type="http://schemas.openxmlformats.org/officeDocument/2006/relationships/image" Target="../media/image164.png"/><Relationship Id="rId5" Type="http://schemas.openxmlformats.org/officeDocument/2006/relationships/image" Target="../media/image165.png"/><Relationship Id="rId6" Type="http://schemas.openxmlformats.org/officeDocument/2006/relationships/image" Target="../media/image166.png"/><Relationship Id="rId7" Type="http://schemas.openxmlformats.org/officeDocument/2006/relationships/image" Target="../media/image167.pdf"/><Relationship Id="rId8" Type="http://schemas.openxmlformats.org/officeDocument/2006/relationships/image" Target="../media/image16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4" Type="http://schemas.openxmlformats.org/officeDocument/2006/relationships/image" Target="../media/image170.png"/><Relationship Id="rId5" Type="http://schemas.openxmlformats.org/officeDocument/2006/relationships/image" Target="../media/image171.pdf"/><Relationship Id="rId6" Type="http://schemas.openxmlformats.org/officeDocument/2006/relationships/image" Target="../media/image172.png"/><Relationship Id="rId7" Type="http://schemas.openxmlformats.org/officeDocument/2006/relationships/image" Target="../media/image173.png"/><Relationship Id="rId8" Type="http://schemas.openxmlformats.org/officeDocument/2006/relationships/image" Target="../media/image174.pdf"/><Relationship Id="rId9" Type="http://schemas.openxmlformats.org/officeDocument/2006/relationships/image" Target="../media/image175.png"/><Relationship Id="rId10" Type="http://schemas.openxmlformats.org/officeDocument/2006/relationships/image" Target="../media/image176.pdf"/><Relationship Id="rId11" Type="http://schemas.openxmlformats.org/officeDocument/2006/relationships/image" Target="../media/image17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1.pdf"/><Relationship Id="rId12" Type="http://schemas.openxmlformats.org/officeDocument/2006/relationships/image" Target="../media/image18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9.png"/><Relationship Id="rId4" Type="http://schemas.openxmlformats.org/officeDocument/2006/relationships/image" Target="../media/image178.png"/><Relationship Id="rId5" Type="http://schemas.openxmlformats.org/officeDocument/2006/relationships/image" Target="../media/image170.png"/><Relationship Id="rId6" Type="http://schemas.openxmlformats.org/officeDocument/2006/relationships/image" Target="../media/image173.png"/><Relationship Id="rId7" Type="http://schemas.openxmlformats.org/officeDocument/2006/relationships/image" Target="../media/image179.pdf"/><Relationship Id="rId8" Type="http://schemas.openxmlformats.org/officeDocument/2006/relationships/image" Target="../media/image180.png"/><Relationship Id="rId9" Type="http://schemas.openxmlformats.org/officeDocument/2006/relationships/image" Target="../media/image176.pdf"/><Relationship Id="rId10" Type="http://schemas.openxmlformats.org/officeDocument/2006/relationships/image" Target="../media/image17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4" Type="http://schemas.openxmlformats.org/officeDocument/2006/relationships/image" Target="../media/image18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4" Type="http://schemas.openxmlformats.org/officeDocument/2006/relationships/image" Target="../media/image185.png"/><Relationship Id="rId5" Type="http://schemas.openxmlformats.org/officeDocument/2006/relationships/image" Target="../media/image18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5.png"/><Relationship Id="rId12" Type="http://schemas.openxmlformats.org/officeDocument/2006/relationships/image" Target="../media/image196.png"/><Relationship Id="rId13" Type="http://schemas.openxmlformats.org/officeDocument/2006/relationships/image" Target="../media/image197.png"/><Relationship Id="rId14" Type="http://schemas.openxmlformats.org/officeDocument/2006/relationships/image" Target="../media/image19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7.png"/><Relationship Id="rId4" Type="http://schemas.openxmlformats.org/officeDocument/2006/relationships/image" Target="../media/image188.png"/><Relationship Id="rId5" Type="http://schemas.openxmlformats.org/officeDocument/2006/relationships/image" Target="../media/image189.png"/><Relationship Id="rId6" Type="http://schemas.openxmlformats.org/officeDocument/2006/relationships/image" Target="../media/image190.png"/><Relationship Id="rId7" Type="http://schemas.openxmlformats.org/officeDocument/2006/relationships/image" Target="../media/image191.png"/><Relationship Id="rId8" Type="http://schemas.openxmlformats.org/officeDocument/2006/relationships/image" Target="../media/image192.png"/><Relationship Id="rId9" Type="http://schemas.openxmlformats.org/officeDocument/2006/relationships/image" Target="../media/image193.png"/><Relationship Id="rId10" Type="http://schemas.openxmlformats.org/officeDocument/2006/relationships/image" Target="../media/image194.png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0.png"/><Relationship Id="rId12" Type="http://schemas.openxmlformats.org/officeDocument/2006/relationships/image" Target="../media/image201.png"/><Relationship Id="rId13" Type="http://schemas.openxmlformats.org/officeDocument/2006/relationships/image" Target="../media/image202.pdf"/><Relationship Id="rId14" Type="http://schemas.openxmlformats.org/officeDocument/2006/relationships/image" Target="../media/image20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1.png"/><Relationship Id="rId4" Type="http://schemas.openxmlformats.org/officeDocument/2006/relationships/image" Target="../media/image192.png"/><Relationship Id="rId5" Type="http://schemas.openxmlformats.org/officeDocument/2006/relationships/image" Target="../media/image193.png"/><Relationship Id="rId6" Type="http://schemas.openxmlformats.org/officeDocument/2006/relationships/image" Target="../media/image194.png"/><Relationship Id="rId7" Type="http://schemas.openxmlformats.org/officeDocument/2006/relationships/image" Target="../media/image195.png"/><Relationship Id="rId8" Type="http://schemas.openxmlformats.org/officeDocument/2006/relationships/image" Target="../media/image198.png"/><Relationship Id="rId9" Type="http://schemas.openxmlformats.org/officeDocument/2006/relationships/image" Target="../media/image188.png"/><Relationship Id="rId10" Type="http://schemas.openxmlformats.org/officeDocument/2006/relationships/image" Target="../media/image19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4" Type="http://schemas.openxmlformats.org/officeDocument/2006/relationships/image" Target="../media/image205.png"/><Relationship Id="rId5" Type="http://schemas.openxmlformats.org/officeDocument/2006/relationships/image" Target="../media/image206.png"/><Relationship Id="rId6" Type="http://schemas.openxmlformats.org/officeDocument/2006/relationships/image" Target="../media/image207.pdf"/><Relationship Id="rId7" Type="http://schemas.openxmlformats.org/officeDocument/2006/relationships/image" Target="../media/image208.png"/><Relationship Id="rId8" Type="http://schemas.openxmlformats.org/officeDocument/2006/relationships/image" Target="../media/image202.pdf"/><Relationship Id="rId9" Type="http://schemas.openxmlformats.org/officeDocument/2006/relationships/image" Target="../media/image20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4" Type="http://schemas.openxmlformats.org/officeDocument/2006/relationships/image" Target="../media/image205.png"/><Relationship Id="rId5" Type="http://schemas.openxmlformats.org/officeDocument/2006/relationships/image" Target="../media/image209.png"/><Relationship Id="rId6" Type="http://schemas.openxmlformats.org/officeDocument/2006/relationships/image" Target="../media/image20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4" Type="http://schemas.openxmlformats.org/officeDocument/2006/relationships/image" Target="../media/image205.png"/><Relationship Id="rId5" Type="http://schemas.openxmlformats.org/officeDocument/2006/relationships/image" Target="../media/image209.png"/><Relationship Id="rId6" Type="http://schemas.openxmlformats.org/officeDocument/2006/relationships/image" Target="../media/image206.png"/><Relationship Id="rId7" Type="http://schemas.openxmlformats.org/officeDocument/2006/relationships/image" Target="../media/image210.png"/><Relationship Id="rId8" Type="http://schemas.openxmlformats.org/officeDocument/2006/relationships/image" Target="../media/image2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4" Type="http://schemas.openxmlformats.org/officeDocument/2006/relationships/image" Target="../media/image213.png"/><Relationship Id="rId5" Type="http://schemas.openxmlformats.org/officeDocument/2006/relationships/image" Target="../media/image214.png"/><Relationship Id="rId6" Type="http://schemas.openxmlformats.org/officeDocument/2006/relationships/image" Target="../media/image215.png"/><Relationship Id="rId7" Type="http://schemas.openxmlformats.org/officeDocument/2006/relationships/image" Target="../media/image216.png"/><Relationship Id="rId8" Type="http://schemas.openxmlformats.org/officeDocument/2006/relationships/image" Target="../media/image217.pdf"/><Relationship Id="rId9" Type="http://schemas.openxmlformats.org/officeDocument/2006/relationships/image" Target="../media/image2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4" Type="http://schemas.openxmlformats.org/officeDocument/2006/relationships/image" Target="../media/image220.png"/><Relationship Id="rId5" Type="http://schemas.openxmlformats.org/officeDocument/2006/relationships/image" Target="../media/image221.png"/><Relationship Id="rId6" Type="http://schemas.openxmlformats.org/officeDocument/2006/relationships/image" Target="../media/image222.png"/><Relationship Id="rId7" Type="http://schemas.openxmlformats.org/officeDocument/2006/relationships/image" Target="../media/image223.png"/><Relationship Id="rId8" Type="http://schemas.openxmlformats.org/officeDocument/2006/relationships/image" Target="../media/image224.png"/><Relationship Id="rId9" Type="http://schemas.openxmlformats.org/officeDocument/2006/relationships/image" Target="../media/image16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2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4" Type="http://schemas.openxmlformats.org/officeDocument/2006/relationships/image" Target="../media/image226.png"/><Relationship Id="rId5" Type="http://schemas.openxmlformats.org/officeDocument/2006/relationships/image" Target="../media/image227.png"/><Relationship Id="rId6" Type="http://schemas.openxmlformats.org/officeDocument/2006/relationships/image" Target="../media/image228.png"/><Relationship Id="rId7" Type="http://schemas.openxmlformats.org/officeDocument/2006/relationships/image" Target="../media/image22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4" Type="http://schemas.openxmlformats.org/officeDocument/2006/relationships/image" Target="../media/image230.png"/><Relationship Id="rId5" Type="http://schemas.openxmlformats.org/officeDocument/2006/relationships/image" Target="../media/image23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4" Type="http://schemas.openxmlformats.org/officeDocument/2006/relationships/image" Target="../media/image233.png"/><Relationship Id="rId5" Type="http://schemas.openxmlformats.org/officeDocument/2006/relationships/image" Target="../media/image23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4" Type="http://schemas.openxmlformats.org/officeDocument/2006/relationships/image" Target="../media/image233.png"/><Relationship Id="rId5" Type="http://schemas.openxmlformats.org/officeDocument/2006/relationships/image" Target="../media/image235.png"/><Relationship Id="rId6" Type="http://schemas.openxmlformats.org/officeDocument/2006/relationships/image" Target="../media/image236.png"/><Relationship Id="rId7" Type="http://schemas.openxmlformats.org/officeDocument/2006/relationships/image" Target="../media/image237.png"/><Relationship Id="rId8" Type="http://schemas.openxmlformats.org/officeDocument/2006/relationships/image" Target="../media/image238.png"/><Relationship Id="rId9" Type="http://schemas.openxmlformats.org/officeDocument/2006/relationships/image" Target="../media/image239.png"/><Relationship Id="rId10" Type="http://schemas.openxmlformats.org/officeDocument/2006/relationships/image" Target="../media/image240.png"/><Relationship Id="rId11" Type="http://schemas.openxmlformats.org/officeDocument/2006/relationships/image" Target="../media/image24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0.png"/><Relationship Id="rId12" Type="http://schemas.openxmlformats.org/officeDocument/2006/relationships/image" Target="../media/image25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42.png"/><Relationship Id="rId4" Type="http://schemas.openxmlformats.org/officeDocument/2006/relationships/image" Target="../media/image243.png"/><Relationship Id="rId5" Type="http://schemas.openxmlformats.org/officeDocument/2006/relationships/image" Target="../media/image244.png"/><Relationship Id="rId6" Type="http://schemas.openxmlformats.org/officeDocument/2006/relationships/image" Target="../media/image245.png"/><Relationship Id="rId7" Type="http://schemas.openxmlformats.org/officeDocument/2006/relationships/image" Target="../media/image246.png"/><Relationship Id="rId8" Type="http://schemas.openxmlformats.org/officeDocument/2006/relationships/image" Target="../media/image247.png"/><Relationship Id="rId9" Type="http://schemas.openxmlformats.org/officeDocument/2006/relationships/image" Target="../media/image248.png"/><Relationship Id="rId10" Type="http://schemas.openxmlformats.org/officeDocument/2006/relationships/image" Target="../media/image249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png"/><Relationship Id="rId15" Type="http://schemas.openxmlformats.org/officeDocument/2006/relationships/image" Target="../media/image42.png"/><Relationship Id="rId16" Type="http://schemas.openxmlformats.org/officeDocument/2006/relationships/image" Target="../media/image43.png"/><Relationship Id="rId17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4" Type="http://schemas.openxmlformats.org/officeDocument/2006/relationships/image" Target="../media/image253.png"/><Relationship Id="rId5" Type="http://schemas.openxmlformats.org/officeDocument/2006/relationships/image" Target="../media/image254.png"/><Relationship Id="rId6" Type="http://schemas.openxmlformats.org/officeDocument/2006/relationships/image" Target="../media/image25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0.png"/><Relationship Id="rId12" Type="http://schemas.openxmlformats.org/officeDocument/2006/relationships/image" Target="../media/image261.png"/><Relationship Id="rId13" Type="http://schemas.openxmlformats.org/officeDocument/2006/relationships/image" Target="../media/image262.png"/><Relationship Id="rId14" Type="http://schemas.openxmlformats.org/officeDocument/2006/relationships/image" Target="../media/image263.pdf"/><Relationship Id="rId15" Type="http://schemas.openxmlformats.org/officeDocument/2006/relationships/image" Target="../media/image26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52.png"/><Relationship Id="rId4" Type="http://schemas.openxmlformats.org/officeDocument/2006/relationships/image" Target="../media/image253.png"/><Relationship Id="rId5" Type="http://schemas.openxmlformats.org/officeDocument/2006/relationships/image" Target="../media/image254.png"/><Relationship Id="rId6" Type="http://schemas.openxmlformats.org/officeDocument/2006/relationships/image" Target="../media/image256.png"/><Relationship Id="rId7" Type="http://schemas.openxmlformats.org/officeDocument/2006/relationships/image" Target="../media/image257.png"/><Relationship Id="rId8" Type="http://schemas.openxmlformats.org/officeDocument/2006/relationships/image" Target="../media/image258.png"/><Relationship Id="rId9" Type="http://schemas.openxmlformats.org/officeDocument/2006/relationships/image" Target="../media/image259.png"/><Relationship Id="rId10" Type="http://schemas.openxmlformats.org/officeDocument/2006/relationships/image" Target="../media/image255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4" Type="http://schemas.openxmlformats.org/officeDocument/2006/relationships/image" Target="../media/image56.png"/><Relationship Id="rId15" Type="http://schemas.openxmlformats.org/officeDocument/2006/relationships/image" Target="../media/image57.pdf"/><Relationship Id="rId16" Type="http://schemas.openxmlformats.org/officeDocument/2006/relationships/image" Target="../media/image58.png"/><Relationship Id="rId17" Type="http://schemas.openxmlformats.org/officeDocument/2006/relationships/image" Target="../media/image59.pdf"/><Relationship Id="rId18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67.png"/><Relationship Id="rId13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20" Type="http://schemas.openxmlformats.org/officeDocument/2006/relationships/image" Target="../media/image77.pdf"/><Relationship Id="rId21" Type="http://schemas.openxmlformats.org/officeDocument/2006/relationships/image" Target="../media/image78.png"/><Relationship Id="rId10" Type="http://schemas.openxmlformats.org/officeDocument/2006/relationships/image" Target="../media/image24.png"/><Relationship Id="rId11" Type="http://schemas.openxmlformats.org/officeDocument/2006/relationships/image" Target="../media/image29.png"/><Relationship Id="rId12" Type="http://schemas.openxmlformats.org/officeDocument/2006/relationships/image" Target="../media/image69.pdf"/><Relationship Id="rId13" Type="http://schemas.openxmlformats.org/officeDocument/2006/relationships/image" Target="../media/image70.png"/><Relationship Id="rId14" Type="http://schemas.openxmlformats.org/officeDocument/2006/relationships/image" Target="../media/image71.pdf"/><Relationship Id="rId15" Type="http://schemas.openxmlformats.org/officeDocument/2006/relationships/image" Target="../media/image72.png"/><Relationship Id="rId16" Type="http://schemas.openxmlformats.org/officeDocument/2006/relationships/image" Target="../media/image73.pdf"/><Relationship Id="rId17" Type="http://schemas.openxmlformats.org/officeDocument/2006/relationships/image" Target="../media/image74.png"/><Relationship Id="rId18" Type="http://schemas.openxmlformats.org/officeDocument/2006/relationships/image" Target="../media/image75.pdf"/><Relationship Id="rId19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3.png"/><Relationship Id="rId12" Type="http://schemas.openxmlformats.org/officeDocument/2006/relationships/image" Target="../media/image8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79.png"/><Relationship Id="rId8" Type="http://schemas.openxmlformats.org/officeDocument/2006/relationships/image" Target="../media/image80.png"/><Relationship Id="rId9" Type="http://schemas.openxmlformats.org/officeDocument/2006/relationships/image" Target="../media/image81.png"/><Relationship Id="rId10" Type="http://schemas.openxmlformats.org/officeDocument/2006/relationships/image" Target="../media/image8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image" Target="../media/image9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06501" name="Rectangle 3"/>
          <p:cNvSpPr>
            <a:spLocks noChangeArrowheads="1"/>
          </p:cNvSpPr>
          <p:nvPr/>
        </p:nvSpPr>
        <p:spPr bwMode="auto">
          <a:xfrm>
            <a:off x="163513" y="579438"/>
            <a:ext cx="99171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I </a:t>
            </a:r>
            <a:r>
              <a:rPr lang="fr-FR" sz="2400" u="sng" dirty="0">
                <a:ea typeface="Hoefler Text" pitchFamily="3" charset="0"/>
                <a:cs typeface="Hoefler Text" pitchFamily="3" charset="0"/>
              </a:rPr>
              <a:t>–</a:t>
            </a:r>
            <a:r>
              <a:rPr lang="en-US" sz="2400" u="sng" dirty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400" u="sng" dirty="0" err="1">
                <a:ea typeface="Hoefler Text" pitchFamily="3" charset="0"/>
                <a:cs typeface="Hoefler Text" pitchFamily="3" charset="0"/>
              </a:rPr>
              <a:t>Polarisation</a:t>
            </a:r>
            <a:r>
              <a:rPr lang="en-US" sz="2400" u="sng" dirty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400" u="sng" dirty="0" err="1">
                <a:ea typeface="Hoefler Text" pitchFamily="3" charset="0"/>
                <a:cs typeface="Hoefler Text" pitchFamily="3" charset="0"/>
              </a:rPr>
              <a:t>induite</a:t>
            </a:r>
            <a:endParaRPr lang="en-US" sz="2400" u="sng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106502" name="Rectangle 3"/>
          <p:cNvSpPr>
            <a:spLocks noChangeArrowheads="1"/>
          </p:cNvSpPr>
          <p:nvPr/>
        </p:nvSpPr>
        <p:spPr bwMode="auto">
          <a:xfrm>
            <a:off x="315913" y="12652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1 – Susceptibilité électrique (statique)</a:t>
            </a:r>
          </a:p>
        </p:txBody>
      </p:sp>
      <p:sp>
        <p:nvSpPr>
          <p:cNvPr id="106503" name="Rectangle 3"/>
          <p:cNvSpPr>
            <a:spLocks noChangeArrowheads="1"/>
          </p:cNvSpPr>
          <p:nvPr/>
        </p:nvSpPr>
        <p:spPr bwMode="auto">
          <a:xfrm>
            <a:off x="620713" y="1874838"/>
            <a:ext cx="80772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Un isolant plongé dans un champ électrique se polarise. Dans le cas de milieux linéaires, on a : </a:t>
            </a:r>
          </a:p>
        </p:txBody>
      </p:sp>
      <p:sp>
        <p:nvSpPr>
          <p:cNvPr id="106504" name="Rectangle 3"/>
          <p:cNvSpPr>
            <a:spLocks noChangeArrowheads="1"/>
          </p:cNvSpPr>
          <p:nvPr/>
        </p:nvSpPr>
        <p:spPr bwMode="auto">
          <a:xfrm>
            <a:off x="4070350" y="2852738"/>
            <a:ext cx="3429000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susceptibilité électrique :</a:t>
            </a:r>
          </a:p>
        </p:txBody>
      </p:sp>
      <p:sp>
        <p:nvSpPr>
          <p:cNvPr id="106505" name="Rectangle 3"/>
          <p:cNvSpPr>
            <a:spLocks noChangeArrowheads="1"/>
          </p:cNvSpPr>
          <p:nvPr/>
        </p:nvSpPr>
        <p:spPr bwMode="auto">
          <a:xfrm>
            <a:off x="620713" y="4846638"/>
            <a:ext cx="83820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Milieu linéaire isotrope</a:t>
            </a:r>
          </a:p>
        </p:txBody>
      </p:sp>
      <p:pic>
        <p:nvPicPr>
          <p:cNvPr id="106506" name="Image 16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6113" y="2957513"/>
            <a:ext cx="13589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7" name="Image 26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6750" y="3767138"/>
            <a:ext cx="2006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8" name="Image 27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8350" y="2928938"/>
            <a:ext cx="368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9" name="Image 28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07113" y="3779838"/>
            <a:ext cx="1663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10" name="Rectangle 3"/>
          <p:cNvSpPr>
            <a:spLocks noChangeArrowheads="1"/>
          </p:cNvSpPr>
          <p:nvPr/>
        </p:nvSpPr>
        <p:spPr bwMode="auto">
          <a:xfrm>
            <a:off x="4278313" y="3686175"/>
            <a:ext cx="3429000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err="1" smtClean="0">
                <a:ea typeface="Hoefler Text" pitchFamily="3" charset="0"/>
                <a:cs typeface="Hoefler Text" pitchFamily="3" charset="0"/>
              </a:rPr>
              <a:t>permitivité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106511" name="Image 30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4713" y="5202238"/>
            <a:ext cx="939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12" name="Rectangle 3"/>
          <p:cNvSpPr>
            <a:spLocks noChangeArrowheads="1"/>
          </p:cNvSpPr>
          <p:nvPr/>
        </p:nvSpPr>
        <p:spPr bwMode="auto">
          <a:xfrm>
            <a:off x="620713" y="5743575"/>
            <a:ext cx="3429000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err="1" smtClean="0">
                <a:ea typeface="Hoefler Text" pitchFamily="3" charset="0"/>
                <a:cs typeface="Hoefler Text" pitchFamily="3" charset="0"/>
              </a:rPr>
              <a:t>Permitivité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</a:t>
            </a:r>
            <a:r>
              <a:rPr lang="fr-FR" sz="2000" dirty="0">
                <a:ea typeface="Hoefler Text" pitchFamily="3" charset="0"/>
                <a:cs typeface="Hoefler Text" pitchFamily="3" charset="0"/>
              </a:rPr>
              <a:t>relative :</a:t>
            </a:r>
          </a:p>
        </p:txBody>
      </p:sp>
      <p:pic>
        <p:nvPicPr>
          <p:cNvPr id="106513" name="Image 34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52813" y="5837238"/>
            <a:ext cx="1231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14" name="Rectangle 3"/>
          <p:cNvSpPr>
            <a:spLocks noChangeArrowheads="1"/>
          </p:cNvSpPr>
          <p:nvPr/>
        </p:nvSpPr>
        <p:spPr bwMode="auto">
          <a:xfrm>
            <a:off x="620713" y="4160838"/>
            <a:ext cx="80772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Dans un cristal, D et E ne sont pas colinéaires (biréfringence)</a:t>
            </a:r>
          </a:p>
        </p:txBody>
      </p:sp>
      <p:sp>
        <p:nvSpPr>
          <p:cNvPr id="106515" name="Rectangle 3"/>
          <p:cNvSpPr>
            <a:spLocks noChangeArrowheads="1"/>
          </p:cNvSpPr>
          <p:nvPr/>
        </p:nvSpPr>
        <p:spPr bwMode="auto">
          <a:xfrm>
            <a:off x="925513" y="6313488"/>
            <a:ext cx="80772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Gaz (1 bar)</a:t>
            </a:r>
          </a:p>
        </p:txBody>
      </p:sp>
      <p:pic>
        <p:nvPicPr>
          <p:cNvPr id="106516" name="Image 38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27313" y="6694488"/>
            <a:ext cx="1117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17" name="Rectangle 3"/>
          <p:cNvSpPr>
            <a:spLocks noChangeArrowheads="1"/>
          </p:cNvSpPr>
          <p:nvPr/>
        </p:nvSpPr>
        <p:spPr bwMode="auto">
          <a:xfrm>
            <a:off x="5040313" y="6294438"/>
            <a:ext cx="80772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Milieux denses</a:t>
            </a:r>
          </a:p>
        </p:txBody>
      </p:sp>
      <p:pic>
        <p:nvPicPr>
          <p:cNvPr id="106518" name="Image 40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6775" y="6677025"/>
            <a:ext cx="142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2288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22885" name="Rectangle 3"/>
          <p:cNvSpPr>
            <a:spLocks noChangeArrowheads="1"/>
          </p:cNvSpPr>
          <p:nvPr/>
        </p:nvSpPr>
        <p:spPr bwMode="auto">
          <a:xfrm>
            <a:off x="315913" y="8080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2 – Réponse à un champ polychromatique</a:t>
            </a:r>
          </a:p>
        </p:txBody>
      </p:sp>
      <p:sp>
        <p:nvSpPr>
          <p:cNvPr id="122886" name="Rectangle 3"/>
          <p:cNvSpPr>
            <a:spLocks noChangeArrowheads="1"/>
          </p:cNvSpPr>
          <p:nvPr/>
        </p:nvSpPr>
        <p:spPr bwMode="auto">
          <a:xfrm>
            <a:off x="773113" y="1189038"/>
            <a:ext cx="80772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Dans le cadre de la réponse linéaire, la relation est une convolution</a:t>
            </a:r>
          </a:p>
        </p:txBody>
      </p:sp>
      <p:sp>
        <p:nvSpPr>
          <p:cNvPr id="122887" name="Rectangle 3"/>
          <p:cNvSpPr>
            <a:spLocks noChangeArrowheads="1"/>
          </p:cNvSpPr>
          <p:nvPr/>
        </p:nvSpPr>
        <p:spPr bwMode="auto">
          <a:xfrm>
            <a:off x="773113" y="2847975"/>
            <a:ext cx="80772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La valeur de P dépend des valeurs de E aux instants antérieurs</a:t>
            </a:r>
          </a:p>
        </p:txBody>
      </p:sp>
      <p:sp>
        <p:nvSpPr>
          <p:cNvPr id="122888" name="Rectangle 3"/>
          <p:cNvSpPr>
            <a:spLocks noChangeArrowheads="1"/>
          </p:cNvSpPr>
          <p:nvPr/>
        </p:nvSpPr>
        <p:spPr bwMode="auto">
          <a:xfrm>
            <a:off x="773113" y="3686175"/>
            <a:ext cx="80772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G est la fonction réponse, liée à la susceptibilité complexe </a:t>
            </a:r>
          </a:p>
        </p:txBody>
      </p:sp>
      <p:sp>
        <p:nvSpPr>
          <p:cNvPr id="122889" name="Rectangle 3"/>
          <p:cNvSpPr>
            <a:spLocks noChangeArrowheads="1"/>
          </p:cNvSpPr>
          <p:nvPr/>
        </p:nvSpPr>
        <p:spPr bwMode="auto">
          <a:xfrm>
            <a:off x="773113" y="5532438"/>
            <a:ext cx="80772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Il existe un lien entre les parties réelle et imaginaire (</a:t>
            </a:r>
            <a:r>
              <a:rPr lang="fr-FR" sz="2000" dirty="0" err="1">
                <a:ea typeface="Hoefler Text" pitchFamily="3" charset="0"/>
                <a:cs typeface="Hoefler Text" pitchFamily="3" charset="0"/>
              </a:rPr>
              <a:t>Kramers-Kronig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)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122890" name="Image 38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7913" y="1951038"/>
            <a:ext cx="4406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1" name="Image 39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2913" y="4694238"/>
            <a:ext cx="3632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2" name="Image 48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9313" y="6440488"/>
            <a:ext cx="3911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3" name="Image 49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48313" y="6451600"/>
            <a:ext cx="3911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564313" y="6370638"/>
            <a:ext cx="3048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2902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29029" name="Rectangle 3"/>
          <p:cNvSpPr>
            <a:spLocks noChangeArrowheads="1"/>
          </p:cNvSpPr>
          <p:nvPr/>
        </p:nvSpPr>
        <p:spPr bwMode="auto">
          <a:xfrm>
            <a:off x="315913" y="8080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b="1" u="sng">
                <a:ea typeface="Hoefler Text" pitchFamily="3" charset="0"/>
                <a:cs typeface="Hoefler Text" pitchFamily="3" charset="0"/>
              </a:rPr>
              <a:t>Vérification sur le particulier d’un système d’ordre 1 : </a:t>
            </a:r>
          </a:p>
        </p:txBody>
      </p:sp>
      <p:sp>
        <p:nvSpPr>
          <p:cNvPr id="129030" name="Rectangle 3"/>
          <p:cNvSpPr>
            <a:spLocks noChangeArrowheads="1"/>
          </p:cNvSpPr>
          <p:nvPr/>
        </p:nvSpPr>
        <p:spPr bwMode="auto">
          <a:xfrm>
            <a:off x="3592513" y="1265238"/>
            <a:ext cx="80772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Mécanisme valable pour la polarisation d’orientation</a:t>
            </a:r>
          </a:p>
        </p:txBody>
      </p:sp>
      <p:sp>
        <p:nvSpPr>
          <p:cNvPr id="129031" name="Rectangle 3"/>
          <p:cNvSpPr>
            <a:spLocks noChangeArrowheads="1"/>
          </p:cNvSpPr>
          <p:nvPr/>
        </p:nvSpPr>
        <p:spPr bwMode="auto">
          <a:xfrm>
            <a:off x="773113" y="2009775"/>
            <a:ext cx="80772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Résolution dans l’espace de Fourier :</a:t>
            </a:r>
          </a:p>
        </p:txBody>
      </p:sp>
      <p:pic>
        <p:nvPicPr>
          <p:cNvPr id="129032" name="Image 17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9913" y="3094038"/>
            <a:ext cx="193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3" name="Image 18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4913" y="1417638"/>
            <a:ext cx="21590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4" name="Image 19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3713" y="2332038"/>
            <a:ext cx="2540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35" name="Rectangle 3"/>
          <p:cNvSpPr>
            <a:spLocks noChangeArrowheads="1"/>
          </p:cNvSpPr>
          <p:nvPr/>
        </p:nvSpPr>
        <p:spPr bwMode="auto">
          <a:xfrm>
            <a:off x="773113" y="3627438"/>
            <a:ext cx="80772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Résolution directe dans l’espace physique :</a:t>
            </a:r>
          </a:p>
        </p:txBody>
      </p:sp>
      <p:pic>
        <p:nvPicPr>
          <p:cNvPr id="129036" name="Image 37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9313" y="5684838"/>
            <a:ext cx="37084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59513" y="5761038"/>
            <a:ext cx="22225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013" y="4605338"/>
            <a:ext cx="38735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40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07113" y="4648200"/>
            <a:ext cx="304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9041" name="Connecteur droit avec flèche 39"/>
          <p:cNvCxnSpPr>
            <a:cxnSpLocks noChangeShapeType="1"/>
          </p:cNvCxnSpPr>
          <p:nvPr/>
        </p:nvCxnSpPr>
        <p:spPr bwMode="auto">
          <a:xfrm>
            <a:off x="4964113" y="4922838"/>
            <a:ext cx="8382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9042" name="Connecteur droit avec flèche 40"/>
          <p:cNvCxnSpPr>
            <a:cxnSpLocks noChangeShapeType="1"/>
          </p:cNvCxnSpPr>
          <p:nvPr/>
        </p:nvCxnSpPr>
        <p:spPr bwMode="auto">
          <a:xfrm>
            <a:off x="4964113" y="6142038"/>
            <a:ext cx="8382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9043" name="Rectangle 41"/>
          <p:cNvSpPr>
            <a:spLocks noChangeArrowheads="1"/>
          </p:cNvSpPr>
          <p:nvPr/>
        </p:nvSpPr>
        <p:spPr bwMode="auto">
          <a:xfrm>
            <a:off x="1687513" y="2941638"/>
            <a:ext cx="2286000" cy="8382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044" name="Rectangle 42"/>
          <p:cNvSpPr>
            <a:spLocks noChangeArrowheads="1"/>
          </p:cNvSpPr>
          <p:nvPr/>
        </p:nvSpPr>
        <p:spPr bwMode="auto">
          <a:xfrm>
            <a:off x="6183313" y="5684838"/>
            <a:ext cx="2438400" cy="8382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" name="Image 38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54712" y="3862405"/>
            <a:ext cx="3657600" cy="52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2902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29029" name="Rectangle 3"/>
          <p:cNvSpPr>
            <a:spLocks noChangeArrowheads="1"/>
          </p:cNvSpPr>
          <p:nvPr/>
        </p:nvSpPr>
        <p:spPr bwMode="auto">
          <a:xfrm>
            <a:off x="315913" y="8080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b="1" u="sng">
                <a:ea typeface="Hoefler Text" pitchFamily="3" charset="0"/>
                <a:cs typeface="Hoefler Text" pitchFamily="3" charset="0"/>
              </a:rPr>
              <a:t>Vérification sur le particulier d’un système d’ordre 1 : </a:t>
            </a:r>
          </a:p>
        </p:txBody>
      </p:sp>
      <p:sp>
        <p:nvSpPr>
          <p:cNvPr id="129030" name="Rectangle 3"/>
          <p:cNvSpPr>
            <a:spLocks noChangeArrowheads="1"/>
          </p:cNvSpPr>
          <p:nvPr/>
        </p:nvSpPr>
        <p:spPr bwMode="auto">
          <a:xfrm>
            <a:off x="3592513" y="1265238"/>
            <a:ext cx="80772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Mécanisme valable pour la polarisation d’orientation</a:t>
            </a:r>
          </a:p>
        </p:txBody>
      </p:sp>
      <p:sp>
        <p:nvSpPr>
          <p:cNvPr id="129031" name="Rectangle 3"/>
          <p:cNvSpPr>
            <a:spLocks noChangeArrowheads="1"/>
          </p:cNvSpPr>
          <p:nvPr/>
        </p:nvSpPr>
        <p:spPr bwMode="auto">
          <a:xfrm>
            <a:off x="773113" y="2009775"/>
            <a:ext cx="80772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Résolution dans l’espace de Fourier :</a:t>
            </a:r>
          </a:p>
        </p:txBody>
      </p:sp>
      <p:pic>
        <p:nvPicPr>
          <p:cNvPr id="129032" name="Image 17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9913" y="3094038"/>
            <a:ext cx="193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3" name="Image 18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4913" y="1417638"/>
            <a:ext cx="21590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4" name="Image 19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3713" y="2332038"/>
            <a:ext cx="2540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35" name="Rectangle 3"/>
          <p:cNvSpPr>
            <a:spLocks noChangeArrowheads="1"/>
          </p:cNvSpPr>
          <p:nvPr/>
        </p:nvSpPr>
        <p:spPr bwMode="auto">
          <a:xfrm>
            <a:off x="773113" y="3627438"/>
            <a:ext cx="80772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Résolution directe dans l’espace physique :</a:t>
            </a:r>
          </a:p>
        </p:txBody>
      </p:sp>
      <p:pic>
        <p:nvPicPr>
          <p:cNvPr id="129036" name="Image 37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9313" y="5684838"/>
            <a:ext cx="37084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59513" y="5761038"/>
            <a:ext cx="22225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013" y="4605338"/>
            <a:ext cx="38735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9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78113" y="6675438"/>
            <a:ext cx="48387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40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07113" y="4648200"/>
            <a:ext cx="304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9041" name="Connecteur droit avec flèche 39"/>
          <p:cNvCxnSpPr>
            <a:cxnSpLocks noChangeShapeType="1"/>
          </p:cNvCxnSpPr>
          <p:nvPr/>
        </p:nvCxnSpPr>
        <p:spPr bwMode="auto">
          <a:xfrm>
            <a:off x="4964113" y="4922838"/>
            <a:ext cx="8382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9042" name="Connecteur droit avec flèche 40"/>
          <p:cNvCxnSpPr>
            <a:cxnSpLocks noChangeShapeType="1"/>
          </p:cNvCxnSpPr>
          <p:nvPr/>
        </p:nvCxnSpPr>
        <p:spPr bwMode="auto">
          <a:xfrm>
            <a:off x="4964113" y="6142038"/>
            <a:ext cx="8382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9043" name="Rectangle 41"/>
          <p:cNvSpPr>
            <a:spLocks noChangeArrowheads="1"/>
          </p:cNvSpPr>
          <p:nvPr/>
        </p:nvSpPr>
        <p:spPr bwMode="auto">
          <a:xfrm>
            <a:off x="1687513" y="2941638"/>
            <a:ext cx="2286000" cy="8382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044" name="Rectangle 42"/>
          <p:cNvSpPr>
            <a:spLocks noChangeArrowheads="1"/>
          </p:cNvSpPr>
          <p:nvPr/>
        </p:nvSpPr>
        <p:spPr bwMode="auto">
          <a:xfrm>
            <a:off x="6183313" y="5684838"/>
            <a:ext cx="2438400" cy="8382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3107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31077" name="Rectangle 3"/>
          <p:cNvSpPr>
            <a:spLocks noChangeArrowheads="1"/>
          </p:cNvSpPr>
          <p:nvPr/>
        </p:nvSpPr>
        <p:spPr bwMode="auto">
          <a:xfrm>
            <a:off x="315913" y="8080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b="1" u="sng">
                <a:ea typeface="Hoefler Text" pitchFamily="3" charset="0"/>
                <a:cs typeface="Hoefler Text" pitchFamily="3" charset="0"/>
              </a:rPr>
              <a:t>Vérification sur le particulier d’un système d’ordre 1 : </a:t>
            </a:r>
          </a:p>
        </p:txBody>
      </p:sp>
      <p:pic>
        <p:nvPicPr>
          <p:cNvPr id="131078" name="Image 17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3113" y="1493838"/>
            <a:ext cx="193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9" name="Image 18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4913" y="1417638"/>
            <a:ext cx="21590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4912" y="1417638"/>
            <a:ext cx="22225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81" name="Rectangle 41"/>
          <p:cNvSpPr>
            <a:spLocks noChangeArrowheads="1"/>
          </p:cNvSpPr>
          <p:nvPr/>
        </p:nvSpPr>
        <p:spPr bwMode="auto">
          <a:xfrm>
            <a:off x="4430713" y="1341438"/>
            <a:ext cx="2286000" cy="8382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1082" name="Rectangle 42"/>
          <p:cNvSpPr>
            <a:spLocks noChangeArrowheads="1"/>
          </p:cNvSpPr>
          <p:nvPr/>
        </p:nvSpPr>
        <p:spPr bwMode="auto">
          <a:xfrm>
            <a:off x="7478712" y="1341438"/>
            <a:ext cx="2438400" cy="8382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1083" name="Image 20" descr="xe_premier_ordre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7913" y="2246313"/>
            <a:ext cx="8224837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84" name="Rectangle 3"/>
          <p:cNvSpPr>
            <a:spLocks noChangeArrowheads="1"/>
          </p:cNvSpPr>
          <p:nvPr/>
        </p:nvSpPr>
        <p:spPr bwMode="auto">
          <a:xfrm>
            <a:off x="163513" y="5989638"/>
            <a:ext cx="96012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La partie imaginaire est importante lorsque la partie réelle varie beaucoup. </a:t>
            </a:r>
          </a:p>
        </p:txBody>
      </p:sp>
      <p:pic>
        <p:nvPicPr>
          <p:cNvPr id="131085" name="Image 48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9313" y="6715125"/>
            <a:ext cx="3911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6" name="Image 49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48313" y="6726238"/>
            <a:ext cx="3911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7" name="Image 24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877300" y="3060700"/>
            <a:ext cx="812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8" name="Image 25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845550" y="5049838"/>
            <a:ext cx="8763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564313" y="6657975"/>
            <a:ext cx="3048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3312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33125" name="Rectangle 3"/>
          <p:cNvSpPr>
            <a:spLocks noChangeArrowheads="1"/>
          </p:cNvSpPr>
          <p:nvPr/>
        </p:nvSpPr>
        <p:spPr bwMode="auto">
          <a:xfrm>
            <a:off x="315913" y="8080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3 – Considérations énergétiques</a:t>
            </a:r>
          </a:p>
        </p:txBody>
      </p:sp>
      <p:sp>
        <p:nvSpPr>
          <p:cNvPr id="133126" name="Rectangle 3"/>
          <p:cNvSpPr>
            <a:spLocks noChangeArrowheads="1"/>
          </p:cNvSpPr>
          <p:nvPr/>
        </p:nvSpPr>
        <p:spPr bwMode="auto">
          <a:xfrm>
            <a:off x="392113" y="1036638"/>
            <a:ext cx="80772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Extension du théorème de Poynting</a:t>
            </a:r>
          </a:p>
        </p:txBody>
      </p:sp>
      <p:pic>
        <p:nvPicPr>
          <p:cNvPr id="1331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9513" y="1874838"/>
            <a:ext cx="176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8" name="Rectangle 3"/>
          <p:cNvSpPr>
            <a:spLocks noChangeArrowheads="1"/>
          </p:cNvSpPr>
          <p:nvPr/>
        </p:nvSpPr>
        <p:spPr bwMode="auto">
          <a:xfrm>
            <a:off x="392113" y="1493838"/>
            <a:ext cx="83820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Bilan de puissance transmise aux charges libres :</a:t>
            </a:r>
          </a:p>
        </p:txBody>
      </p:sp>
      <p:pic>
        <p:nvPicPr>
          <p:cNvPr id="13312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2560638"/>
            <a:ext cx="515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0" name="Rectangle 16"/>
          <p:cNvSpPr>
            <a:spLocks noChangeArrowheads="1"/>
          </p:cNvSpPr>
          <p:nvPr/>
        </p:nvSpPr>
        <p:spPr bwMode="auto">
          <a:xfrm>
            <a:off x="1839913" y="2484438"/>
            <a:ext cx="5791200" cy="8382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" name="Imag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382712" y="4999037"/>
            <a:ext cx="2997200" cy="279400"/>
          </a:xfrm>
          <a:prstGeom prst="rect">
            <a:avLst/>
          </a:prstGeom>
        </p:spPr>
      </p:pic>
      <p:pic>
        <p:nvPicPr>
          <p:cNvPr id="16" name="Imag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1382712" y="4389437"/>
            <a:ext cx="4267200" cy="279400"/>
          </a:xfrm>
          <a:prstGeom prst="rect">
            <a:avLst/>
          </a:prstGeom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92112" y="3457575"/>
            <a:ext cx="83820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A partir des équations de Maxwell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92112" y="6353175"/>
            <a:ext cx="83820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Analyse vectorielle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19" name="Image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162300" y="6750050"/>
            <a:ext cx="5080000" cy="317500"/>
          </a:xfrm>
          <a:prstGeom prst="rect">
            <a:avLst/>
          </a:prstGeom>
        </p:spPr>
      </p:pic>
      <p:pic>
        <p:nvPicPr>
          <p:cNvPr id="20" name="Image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1839912" y="5837237"/>
            <a:ext cx="7620000" cy="279400"/>
          </a:xfrm>
          <a:prstGeom prst="rect">
            <a:avLst/>
          </a:prstGeom>
        </p:spPr>
      </p:pic>
      <p:pic>
        <p:nvPicPr>
          <p:cNvPr id="21" name="Image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6107112" y="4389437"/>
            <a:ext cx="342900" cy="317500"/>
          </a:xfrm>
          <a:prstGeom prst="rect">
            <a:avLst/>
          </a:prstGeom>
        </p:spPr>
      </p:pic>
      <p:pic>
        <p:nvPicPr>
          <p:cNvPr id="22" name="Image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6107112" y="4999037"/>
            <a:ext cx="342900" cy="317500"/>
          </a:xfrm>
          <a:prstGeom prst="rect">
            <a:avLst/>
          </a:prstGeom>
        </p:spPr>
      </p:pic>
      <p:pic>
        <p:nvPicPr>
          <p:cNvPr id="23" name="Image 2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315912" y="5824537"/>
            <a:ext cx="1104900" cy="317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 bwMode="auto">
          <a:xfrm>
            <a:off x="4506912" y="5608637"/>
            <a:ext cx="3200400" cy="6858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4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-8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59112" y="6523037"/>
            <a:ext cx="1752600" cy="6858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4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-8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3312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33125" name="Rectangle 3"/>
          <p:cNvSpPr>
            <a:spLocks noChangeArrowheads="1"/>
          </p:cNvSpPr>
          <p:nvPr/>
        </p:nvSpPr>
        <p:spPr bwMode="auto">
          <a:xfrm>
            <a:off x="315913" y="8080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3 – Considérations énergétiques</a:t>
            </a:r>
          </a:p>
        </p:txBody>
      </p:sp>
      <p:sp>
        <p:nvSpPr>
          <p:cNvPr id="133126" name="Rectangle 3"/>
          <p:cNvSpPr>
            <a:spLocks noChangeArrowheads="1"/>
          </p:cNvSpPr>
          <p:nvPr/>
        </p:nvSpPr>
        <p:spPr bwMode="auto">
          <a:xfrm>
            <a:off x="392113" y="1036638"/>
            <a:ext cx="80772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Extension du théorème de Poynting</a:t>
            </a:r>
          </a:p>
        </p:txBody>
      </p:sp>
      <p:pic>
        <p:nvPicPr>
          <p:cNvPr id="1331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9513" y="1874838"/>
            <a:ext cx="176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8" name="Rectangle 3"/>
          <p:cNvSpPr>
            <a:spLocks noChangeArrowheads="1"/>
          </p:cNvSpPr>
          <p:nvPr/>
        </p:nvSpPr>
        <p:spPr bwMode="auto">
          <a:xfrm>
            <a:off x="392113" y="1493838"/>
            <a:ext cx="83820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Bilan de puissance transmise aux charges libres :</a:t>
            </a:r>
          </a:p>
        </p:txBody>
      </p:sp>
      <p:pic>
        <p:nvPicPr>
          <p:cNvPr id="13312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2560638"/>
            <a:ext cx="515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0" name="Rectangle 16"/>
          <p:cNvSpPr>
            <a:spLocks noChangeArrowheads="1"/>
          </p:cNvSpPr>
          <p:nvPr/>
        </p:nvSpPr>
        <p:spPr bwMode="auto">
          <a:xfrm>
            <a:off x="1839913" y="2484438"/>
            <a:ext cx="5791200" cy="8382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131" name="Rectangle 3"/>
          <p:cNvSpPr>
            <a:spLocks noChangeArrowheads="1"/>
          </p:cNvSpPr>
          <p:nvPr/>
        </p:nvSpPr>
        <p:spPr bwMode="auto">
          <a:xfrm>
            <a:off x="392113" y="3305175"/>
            <a:ext cx="83820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Dans le vide : </a:t>
            </a:r>
          </a:p>
        </p:txBody>
      </p:sp>
      <p:pic>
        <p:nvPicPr>
          <p:cNvPr id="1331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35052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3505200"/>
            <a:ext cx="2108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4" name="Rectangle 3"/>
          <p:cNvSpPr>
            <a:spLocks noChangeArrowheads="1"/>
          </p:cNvSpPr>
          <p:nvPr/>
        </p:nvSpPr>
        <p:spPr bwMode="auto">
          <a:xfrm>
            <a:off x="392113" y="3932238"/>
            <a:ext cx="83820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Dans un diélectrique (non magnétique) la situation est plus complexe : </a:t>
            </a:r>
          </a:p>
        </p:txBody>
      </p:sp>
      <p:sp>
        <p:nvSpPr>
          <p:cNvPr id="133135" name="Rectangle 3"/>
          <p:cNvSpPr>
            <a:spLocks noChangeArrowheads="1"/>
          </p:cNvSpPr>
          <p:nvPr/>
        </p:nvSpPr>
        <p:spPr bwMode="auto">
          <a:xfrm>
            <a:off x="392113" y="4524375"/>
            <a:ext cx="83820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Vecteur de Poynting : </a:t>
            </a:r>
          </a:p>
        </p:txBody>
      </p:sp>
      <p:pic>
        <p:nvPicPr>
          <p:cNvPr id="13313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1513" y="4770438"/>
            <a:ext cx="264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7" name="Rectangle 3"/>
          <p:cNvSpPr>
            <a:spLocks noChangeArrowheads="1"/>
          </p:cNvSpPr>
          <p:nvPr/>
        </p:nvSpPr>
        <p:spPr bwMode="auto">
          <a:xfrm>
            <a:off x="392113" y="5146675"/>
            <a:ext cx="83820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D et E ne sont pas proportionnels </a:t>
            </a:r>
            <a:r>
              <a:rPr lang="fr-FR" sz="2000" dirty="0">
                <a:ea typeface="Hoefler Text" pitchFamily="3" charset="0"/>
                <a:cs typeface="Hoefler Text" pitchFamily="3" charset="0"/>
              </a:rPr>
              <a:t>: </a:t>
            </a:r>
          </a:p>
        </p:txBody>
      </p:sp>
      <p:pic>
        <p:nvPicPr>
          <p:cNvPr id="133138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97412" y="5468938"/>
            <a:ext cx="20955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9" name="Rectangle 3"/>
          <p:cNvSpPr>
            <a:spLocks noChangeArrowheads="1"/>
          </p:cNvSpPr>
          <p:nvPr/>
        </p:nvSpPr>
        <p:spPr bwMode="auto">
          <a:xfrm>
            <a:off x="392113" y="5819775"/>
            <a:ext cx="83820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Il faut que la </a:t>
            </a:r>
            <a:r>
              <a:rPr lang="fr-FR" sz="2000" dirty="0" err="1" smtClean="0">
                <a:ea typeface="Hoefler Text" pitchFamily="3" charset="0"/>
                <a:cs typeface="Hoefler Text" pitchFamily="3" charset="0"/>
              </a:rPr>
              <a:t>permitivité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</a:t>
            </a:r>
            <a:r>
              <a:rPr lang="fr-FR" sz="2000" dirty="0">
                <a:ea typeface="Hoefler Text" pitchFamily="3" charset="0"/>
                <a:cs typeface="Hoefler Text" pitchFamily="3" charset="0"/>
              </a:rPr>
              <a:t>soit une constante (champ </a:t>
            </a:r>
            <a:r>
              <a:rPr lang="fr-FR" sz="2000" dirty="0" err="1">
                <a:ea typeface="Hoefler Text" pitchFamily="3" charset="0"/>
                <a:cs typeface="Hoefler Text" pitchFamily="3" charset="0"/>
              </a:rPr>
              <a:t>quasi-statique</a:t>
            </a:r>
            <a:r>
              <a:rPr lang="fr-FR" sz="2000" dirty="0">
                <a:ea typeface="Hoefler Text" pitchFamily="3" charset="0"/>
                <a:cs typeface="Hoefler Text" pitchFamily="3" charset="0"/>
              </a:rPr>
              <a:t>), ou que la gamme de fréquence soit réduite (</a:t>
            </a:r>
            <a:r>
              <a:rPr lang="fr-FR" sz="2000" dirty="0" err="1">
                <a:ea typeface="Hoefler Text" pitchFamily="3" charset="0"/>
                <a:cs typeface="Hoefler Text" pitchFamily="3" charset="0"/>
              </a:rPr>
              <a:t>quasi-monochromatique</a:t>
            </a:r>
            <a:r>
              <a:rPr lang="fr-FR" sz="2000" dirty="0">
                <a:ea typeface="Hoefler Text" pitchFamily="3" charset="0"/>
                <a:cs typeface="Hoefler Text" pitchFamily="3" charset="0"/>
              </a:rPr>
              <a:t>)</a:t>
            </a:r>
          </a:p>
        </p:txBody>
      </p:sp>
      <p:sp>
        <p:nvSpPr>
          <p:cNvPr id="133140" name="Rectangle 3"/>
          <p:cNvSpPr>
            <a:spLocks noChangeArrowheads="1"/>
          </p:cNvSpPr>
          <p:nvPr/>
        </p:nvSpPr>
        <p:spPr bwMode="auto">
          <a:xfrm>
            <a:off x="2144713" y="6581775"/>
            <a:ext cx="83820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Alors : </a:t>
            </a:r>
          </a:p>
        </p:txBody>
      </p:sp>
      <p:pic>
        <p:nvPicPr>
          <p:cNvPr id="13314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11513" y="6734175"/>
            <a:ext cx="1993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3142" name="Connecteur droit 22"/>
          <p:cNvCxnSpPr>
            <a:cxnSpLocks noChangeShapeType="1"/>
          </p:cNvCxnSpPr>
          <p:nvPr/>
        </p:nvCxnSpPr>
        <p:spPr bwMode="auto">
          <a:xfrm flipV="1">
            <a:off x="5002212" y="5380038"/>
            <a:ext cx="16764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3143" name="Connecteur droit 23"/>
          <p:cNvCxnSpPr>
            <a:cxnSpLocks noChangeShapeType="1"/>
          </p:cNvCxnSpPr>
          <p:nvPr/>
        </p:nvCxnSpPr>
        <p:spPr bwMode="auto">
          <a:xfrm>
            <a:off x="5078412" y="5456238"/>
            <a:ext cx="16764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3517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35173" name="Rectangle 3"/>
          <p:cNvSpPr>
            <a:spLocks noChangeArrowheads="1"/>
          </p:cNvSpPr>
          <p:nvPr/>
        </p:nvSpPr>
        <p:spPr bwMode="auto">
          <a:xfrm>
            <a:off x="163513" y="731838"/>
            <a:ext cx="99171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III </a:t>
            </a:r>
            <a:r>
              <a:rPr lang="fr-FR" sz="2400" u="sng" dirty="0">
                <a:ea typeface="Hoefler Text" pitchFamily="3" charset="0"/>
                <a:cs typeface="Hoefler Text" pitchFamily="3" charset="0"/>
              </a:rPr>
              <a:t>–</a:t>
            </a:r>
            <a:r>
              <a:rPr lang="en-US" sz="2400" u="sng" dirty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400" u="sng" dirty="0" err="1">
                <a:ea typeface="Hoefler Text" pitchFamily="3" charset="0"/>
                <a:cs typeface="Hoefler Text" pitchFamily="3" charset="0"/>
              </a:rPr>
              <a:t>Mécanismes</a:t>
            </a:r>
            <a:r>
              <a:rPr lang="en-US" sz="2400" u="sng" dirty="0">
                <a:ea typeface="Hoefler Text" pitchFamily="3" charset="0"/>
                <a:cs typeface="Hoefler Text" pitchFamily="3" charset="0"/>
              </a:rPr>
              <a:t> de </a:t>
            </a:r>
            <a:r>
              <a:rPr lang="en-US" sz="2400" u="sng" dirty="0" err="1">
                <a:ea typeface="Hoefler Text" pitchFamily="3" charset="0"/>
                <a:cs typeface="Hoefler Text" pitchFamily="3" charset="0"/>
              </a:rPr>
              <a:t>polarisation</a:t>
            </a:r>
            <a:endParaRPr lang="en-US" sz="2400" u="sng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135174" name="Rectangle 3"/>
          <p:cNvSpPr>
            <a:spLocks noChangeArrowheads="1"/>
          </p:cNvSpPr>
          <p:nvPr/>
        </p:nvSpPr>
        <p:spPr bwMode="auto">
          <a:xfrm>
            <a:off x="315913" y="16462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1 – Polarisabilité</a:t>
            </a:r>
          </a:p>
        </p:txBody>
      </p:sp>
      <p:sp>
        <p:nvSpPr>
          <p:cNvPr id="135175" name="Rectangle 3"/>
          <p:cNvSpPr>
            <a:spLocks noChangeArrowheads="1"/>
          </p:cNvSpPr>
          <p:nvPr/>
        </p:nvSpPr>
        <p:spPr bwMode="auto">
          <a:xfrm>
            <a:off x="620712" y="1951038"/>
            <a:ext cx="8915399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Une entité microscopique se modifie en présence d’un champ électrique extérieur,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une entité microscopique </a:t>
            </a:r>
            <a:r>
              <a:rPr lang="fr-FR" sz="2000" dirty="0">
                <a:ea typeface="Hoefler Text" pitchFamily="3" charset="0"/>
                <a:cs typeface="Hoefler Text" pitchFamily="3" charset="0"/>
              </a:rPr>
              <a:t>acquiert un moment dipolaire.</a:t>
            </a:r>
          </a:p>
        </p:txBody>
      </p:sp>
      <p:pic>
        <p:nvPicPr>
          <p:cNvPr id="1351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8713" y="3221038"/>
            <a:ext cx="1447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3113" y="3856038"/>
            <a:ext cx="254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17713" y="4389438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9" name="Rectangle 3"/>
          <p:cNvSpPr>
            <a:spLocks noChangeArrowheads="1"/>
          </p:cNvSpPr>
          <p:nvPr/>
        </p:nvSpPr>
        <p:spPr bwMode="auto">
          <a:xfrm>
            <a:off x="2525713" y="3779838"/>
            <a:ext cx="6096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Tenseur polarisabilité. Homogène à un volume</a:t>
            </a:r>
          </a:p>
        </p:txBody>
      </p:sp>
      <p:sp>
        <p:nvSpPr>
          <p:cNvPr id="135180" name="Rectangle 3"/>
          <p:cNvSpPr>
            <a:spLocks noChangeArrowheads="1"/>
          </p:cNvSpPr>
          <p:nvPr/>
        </p:nvSpPr>
        <p:spPr bwMode="auto">
          <a:xfrm>
            <a:off x="2525713" y="4313238"/>
            <a:ext cx="7239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Champ local vu par l’atome ou la molécule.</a:t>
            </a:r>
          </a:p>
        </p:txBody>
      </p:sp>
      <p:pic>
        <p:nvPicPr>
          <p:cNvPr id="13518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88313" y="3856038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82" name="Rectangle 41"/>
          <p:cNvSpPr>
            <a:spLocks noChangeArrowheads="1"/>
          </p:cNvSpPr>
          <p:nvPr/>
        </p:nvSpPr>
        <p:spPr bwMode="auto">
          <a:xfrm>
            <a:off x="3440113" y="3017838"/>
            <a:ext cx="1905000" cy="762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183" name="Rectangle 3"/>
          <p:cNvSpPr>
            <a:spLocks noChangeArrowheads="1"/>
          </p:cNvSpPr>
          <p:nvPr/>
        </p:nvSpPr>
        <p:spPr bwMode="auto">
          <a:xfrm>
            <a:off x="620713" y="4922838"/>
            <a:ext cx="6096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Grands types de mécanismes : </a:t>
            </a:r>
          </a:p>
        </p:txBody>
      </p:sp>
      <p:sp>
        <p:nvSpPr>
          <p:cNvPr id="135184" name="Rectangle 3"/>
          <p:cNvSpPr>
            <a:spLocks noChangeArrowheads="1"/>
          </p:cNvSpPr>
          <p:nvPr/>
        </p:nvSpPr>
        <p:spPr bwMode="auto">
          <a:xfrm>
            <a:off x="1535113" y="6065838"/>
            <a:ext cx="7543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Polarisation électronique (déformation de la fonction d’onde)</a:t>
            </a:r>
          </a:p>
        </p:txBody>
      </p:sp>
      <p:sp>
        <p:nvSpPr>
          <p:cNvPr id="135185" name="Rectangle 3"/>
          <p:cNvSpPr>
            <a:spLocks noChangeArrowheads="1"/>
          </p:cNvSpPr>
          <p:nvPr/>
        </p:nvSpPr>
        <p:spPr bwMode="auto">
          <a:xfrm>
            <a:off x="1535113" y="6599238"/>
            <a:ext cx="6096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Polarisation ionique (structure cristalline)</a:t>
            </a:r>
          </a:p>
        </p:txBody>
      </p:sp>
      <p:sp>
        <p:nvSpPr>
          <p:cNvPr id="135186" name="Rectangle 3"/>
          <p:cNvSpPr>
            <a:spLocks noChangeArrowheads="1"/>
          </p:cNvSpPr>
          <p:nvPr/>
        </p:nvSpPr>
        <p:spPr bwMode="auto">
          <a:xfrm>
            <a:off x="1535113" y="5532438"/>
            <a:ext cx="6096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Polarisation d’orientation (molécules polaires)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3722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37221" name="Rectangle 3"/>
          <p:cNvSpPr>
            <a:spLocks noChangeArrowheads="1"/>
          </p:cNvSpPr>
          <p:nvPr/>
        </p:nvSpPr>
        <p:spPr bwMode="auto">
          <a:xfrm>
            <a:off x="315913" y="8080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1.A – Polarisabilité d’orientation</a:t>
            </a:r>
          </a:p>
        </p:txBody>
      </p:sp>
      <p:sp>
        <p:nvSpPr>
          <p:cNvPr id="137222" name="Rectangle 3"/>
          <p:cNvSpPr>
            <a:spLocks noChangeArrowheads="1"/>
          </p:cNvSpPr>
          <p:nvPr/>
        </p:nvSpPr>
        <p:spPr bwMode="auto">
          <a:xfrm>
            <a:off x="620713" y="1171575"/>
            <a:ext cx="80772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Concerne les liquides ou les gaz composés de molécules possédant un moment dipolaire permanent.</a:t>
            </a:r>
          </a:p>
        </p:txBody>
      </p:sp>
      <p:sp>
        <p:nvSpPr>
          <p:cNvPr id="137223" name="Rectangle 3"/>
          <p:cNvSpPr>
            <a:spLocks noChangeArrowheads="1"/>
          </p:cNvSpPr>
          <p:nvPr/>
        </p:nvSpPr>
        <p:spPr bwMode="auto">
          <a:xfrm>
            <a:off x="620713" y="4465638"/>
            <a:ext cx="8991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Système en contact avec un thermostat (statistique de Boltzmann).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Compétition 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alignement</a:t>
            </a:r>
            <a:r>
              <a:rPr lang="fr-FR" sz="2000" dirty="0">
                <a:ea typeface="Hoefler Text" pitchFamily="3" charset="0"/>
                <a:cs typeface="Hoefler Text" pitchFamily="3" charset="0"/>
              </a:rPr>
              <a:t>, agitation thermique.</a:t>
            </a:r>
          </a:p>
        </p:txBody>
      </p:sp>
      <p:pic>
        <p:nvPicPr>
          <p:cNvPr id="1372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9313" y="2484438"/>
            <a:ext cx="1778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r 34"/>
          <p:cNvGrpSpPr>
            <a:grpSpLocks/>
          </p:cNvGrpSpPr>
          <p:nvPr/>
        </p:nvGrpSpPr>
        <p:grpSpPr bwMode="auto">
          <a:xfrm>
            <a:off x="2373313" y="2179638"/>
            <a:ext cx="1511300" cy="817562"/>
            <a:chOff x="2373312" y="2179637"/>
            <a:chExt cx="1511300" cy="817563"/>
          </a:xfrm>
        </p:grpSpPr>
        <p:cxnSp>
          <p:nvCxnSpPr>
            <p:cNvPr id="137237" name="Connecteur droit 24"/>
            <p:cNvCxnSpPr>
              <a:cxnSpLocks noChangeShapeType="1"/>
            </p:cNvCxnSpPr>
            <p:nvPr/>
          </p:nvCxnSpPr>
          <p:spPr bwMode="auto">
            <a:xfrm>
              <a:off x="2665412" y="2649537"/>
              <a:ext cx="8382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13723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73312" y="2535237"/>
              <a:ext cx="21590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3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79812" y="2522537"/>
              <a:ext cx="266700" cy="20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40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25700" y="2179637"/>
              <a:ext cx="2667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41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30612" y="2217737"/>
              <a:ext cx="254000" cy="20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7242" name="Connecteur droit avec flèche 30"/>
            <p:cNvCxnSpPr>
              <a:cxnSpLocks noChangeShapeType="1"/>
            </p:cNvCxnSpPr>
            <p:nvPr/>
          </p:nvCxnSpPr>
          <p:spPr bwMode="auto">
            <a:xfrm rot="10800000">
              <a:off x="2741612" y="2636837"/>
              <a:ext cx="609600" cy="1588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pic>
          <p:nvPicPr>
            <p:cNvPr id="137243" name="Picture 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35300" y="2743200"/>
              <a:ext cx="177800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7226" name="Rectangle 3"/>
          <p:cNvSpPr>
            <a:spLocks noChangeArrowheads="1"/>
          </p:cNvSpPr>
          <p:nvPr/>
        </p:nvSpPr>
        <p:spPr bwMode="auto">
          <a:xfrm>
            <a:off x="620713" y="3094038"/>
            <a:ext cx="8991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Energie d’interaction dans un champ extérieur.</a:t>
            </a:r>
          </a:p>
        </p:txBody>
      </p:sp>
      <p:grpSp>
        <p:nvGrpSpPr>
          <p:cNvPr id="3" name="Grouper 39"/>
          <p:cNvGrpSpPr>
            <a:grpSpLocks/>
          </p:cNvGrpSpPr>
          <p:nvPr/>
        </p:nvGrpSpPr>
        <p:grpSpPr bwMode="auto">
          <a:xfrm>
            <a:off x="7302500" y="2636838"/>
            <a:ext cx="1852613" cy="1600200"/>
            <a:chOff x="7302500" y="2636837"/>
            <a:chExt cx="1852612" cy="1600200"/>
          </a:xfrm>
        </p:grpSpPr>
        <p:cxnSp>
          <p:nvCxnSpPr>
            <p:cNvPr id="137233" name="Connecteur droit avec flèche 18"/>
            <p:cNvCxnSpPr>
              <a:cxnSpLocks noChangeShapeType="1"/>
            </p:cNvCxnSpPr>
            <p:nvPr/>
          </p:nvCxnSpPr>
          <p:spPr bwMode="auto">
            <a:xfrm rot="5400000" flipH="1" flipV="1">
              <a:off x="7058024" y="3512343"/>
              <a:ext cx="14478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37234" name="Connecteur droit avec flèche 38"/>
            <p:cNvCxnSpPr>
              <a:cxnSpLocks noChangeShapeType="1"/>
            </p:cNvCxnSpPr>
            <p:nvPr/>
          </p:nvCxnSpPr>
          <p:spPr bwMode="auto">
            <a:xfrm rot="5400000" flipH="1" flipV="1">
              <a:off x="7351712" y="3360737"/>
              <a:ext cx="838200" cy="60960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pic>
          <p:nvPicPr>
            <p:cNvPr id="137235" name="Picture 9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302500" y="3581400"/>
              <a:ext cx="177800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36" name="Picture 1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075612" y="2636837"/>
              <a:ext cx="10795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7228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62200" y="3733800"/>
            <a:ext cx="2768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9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93113" y="4008438"/>
            <a:ext cx="762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30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62200" y="5227638"/>
            <a:ext cx="3136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31" name="Rectangle 3"/>
          <p:cNvSpPr>
            <a:spLocks noChangeArrowheads="1"/>
          </p:cNvSpPr>
          <p:nvPr/>
        </p:nvSpPr>
        <p:spPr bwMode="auto">
          <a:xfrm>
            <a:off x="620713" y="6162675"/>
            <a:ext cx="8991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Normalisation :</a:t>
            </a:r>
          </a:p>
        </p:txBody>
      </p:sp>
      <p:pic>
        <p:nvPicPr>
          <p:cNvPr id="137232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743200" y="5964238"/>
            <a:ext cx="3530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620712" y="6827837"/>
            <a:ext cx="8991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b="1" dirty="0" smtClean="0">
                <a:ea typeface="Hoefler Text" pitchFamily="3" charset="0"/>
                <a:cs typeface="Hoefler Text" pitchFamily="3" charset="0"/>
              </a:rPr>
              <a:t>Quelles autres hypothèses du modèle sont cachées ?</a:t>
            </a:r>
            <a:endParaRPr lang="fr-FR" sz="2000" b="1" dirty="0">
              <a:ea typeface="Hoefler Text" pitchFamily="3" charset="0"/>
              <a:cs typeface="Hoefler Text" pitchFamily="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3722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37221" name="Rectangle 3"/>
          <p:cNvSpPr>
            <a:spLocks noChangeArrowheads="1"/>
          </p:cNvSpPr>
          <p:nvPr/>
        </p:nvSpPr>
        <p:spPr bwMode="auto">
          <a:xfrm>
            <a:off x="315913" y="8080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1.A – Polarisabilité d’orientation</a:t>
            </a:r>
          </a:p>
        </p:txBody>
      </p:sp>
      <p:sp>
        <p:nvSpPr>
          <p:cNvPr id="137222" name="Rectangle 3"/>
          <p:cNvSpPr>
            <a:spLocks noChangeArrowheads="1"/>
          </p:cNvSpPr>
          <p:nvPr/>
        </p:nvSpPr>
        <p:spPr bwMode="auto">
          <a:xfrm>
            <a:off x="620713" y="1171575"/>
            <a:ext cx="80772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Concerne les liquides ou les gaz composés de molécules possédant un moment dipolaire permanent.</a:t>
            </a:r>
          </a:p>
        </p:txBody>
      </p:sp>
      <p:sp>
        <p:nvSpPr>
          <p:cNvPr id="137223" name="Rectangle 3"/>
          <p:cNvSpPr>
            <a:spLocks noChangeArrowheads="1"/>
          </p:cNvSpPr>
          <p:nvPr/>
        </p:nvSpPr>
        <p:spPr bwMode="auto">
          <a:xfrm>
            <a:off x="620713" y="4465638"/>
            <a:ext cx="8991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Système en contact avec un thermostat (statistique de Boltzmann).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Compétition alignement, agitation thermique.</a:t>
            </a:r>
          </a:p>
        </p:txBody>
      </p:sp>
      <p:pic>
        <p:nvPicPr>
          <p:cNvPr id="1372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9313" y="2484438"/>
            <a:ext cx="1778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r 34"/>
          <p:cNvGrpSpPr>
            <a:grpSpLocks/>
          </p:cNvGrpSpPr>
          <p:nvPr/>
        </p:nvGrpSpPr>
        <p:grpSpPr bwMode="auto">
          <a:xfrm>
            <a:off x="2373313" y="2179638"/>
            <a:ext cx="1511300" cy="817562"/>
            <a:chOff x="2373312" y="2179637"/>
            <a:chExt cx="1511300" cy="817563"/>
          </a:xfrm>
        </p:grpSpPr>
        <p:cxnSp>
          <p:nvCxnSpPr>
            <p:cNvPr id="137237" name="Connecteur droit 24"/>
            <p:cNvCxnSpPr>
              <a:cxnSpLocks noChangeShapeType="1"/>
            </p:cNvCxnSpPr>
            <p:nvPr/>
          </p:nvCxnSpPr>
          <p:spPr bwMode="auto">
            <a:xfrm>
              <a:off x="2665412" y="2649537"/>
              <a:ext cx="8382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13723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73312" y="2535237"/>
              <a:ext cx="21590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3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79812" y="2522537"/>
              <a:ext cx="266700" cy="20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40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25700" y="2179637"/>
              <a:ext cx="2667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41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30612" y="2217737"/>
              <a:ext cx="254000" cy="20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7242" name="Connecteur droit avec flèche 30"/>
            <p:cNvCxnSpPr>
              <a:cxnSpLocks noChangeShapeType="1"/>
            </p:cNvCxnSpPr>
            <p:nvPr/>
          </p:nvCxnSpPr>
          <p:spPr bwMode="auto">
            <a:xfrm rot="10800000">
              <a:off x="2741612" y="2636837"/>
              <a:ext cx="609600" cy="1588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pic>
          <p:nvPicPr>
            <p:cNvPr id="137243" name="Picture 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35300" y="2743200"/>
              <a:ext cx="177800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7226" name="Rectangle 3"/>
          <p:cNvSpPr>
            <a:spLocks noChangeArrowheads="1"/>
          </p:cNvSpPr>
          <p:nvPr/>
        </p:nvSpPr>
        <p:spPr bwMode="auto">
          <a:xfrm>
            <a:off x="620713" y="3094038"/>
            <a:ext cx="8991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Energie d’interaction dans un champ extérieur.</a:t>
            </a:r>
          </a:p>
        </p:txBody>
      </p:sp>
      <p:grpSp>
        <p:nvGrpSpPr>
          <p:cNvPr id="3" name="Grouper 39"/>
          <p:cNvGrpSpPr>
            <a:grpSpLocks/>
          </p:cNvGrpSpPr>
          <p:nvPr/>
        </p:nvGrpSpPr>
        <p:grpSpPr bwMode="auto">
          <a:xfrm>
            <a:off x="7302500" y="2636838"/>
            <a:ext cx="1852613" cy="1600200"/>
            <a:chOff x="7302500" y="2636837"/>
            <a:chExt cx="1852612" cy="1600200"/>
          </a:xfrm>
        </p:grpSpPr>
        <p:cxnSp>
          <p:nvCxnSpPr>
            <p:cNvPr id="137233" name="Connecteur droit avec flèche 18"/>
            <p:cNvCxnSpPr>
              <a:cxnSpLocks noChangeShapeType="1"/>
            </p:cNvCxnSpPr>
            <p:nvPr/>
          </p:nvCxnSpPr>
          <p:spPr bwMode="auto">
            <a:xfrm rot="5400000" flipH="1" flipV="1">
              <a:off x="7058024" y="3512343"/>
              <a:ext cx="14478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37234" name="Connecteur droit avec flèche 38"/>
            <p:cNvCxnSpPr>
              <a:cxnSpLocks noChangeShapeType="1"/>
            </p:cNvCxnSpPr>
            <p:nvPr/>
          </p:nvCxnSpPr>
          <p:spPr bwMode="auto">
            <a:xfrm rot="5400000" flipH="1" flipV="1">
              <a:off x="7351712" y="3360737"/>
              <a:ext cx="838200" cy="60960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pic>
          <p:nvPicPr>
            <p:cNvPr id="137235" name="Picture 9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302500" y="3581400"/>
              <a:ext cx="177800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36" name="Picture 1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075612" y="2636837"/>
              <a:ext cx="10795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7228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62200" y="3733800"/>
            <a:ext cx="2768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9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93113" y="4008438"/>
            <a:ext cx="762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31" name="Rectangle 3"/>
          <p:cNvSpPr>
            <a:spLocks noChangeArrowheads="1"/>
          </p:cNvSpPr>
          <p:nvPr/>
        </p:nvSpPr>
        <p:spPr bwMode="auto">
          <a:xfrm>
            <a:off x="620713" y="5456237"/>
            <a:ext cx="8991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err="1" smtClean="0">
                <a:ea typeface="Hoefler Text" pitchFamily="3" charset="0"/>
                <a:cs typeface="Hoefler Text" pitchFamily="3" charset="0"/>
              </a:rPr>
              <a:t>-Pas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d’interactions </a:t>
            </a:r>
            <a:r>
              <a:rPr lang="fr-FR" sz="2000" dirty="0" err="1" smtClean="0">
                <a:ea typeface="Hoefler Text" pitchFamily="3" charset="0"/>
                <a:cs typeface="Hoefler Text" pitchFamily="3" charset="0"/>
              </a:rPr>
              <a:t>dipôle-dipôle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(sinon </a:t>
            </a:r>
            <a:r>
              <a:rPr lang="fr-FR" sz="2000" dirty="0" err="1" smtClean="0">
                <a:ea typeface="Hoefler Text" pitchFamily="3" charset="0"/>
                <a:cs typeface="Hoefler Text" pitchFamily="3" charset="0"/>
              </a:rPr>
              <a:t>int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. van der </a:t>
            </a:r>
            <a:r>
              <a:rPr lang="fr-FR" sz="2000" dirty="0" err="1" smtClean="0">
                <a:ea typeface="Hoefler Text" pitchFamily="3" charset="0"/>
                <a:cs typeface="Hoefler Text" pitchFamily="3" charset="0"/>
              </a:rPr>
              <a:t>Waals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, livre Atkins)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620712" y="5913437"/>
            <a:ext cx="8991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err="1" smtClean="0">
                <a:ea typeface="Hoefler Text" pitchFamily="3" charset="0"/>
                <a:cs typeface="Hoefler Text" pitchFamily="3" charset="0"/>
              </a:rPr>
              <a:t>-Séparation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des interactions de positions et du potentiel 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620712" y="6827837"/>
            <a:ext cx="8991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err="1" smtClean="0">
                <a:ea typeface="Hoefler Text" pitchFamily="3" charset="0"/>
                <a:cs typeface="Hoefler Text" pitchFamily="3" charset="0"/>
              </a:rPr>
              <a:t>-On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ne traite ici que la partie électrique pour le dipôle moyen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32" name="Image 3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2081212" y="6413500"/>
            <a:ext cx="3721100" cy="381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5155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51557" name="Rectangle 3"/>
          <p:cNvSpPr>
            <a:spLocks noChangeArrowheads="1"/>
          </p:cNvSpPr>
          <p:nvPr/>
        </p:nvSpPr>
        <p:spPr bwMode="auto">
          <a:xfrm>
            <a:off x="315913" y="8080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1.A – Polarisabilité d’orientation</a:t>
            </a:r>
          </a:p>
        </p:txBody>
      </p:sp>
      <p:sp>
        <p:nvSpPr>
          <p:cNvPr id="151558" name="Rectangle 3"/>
          <p:cNvSpPr>
            <a:spLocks noChangeArrowheads="1"/>
          </p:cNvSpPr>
          <p:nvPr/>
        </p:nvSpPr>
        <p:spPr bwMode="auto">
          <a:xfrm>
            <a:off x="620713" y="1171575"/>
            <a:ext cx="80772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Concerne les liquides ou les gaz composés de molécules possédant un moment dipolaire permanent.</a:t>
            </a:r>
          </a:p>
        </p:txBody>
      </p:sp>
      <p:sp>
        <p:nvSpPr>
          <p:cNvPr id="151559" name="Rectangle 3"/>
          <p:cNvSpPr>
            <a:spLocks noChangeArrowheads="1"/>
          </p:cNvSpPr>
          <p:nvPr/>
        </p:nvSpPr>
        <p:spPr bwMode="auto">
          <a:xfrm>
            <a:off x="620713" y="4465638"/>
            <a:ext cx="8991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Système en contact avec un thermostat (statistique de Boltzmann).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Compétition alignement, agitation thermique.</a:t>
            </a:r>
          </a:p>
        </p:txBody>
      </p:sp>
      <p:pic>
        <p:nvPicPr>
          <p:cNvPr id="1515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9313" y="2484438"/>
            <a:ext cx="1778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r 34"/>
          <p:cNvGrpSpPr>
            <a:grpSpLocks/>
          </p:cNvGrpSpPr>
          <p:nvPr/>
        </p:nvGrpSpPr>
        <p:grpSpPr bwMode="auto">
          <a:xfrm>
            <a:off x="2373313" y="2179638"/>
            <a:ext cx="1511300" cy="817562"/>
            <a:chOff x="2373312" y="2179637"/>
            <a:chExt cx="1511300" cy="817563"/>
          </a:xfrm>
        </p:grpSpPr>
        <p:cxnSp>
          <p:nvCxnSpPr>
            <p:cNvPr id="151573" name="Connecteur droit 24"/>
            <p:cNvCxnSpPr>
              <a:cxnSpLocks noChangeShapeType="1"/>
            </p:cNvCxnSpPr>
            <p:nvPr/>
          </p:nvCxnSpPr>
          <p:spPr bwMode="auto">
            <a:xfrm>
              <a:off x="2665412" y="2649537"/>
              <a:ext cx="8382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15157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73312" y="2535237"/>
              <a:ext cx="21590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1575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79812" y="2522537"/>
              <a:ext cx="266700" cy="20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1576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25700" y="2179637"/>
              <a:ext cx="2667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1577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30612" y="2217737"/>
              <a:ext cx="254000" cy="20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1578" name="Connecteur droit avec flèche 30"/>
            <p:cNvCxnSpPr>
              <a:cxnSpLocks noChangeShapeType="1"/>
            </p:cNvCxnSpPr>
            <p:nvPr/>
          </p:nvCxnSpPr>
          <p:spPr bwMode="auto">
            <a:xfrm rot="10800000">
              <a:off x="2741612" y="2636837"/>
              <a:ext cx="609600" cy="1588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pic>
          <p:nvPicPr>
            <p:cNvPr id="151579" name="Picture 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35300" y="2743200"/>
              <a:ext cx="177800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1562" name="Rectangle 3"/>
          <p:cNvSpPr>
            <a:spLocks noChangeArrowheads="1"/>
          </p:cNvSpPr>
          <p:nvPr/>
        </p:nvSpPr>
        <p:spPr bwMode="auto">
          <a:xfrm>
            <a:off x="620713" y="3094038"/>
            <a:ext cx="8991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Energie d’interaction dans un champ extérieur.</a:t>
            </a:r>
          </a:p>
        </p:txBody>
      </p:sp>
      <p:grpSp>
        <p:nvGrpSpPr>
          <p:cNvPr id="3" name="Grouper 39"/>
          <p:cNvGrpSpPr>
            <a:grpSpLocks/>
          </p:cNvGrpSpPr>
          <p:nvPr/>
        </p:nvGrpSpPr>
        <p:grpSpPr bwMode="auto">
          <a:xfrm>
            <a:off x="7302500" y="2636838"/>
            <a:ext cx="1852613" cy="1600200"/>
            <a:chOff x="7302500" y="2636837"/>
            <a:chExt cx="1852612" cy="1600200"/>
          </a:xfrm>
        </p:grpSpPr>
        <p:cxnSp>
          <p:nvCxnSpPr>
            <p:cNvPr id="151569" name="Connecteur droit avec flèche 18"/>
            <p:cNvCxnSpPr>
              <a:cxnSpLocks noChangeShapeType="1"/>
            </p:cNvCxnSpPr>
            <p:nvPr/>
          </p:nvCxnSpPr>
          <p:spPr bwMode="auto">
            <a:xfrm rot="5400000" flipH="1" flipV="1">
              <a:off x="7058024" y="3512343"/>
              <a:ext cx="14478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51570" name="Connecteur droit avec flèche 38"/>
            <p:cNvCxnSpPr>
              <a:cxnSpLocks noChangeShapeType="1"/>
            </p:cNvCxnSpPr>
            <p:nvPr/>
          </p:nvCxnSpPr>
          <p:spPr bwMode="auto">
            <a:xfrm rot="5400000" flipH="1" flipV="1">
              <a:off x="7351712" y="3360737"/>
              <a:ext cx="838200" cy="60960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pic>
          <p:nvPicPr>
            <p:cNvPr id="151571" name="Picture 9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302500" y="3581400"/>
              <a:ext cx="177800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1572" name="Picture 1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075612" y="2636837"/>
              <a:ext cx="10795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1564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62200" y="3733800"/>
            <a:ext cx="2768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65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93113" y="4008438"/>
            <a:ext cx="762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66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46212" y="5227638"/>
            <a:ext cx="3136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67" name="Rectangle 3"/>
          <p:cNvSpPr>
            <a:spLocks noChangeArrowheads="1"/>
          </p:cNvSpPr>
          <p:nvPr/>
        </p:nvSpPr>
        <p:spPr bwMode="auto">
          <a:xfrm>
            <a:off x="620713" y="6162675"/>
            <a:ext cx="8991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b="1" dirty="0">
                <a:ea typeface="Hoefler Text" pitchFamily="3" charset="0"/>
                <a:cs typeface="Hoefler Text" pitchFamily="3" charset="0"/>
              </a:rPr>
              <a:t>On suppose U&lt;&lt;kT, montrer que </a:t>
            </a:r>
          </a:p>
        </p:txBody>
      </p:sp>
      <p:pic>
        <p:nvPicPr>
          <p:cNvPr id="151568" name="Picture 1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40313" y="6065838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573712" y="5227637"/>
            <a:ext cx="3530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08549" name="Rectangle 3"/>
          <p:cNvSpPr>
            <a:spLocks noChangeArrowheads="1"/>
          </p:cNvSpPr>
          <p:nvPr/>
        </p:nvSpPr>
        <p:spPr bwMode="auto">
          <a:xfrm>
            <a:off x="315913" y="3246438"/>
            <a:ext cx="83820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Relations de passage : </a:t>
            </a:r>
          </a:p>
        </p:txBody>
      </p:sp>
      <p:cxnSp>
        <p:nvCxnSpPr>
          <p:cNvPr id="108550" name="Connecteur droit avec flèche 32"/>
          <p:cNvCxnSpPr>
            <a:cxnSpLocks noChangeShapeType="1"/>
          </p:cNvCxnSpPr>
          <p:nvPr/>
        </p:nvCxnSpPr>
        <p:spPr bwMode="auto">
          <a:xfrm rot="5400000" flipH="1" flipV="1">
            <a:off x="4430713" y="2054225"/>
            <a:ext cx="5334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8551" name="Forme libre 16"/>
          <p:cNvSpPr>
            <a:spLocks noChangeArrowheads="1"/>
          </p:cNvSpPr>
          <p:nvPr/>
        </p:nvSpPr>
        <p:spPr bwMode="auto">
          <a:xfrm>
            <a:off x="1992313" y="2282825"/>
            <a:ext cx="4800600" cy="461963"/>
          </a:xfrm>
          <a:custGeom>
            <a:avLst/>
            <a:gdLst>
              <a:gd name="T0" fmla="*/ 0 w 4089400"/>
              <a:gd name="T1" fmla="*/ 410863 h 461434"/>
              <a:gd name="T2" fmla="*/ 1861263 w 4089400"/>
              <a:gd name="T3" fmla="*/ 385318 h 461434"/>
              <a:gd name="T4" fmla="*/ 3091023 w 4089400"/>
              <a:gd name="T5" fmla="*/ 53222 h 461434"/>
              <a:gd name="T6" fmla="*/ 4885811 w 4089400"/>
              <a:gd name="T7" fmla="*/ 65993 h 461434"/>
              <a:gd name="T8" fmla="*/ 7611228 w 4089400"/>
              <a:gd name="T9" fmla="*/ 449183 h 461434"/>
              <a:gd name="T10" fmla="*/ 10702252 w 4089400"/>
              <a:gd name="T11" fmla="*/ 155405 h 461434"/>
              <a:gd name="T12" fmla="*/ 10702252 w 4089400"/>
              <a:gd name="T13" fmla="*/ 155405 h 4614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89400"/>
              <a:gd name="T22" fmla="*/ 0 h 461434"/>
              <a:gd name="T23" fmla="*/ 4089400 w 4089400"/>
              <a:gd name="T24" fmla="*/ 461434 h 4614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89400" h="461434">
                <a:moveTo>
                  <a:pt x="0" y="408517"/>
                </a:moveTo>
                <a:cubicBezTo>
                  <a:pt x="257175" y="425450"/>
                  <a:pt x="514350" y="442384"/>
                  <a:pt x="711200" y="383117"/>
                </a:cubicBezTo>
                <a:cubicBezTo>
                  <a:pt x="908050" y="323850"/>
                  <a:pt x="988483" y="105834"/>
                  <a:pt x="1181100" y="52917"/>
                </a:cubicBezTo>
                <a:cubicBezTo>
                  <a:pt x="1373717" y="0"/>
                  <a:pt x="1579033" y="0"/>
                  <a:pt x="1866900" y="65617"/>
                </a:cubicBezTo>
                <a:cubicBezTo>
                  <a:pt x="2154767" y="131234"/>
                  <a:pt x="2537883" y="431800"/>
                  <a:pt x="2908300" y="446617"/>
                </a:cubicBezTo>
                <a:cubicBezTo>
                  <a:pt x="3278717" y="461434"/>
                  <a:pt x="4089400" y="154517"/>
                  <a:pt x="4089400" y="15451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8552" name="Image 17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7100" y="2776538"/>
            <a:ext cx="228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3" name="Image 18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3250" y="2255838"/>
            <a:ext cx="2413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4" name="Image 46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0413" y="4237038"/>
            <a:ext cx="25527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5" name="Image 47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7913" y="2027238"/>
            <a:ext cx="35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6" name="Image 49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83313" y="4224338"/>
            <a:ext cx="21082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7" name="Image 50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92313" y="4960938"/>
            <a:ext cx="17145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8" name="Image 51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83313" y="4960938"/>
            <a:ext cx="2514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9" name="Rectangle 3"/>
          <p:cNvSpPr>
            <a:spLocks noChangeArrowheads="1"/>
          </p:cNvSpPr>
          <p:nvPr/>
        </p:nvSpPr>
        <p:spPr bwMode="auto">
          <a:xfrm>
            <a:off x="315913" y="8842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2 – Relations de passage entre deux milieux diélectriques</a:t>
            </a:r>
          </a:p>
        </p:txBody>
      </p:sp>
      <p:pic>
        <p:nvPicPr>
          <p:cNvPr id="108560" name="Image 53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01913" y="2027238"/>
            <a:ext cx="228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61" name="Image 54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54313" y="2865438"/>
            <a:ext cx="2159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62" name="Rectangle 3"/>
          <p:cNvSpPr>
            <a:spLocks noChangeArrowheads="1"/>
          </p:cNvSpPr>
          <p:nvPr/>
        </p:nvSpPr>
        <p:spPr bwMode="auto">
          <a:xfrm>
            <a:off x="315913" y="5210175"/>
            <a:ext cx="83820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Appliqué au cas de diélectriques LHI :</a:t>
            </a:r>
          </a:p>
        </p:txBody>
      </p:sp>
      <p:pic>
        <p:nvPicPr>
          <p:cNvPr id="108563" name="Image 57" descr="latex-image-1.pd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25650" y="6205538"/>
            <a:ext cx="29464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64" name="Image 58" descr="latex-image-1.pd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68513" y="6865938"/>
            <a:ext cx="17145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3926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39269" name="Rectangle 3"/>
          <p:cNvSpPr>
            <a:spLocks noChangeArrowheads="1"/>
          </p:cNvSpPr>
          <p:nvPr/>
        </p:nvSpPr>
        <p:spPr bwMode="auto">
          <a:xfrm>
            <a:off x="849313" y="4084638"/>
            <a:ext cx="8991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Polarisation moyenne : </a:t>
            </a:r>
          </a:p>
        </p:txBody>
      </p:sp>
      <p:pic>
        <p:nvPicPr>
          <p:cNvPr id="139270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5481638"/>
            <a:ext cx="2870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71" name="Rectangle 3"/>
          <p:cNvSpPr>
            <a:spLocks noChangeArrowheads="1"/>
          </p:cNvSpPr>
          <p:nvPr/>
        </p:nvSpPr>
        <p:spPr bwMode="auto">
          <a:xfrm>
            <a:off x="163513" y="884238"/>
            <a:ext cx="8991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Calcul d’une valeur moyenne sur les configurations possibles</a:t>
            </a:r>
          </a:p>
        </p:txBody>
      </p:sp>
      <p:pic>
        <p:nvPicPr>
          <p:cNvPr id="1392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524000"/>
            <a:ext cx="56388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4913" y="2027238"/>
            <a:ext cx="1981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4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3394075"/>
            <a:ext cx="27813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4160838"/>
            <a:ext cx="3962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0" y="4846638"/>
            <a:ext cx="39243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7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91200" y="3195638"/>
            <a:ext cx="2705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78" name="Rectangle 3"/>
          <p:cNvSpPr>
            <a:spLocks noChangeArrowheads="1"/>
          </p:cNvSpPr>
          <p:nvPr/>
        </p:nvSpPr>
        <p:spPr bwMode="auto">
          <a:xfrm>
            <a:off x="849313" y="6510338"/>
            <a:ext cx="8991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Solution analytique :  </a:t>
            </a:r>
          </a:p>
        </p:txBody>
      </p:sp>
      <p:pic>
        <p:nvPicPr>
          <p:cNvPr id="139279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21113" y="6434138"/>
            <a:ext cx="1879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81" name="Rectangle 3"/>
          <p:cNvSpPr>
            <a:spLocks noChangeArrowheads="1"/>
          </p:cNvSpPr>
          <p:nvPr/>
        </p:nvSpPr>
        <p:spPr bwMode="auto">
          <a:xfrm>
            <a:off x="6792913" y="6827838"/>
            <a:ext cx="2743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Fonction de Langevin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4131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41317" name="Rectangle 3"/>
          <p:cNvSpPr>
            <a:spLocks noChangeArrowheads="1"/>
          </p:cNvSpPr>
          <p:nvPr/>
        </p:nvSpPr>
        <p:spPr bwMode="auto">
          <a:xfrm>
            <a:off x="849313" y="1311275"/>
            <a:ext cx="8991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ODG : ddp de 100 V sur 100 microns,  </a:t>
            </a:r>
          </a:p>
        </p:txBody>
      </p:sp>
      <p:pic>
        <p:nvPicPr>
          <p:cNvPr id="14131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404938"/>
            <a:ext cx="1701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9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085975"/>
            <a:ext cx="32893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0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798638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21" name="Rectangle 3"/>
          <p:cNvSpPr>
            <a:spLocks noChangeArrowheads="1"/>
          </p:cNvSpPr>
          <p:nvPr/>
        </p:nvSpPr>
        <p:spPr bwMode="auto">
          <a:xfrm>
            <a:off x="2830512" y="731838"/>
            <a:ext cx="8991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La réponse est linéaire</a:t>
            </a:r>
          </a:p>
        </p:txBody>
      </p:sp>
      <p:pic>
        <p:nvPicPr>
          <p:cNvPr id="141322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9713" y="3932238"/>
            <a:ext cx="83439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3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9913" y="4999038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4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4400" y="4986338"/>
            <a:ext cx="15748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25" name="Rectangle 3"/>
          <p:cNvSpPr>
            <a:spLocks noChangeArrowheads="1"/>
          </p:cNvSpPr>
          <p:nvPr/>
        </p:nvSpPr>
        <p:spPr bwMode="auto">
          <a:xfrm>
            <a:off x="239713" y="6294438"/>
            <a:ext cx="8991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La dépendance en température, bien vérifiée expérimentalement, est le signe d’un effet statistique.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fr-FR" sz="2000">
              <a:ea typeface="Hoefler Text" pitchFamily="3" charset="0"/>
              <a:cs typeface="Hoefler Text" pitchFamily="3" charset="0"/>
            </a:endParaRP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Modèle dynamique de type visqueux :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Les molécules doivent tourner</a:t>
            </a:r>
          </a:p>
        </p:txBody>
      </p:sp>
      <p:pic>
        <p:nvPicPr>
          <p:cNvPr id="141326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81600" y="6477000"/>
            <a:ext cx="26543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7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9713" y="2789238"/>
            <a:ext cx="66929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63512" y="731837"/>
            <a:ext cx="8991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b="1" dirty="0">
                <a:ea typeface="Hoefler Text" pitchFamily="3" charset="0"/>
                <a:cs typeface="Hoefler Text" pitchFamily="3" charset="0"/>
              </a:rPr>
              <a:t>On suppose U&lt;&lt;</a:t>
            </a:r>
            <a:r>
              <a:rPr lang="fr-FR" sz="2000" b="1" dirty="0" smtClean="0">
                <a:ea typeface="Hoefler Text" pitchFamily="3" charset="0"/>
                <a:cs typeface="Hoefler Text" pitchFamily="3" charset="0"/>
              </a:rPr>
              <a:t>kT. </a:t>
            </a:r>
            <a:endParaRPr lang="fr-FR" sz="2000" b="1" dirty="0">
              <a:ea typeface="Hoefler Text" pitchFamily="3" charset="0"/>
              <a:cs typeface="Hoefler Text" pitchFamily="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4336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43365" name="Rectangle 3"/>
          <p:cNvSpPr>
            <a:spLocks noChangeArrowheads="1"/>
          </p:cNvSpPr>
          <p:nvPr/>
        </p:nvSpPr>
        <p:spPr bwMode="auto">
          <a:xfrm>
            <a:off x="315913" y="8080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1.B – Polarisabilité électronique</a:t>
            </a:r>
          </a:p>
        </p:txBody>
      </p:sp>
      <p:sp>
        <p:nvSpPr>
          <p:cNvPr id="143366" name="Rectangle 3"/>
          <p:cNvSpPr>
            <a:spLocks noChangeArrowheads="1"/>
          </p:cNvSpPr>
          <p:nvPr/>
        </p:nvSpPr>
        <p:spPr bwMode="auto">
          <a:xfrm>
            <a:off x="620713" y="1171575"/>
            <a:ext cx="80772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Le modèle phénoménologique de l’électron élastiquement lié rend bien compte du phénomène.</a:t>
            </a:r>
          </a:p>
        </p:txBody>
      </p:sp>
      <p:sp>
        <p:nvSpPr>
          <p:cNvPr id="143367" name="Rectangle 3"/>
          <p:cNvSpPr>
            <a:spLocks noChangeArrowheads="1"/>
          </p:cNvSpPr>
          <p:nvPr/>
        </p:nvSpPr>
        <p:spPr bwMode="auto">
          <a:xfrm>
            <a:off x="620713" y="4465638"/>
            <a:ext cx="9067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Si l’échelle spatiale des variations du champ est grande devant le rayon atomique, le champ semble homogène (k.a</a:t>
            </a:r>
            <a:r>
              <a:rPr lang="fr-FR" sz="1200">
                <a:ea typeface="Hoefler Text" pitchFamily="3" charset="0"/>
                <a:cs typeface="Hoefler Text" pitchFamily="3" charset="0"/>
              </a:rPr>
              <a:t>0</a:t>
            </a:r>
            <a:r>
              <a:rPr lang="fr-FR" sz="2000">
                <a:ea typeface="Hoefler Text" pitchFamily="3" charset="0"/>
                <a:cs typeface="Hoefler Text" pitchFamily="3" charset="0"/>
              </a:rPr>
              <a:t> &lt;&lt; 1). </a:t>
            </a:r>
          </a:p>
        </p:txBody>
      </p:sp>
      <p:sp>
        <p:nvSpPr>
          <p:cNvPr id="143368" name="Rectangle 3"/>
          <p:cNvSpPr>
            <a:spLocks noChangeArrowheads="1"/>
          </p:cNvSpPr>
          <p:nvPr/>
        </p:nvSpPr>
        <p:spPr bwMode="auto">
          <a:xfrm>
            <a:off x="620713" y="2179638"/>
            <a:ext cx="8991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L’électron est lié au proton par une interaction </a:t>
            </a:r>
            <a:r>
              <a:rPr lang="fr-FR" sz="2000" b="1" dirty="0">
                <a:ea typeface="Hoefler Text" pitchFamily="3" charset="0"/>
                <a:cs typeface="Hoefler Text" pitchFamily="3" charset="0"/>
              </a:rPr>
              <a:t>effective</a:t>
            </a:r>
            <a:r>
              <a:rPr lang="fr-FR" sz="2000" dirty="0">
                <a:ea typeface="Hoefler Text" pitchFamily="3" charset="0"/>
                <a:cs typeface="Hoefler Text" pitchFamily="3" charset="0"/>
              </a:rPr>
              <a:t> de type élastique</a:t>
            </a:r>
          </a:p>
        </p:txBody>
      </p:sp>
      <p:sp>
        <p:nvSpPr>
          <p:cNvPr id="143369" name="Rectangle 3"/>
          <p:cNvSpPr>
            <a:spLocks noChangeArrowheads="1"/>
          </p:cNvSpPr>
          <p:nvPr/>
        </p:nvSpPr>
        <p:spPr bwMode="auto">
          <a:xfrm>
            <a:off x="620713" y="3170238"/>
            <a:ext cx="8991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Le dissipation est modélisée par une force de frottement visqueuse</a:t>
            </a:r>
          </a:p>
        </p:txBody>
      </p:sp>
      <p:pic>
        <p:nvPicPr>
          <p:cNvPr id="14337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8713" y="3856038"/>
            <a:ext cx="1320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4913" y="2713038"/>
            <a:ext cx="158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3" name="Rectangle 3"/>
          <p:cNvSpPr>
            <a:spLocks noChangeArrowheads="1"/>
          </p:cNvSpPr>
          <p:nvPr/>
        </p:nvSpPr>
        <p:spPr bwMode="auto">
          <a:xfrm>
            <a:off x="620713" y="5837238"/>
            <a:ext cx="9067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En complexes : </a:t>
            </a:r>
          </a:p>
        </p:txBody>
      </p:sp>
      <p:pic>
        <p:nvPicPr>
          <p:cNvPr id="14337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6513" y="6370638"/>
            <a:ext cx="416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5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6324600"/>
            <a:ext cx="2400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6" name="Rectangle 41"/>
          <p:cNvSpPr>
            <a:spLocks noChangeArrowheads="1"/>
          </p:cNvSpPr>
          <p:nvPr/>
        </p:nvSpPr>
        <p:spPr bwMode="auto">
          <a:xfrm>
            <a:off x="6335713" y="6218238"/>
            <a:ext cx="2819400" cy="1143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830512" y="5214937"/>
            <a:ext cx="3505200" cy="469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4541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45414" name="Rectangle 3"/>
          <p:cNvSpPr>
            <a:spLocks noChangeArrowheads="1"/>
          </p:cNvSpPr>
          <p:nvPr/>
        </p:nvSpPr>
        <p:spPr bwMode="auto">
          <a:xfrm>
            <a:off x="620713" y="1171575"/>
            <a:ext cx="80772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A fréquence nulle, la polarisabilité électronique est : </a:t>
            </a:r>
          </a:p>
        </p:txBody>
      </p:sp>
      <p:sp>
        <p:nvSpPr>
          <p:cNvPr id="145415" name="Rectangle 41"/>
          <p:cNvSpPr>
            <a:spLocks noChangeArrowheads="1"/>
          </p:cNvSpPr>
          <p:nvPr/>
        </p:nvSpPr>
        <p:spPr bwMode="auto">
          <a:xfrm>
            <a:off x="6869113" y="1189038"/>
            <a:ext cx="2133600" cy="1143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416" name="Rectangle 3"/>
          <p:cNvSpPr>
            <a:spLocks noChangeArrowheads="1"/>
          </p:cNvSpPr>
          <p:nvPr/>
        </p:nvSpPr>
        <p:spPr bwMode="auto">
          <a:xfrm>
            <a:off x="620713" y="2085975"/>
            <a:ext cx="80772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Un peu d’analyse dimensionnelle sur le modèle </a:t>
            </a:r>
            <a:r>
              <a:rPr lang="fr-FR" sz="2000" dirty="0" err="1" smtClean="0">
                <a:ea typeface="Hoefler Text" pitchFamily="3" charset="0"/>
                <a:cs typeface="Hoefler Text" pitchFamily="3" charset="0"/>
              </a:rPr>
              <a:t>semi-classique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145417" name="Rectangle 3"/>
          <p:cNvSpPr>
            <a:spLocks noChangeArrowheads="1"/>
          </p:cNvSpPr>
          <p:nvPr/>
        </p:nvSpPr>
        <p:spPr bwMode="auto">
          <a:xfrm>
            <a:off x="620713" y="2713037"/>
            <a:ext cx="80772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b="1" dirty="0" smtClean="0">
                <a:ea typeface="Hoefler Text" pitchFamily="3" charset="0"/>
                <a:cs typeface="Hoefler Text" pitchFamily="3" charset="0"/>
              </a:rPr>
              <a:t>1) Evaluer la fréquence </a:t>
            </a:r>
            <a:endParaRPr lang="fr-FR" sz="2000" b="1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1454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4912" y="4389437"/>
            <a:ext cx="256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2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3913" y="1417638"/>
            <a:ext cx="14605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25" name="Rectangle 3"/>
          <p:cNvSpPr>
            <a:spLocks noChangeArrowheads="1"/>
          </p:cNvSpPr>
          <p:nvPr/>
        </p:nvSpPr>
        <p:spPr bwMode="auto">
          <a:xfrm>
            <a:off x="925512" y="4999037"/>
            <a:ext cx="80772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pour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trouver le rayon de Bohr et montrer que 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925512" y="3322637"/>
            <a:ext cx="80772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Potentiel coulombien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21" name="Image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202112" y="3094037"/>
            <a:ext cx="1384300" cy="279400"/>
          </a:xfrm>
          <a:prstGeom prst="rect">
            <a:avLst/>
          </a:prstGeom>
        </p:spPr>
      </p:pic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925512" y="4295775"/>
            <a:ext cx="80772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Conseil : utiliser l’équation de Schrödinger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« comme en mécanique des fluide »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20712" y="5895975"/>
            <a:ext cx="80772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b="1" dirty="0" smtClean="0">
                <a:ea typeface="Hoefler Text" pitchFamily="3" charset="0"/>
                <a:cs typeface="Hoefler Text" pitchFamily="3" charset="0"/>
              </a:rPr>
              <a:t>2) Comment change a</a:t>
            </a:r>
            <a:r>
              <a:rPr lang="fr-FR" sz="1400" b="1" dirty="0" smtClean="0">
                <a:ea typeface="Hoefler Text" pitchFamily="3" charset="0"/>
                <a:cs typeface="Hoefler Text" pitchFamily="3" charset="0"/>
              </a:rPr>
              <a:t>0</a:t>
            </a:r>
            <a:r>
              <a:rPr lang="fr-FR" sz="2000" b="1" dirty="0" smtClean="0">
                <a:ea typeface="Hoefler Text" pitchFamily="3" charset="0"/>
                <a:cs typeface="Hoefler Text" pitchFamily="3" charset="0"/>
              </a:rPr>
              <a:t> lorsque l’on passe d’une couche  électronique à la suivante ?</a:t>
            </a:r>
            <a:endParaRPr lang="fr-FR" sz="2000" b="1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45512" y="5227637"/>
            <a:ext cx="1358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15913" y="8080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 dirty="0">
                <a:ea typeface="Hoefler Text" pitchFamily="3" charset="0"/>
                <a:cs typeface="Hoefler Text" pitchFamily="3" charset="0"/>
              </a:rPr>
              <a:t>1.B – Polarisabilité électronique</a:t>
            </a:r>
          </a:p>
        </p:txBody>
      </p:sp>
      <p:pic>
        <p:nvPicPr>
          <p:cNvPr id="26" name="Image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821112" y="3475037"/>
            <a:ext cx="1663700" cy="723900"/>
          </a:xfrm>
          <a:prstGeom prst="rect">
            <a:avLst/>
          </a:prstGeom>
        </p:spPr>
      </p:pic>
      <p:pic>
        <p:nvPicPr>
          <p:cNvPr id="27" name="Image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335712" y="5264150"/>
            <a:ext cx="1981200" cy="571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4541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45413" name="Rectangle 3"/>
          <p:cNvSpPr>
            <a:spLocks noChangeArrowheads="1"/>
          </p:cNvSpPr>
          <p:nvPr/>
        </p:nvSpPr>
        <p:spPr bwMode="auto">
          <a:xfrm>
            <a:off x="315913" y="8080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 dirty="0">
                <a:ea typeface="Hoefler Text" pitchFamily="3" charset="0"/>
                <a:cs typeface="Hoefler Text" pitchFamily="3" charset="0"/>
              </a:rPr>
              <a:t>1.B – Polarisabilité électronique</a:t>
            </a:r>
          </a:p>
        </p:txBody>
      </p:sp>
      <p:sp>
        <p:nvSpPr>
          <p:cNvPr id="145414" name="Rectangle 3"/>
          <p:cNvSpPr>
            <a:spLocks noChangeArrowheads="1"/>
          </p:cNvSpPr>
          <p:nvPr/>
        </p:nvSpPr>
        <p:spPr bwMode="auto">
          <a:xfrm>
            <a:off x="620713" y="1171575"/>
            <a:ext cx="80772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A fréquence nulle, la polarisabilité électronique est : </a:t>
            </a:r>
          </a:p>
        </p:txBody>
      </p:sp>
      <p:sp>
        <p:nvSpPr>
          <p:cNvPr id="145415" name="Rectangle 41"/>
          <p:cNvSpPr>
            <a:spLocks noChangeArrowheads="1"/>
          </p:cNvSpPr>
          <p:nvPr/>
        </p:nvSpPr>
        <p:spPr bwMode="auto">
          <a:xfrm>
            <a:off x="6869113" y="1189038"/>
            <a:ext cx="2133600" cy="1143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416" name="Rectangle 3"/>
          <p:cNvSpPr>
            <a:spLocks noChangeArrowheads="1"/>
          </p:cNvSpPr>
          <p:nvPr/>
        </p:nvSpPr>
        <p:spPr bwMode="auto">
          <a:xfrm>
            <a:off x="620713" y="2085975"/>
            <a:ext cx="80772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Evaluation de la fréquence :</a:t>
            </a:r>
          </a:p>
        </p:txBody>
      </p:sp>
      <p:sp>
        <p:nvSpPr>
          <p:cNvPr id="145417" name="Rectangle 3"/>
          <p:cNvSpPr>
            <a:spLocks noChangeArrowheads="1"/>
          </p:cNvSpPr>
          <p:nvPr/>
        </p:nvSpPr>
        <p:spPr bwMode="auto">
          <a:xfrm>
            <a:off x="620713" y="3457575"/>
            <a:ext cx="80772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Tous les termes sont du même ordre</a:t>
            </a:r>
          </a:p>
        </p:txBody>
      </p:sp>
      <p:pic>
        <p:nvPicPr>
          <p:cNvPr id="1454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1713" y="2789238"/>
            <a:ext cx="256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3005138"/>
            <a:ext cx="1778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21" name="Rectangle 3"/>
          <p:cNvSpPr>
            <a:spLocks noChangeArrowheads="1"/>
          </p:cNvSpPr>
          <p:nvPr/>
        </p:nvSpPr>
        <p:spPr bwMode="auto">
          <a:xfrm>
            <a:off x="2373313" y="4694238"/>
            <a:ext cx="67818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est le rayon de Bohr de l’atome d’hydrogène.</a:t>
            </a:r>
          </a:p>
        </p:txBody>
      </p:sp>
      <p:pic>
        <p:nvPicPr>
          <p:cNvPr id="145422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73913" y="1417638"/>
            <a:ext cx="14605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23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8213" y="4694238"/>
            <a:ext cx="1358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25" name="Rectangle 3"/>
          <p:cNvSpPr>
            <a:spLocks noChangeArrowheads="1"/>
          </p:cNvSpPr>
          <p:nvPr/>
        </p:nvSpPr>
        <p:spPr bwMode="auto">
          <a:xfrm>
            <a:off x="773112" y="5591175"/>
            <a:ext cx="80772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P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our </a:t>
            </a:r>
            <a:r>
              <a:rPr lang="fr-FR" sz="2000" dirty="0">
                <a:ea typeface="Hoefler Text" pitchFamily="3" charset="0"/>
                <a:cs typeface="Hoefler Text" pitchFamily="3" charset="0"/>
              </a:rPr>
              <a:t>l’atome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d’hydrogène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773112" y="6429374"/>
            <a:ext cx="90678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L’évolution de la polarisabilité suit celle de la taille du nuage électronique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22" name="Image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497512" y="3609974"/>
            <a:ext cx="3390900" cy="762000"/>
          </a:xfrm>
          <a:prstGeom prst="rect">
            <a:avLst/>
          </a:prstGeom>
        </p:spPr>
      </p:pic>
      <p:pic>
        <p:nvPicPr>
          <p:cNvPr id="23" name="Image 2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6869112" y="5837237"/>
            <a:ext cx="1981200" cy="571500"/>
          </a:xfrm>
          <a:prstGeom prst="rect">
            <a:avLst/>
          </a:prstGeom>
        </p:spPr>
      </p:pic>
      <p:pic>
        <p:nvPicPr>
          <p:cNvPr id="25" name="Image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4921250" y="5715000"/>
            <a:ext cx="1612900" cy="76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4746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47461" name="Rectangle 3"/>
          <p:cNvSpPr>
            <a:spLocks noChangeArrowheads="1"/>
          </p:cNvSpPr>
          <p:nvPr/>
        </p:nvSpPr>
        <p:spPr bwMode="auto">
          <a:xfrm>
            <a:off x="2373313" y="4389438"/>
            <a:ext cx="67818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est le rayon de Bohr de l’atome d’hydrogène.</a:t>
            </a:r>
          </a:p>
        </p:txBody>
      </p:sp>
      <p:sp>
        <p:nvSpPr>
          <p:cNvPr id="147462" name="Rectangle 3"/>
          <p:cNvSpPr>
            <a:spLocks noChangeArrowheads="1"/>
          </p:cNvSpPr>
          <p:nvPr/>
        </p:nvSpPr>
        <p:spPr bwMode="auto">
          <a:xfrm>
            <a:off x="392113" y="1570038"/>
            <a:ext cx="80772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Polarisabilité électronique de quelques éléments (BFR T.4) </a:t>
            </a:r>
          </a:p>
        </p:txBody>
      </p:sp>
      <p:pic>
        <p:nvPicPr>
          <p:cNvPr id="14746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8213" y="4389438"/>
            <a:ext cx="1358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5" name="Rectangle 3"/>
          <p:cNvSpPr>
            <a:spLocks noChangeArrowheads="1"/>
          </p:cNvSpPr>
          <p:nvPr/>
        </p:nvSpPr>
        <p:spPr bwMode="auto">
          <a:xfrm>
            <a:off x="620713" y="5761038"/>
            <a:ext cx="80772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Tableau périodique : alpha augmente en ligne et diminue en colonne </a:t>
            </a:r>
          </a:p>
        </p:txBody>
      </p:sp>
      <p:pic>
        <p:nvPicPr>
          <p:cNvPr id="147467" name="Imag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513" y="2605088"/>
            <a:ext cx="9744075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4950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49509" name="Rectangle 3"/>
          <p:cNvSpPr>
            <a:spLocks noChangeArrowheads="1"/>
          </p:cNvSpPr>
          <p:nvPr/>
        </p:nvSpPr>
        <p:spPr bwMode="auto">
          <a:xfrm>
            <a:off x="315913" y="8080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 dirty="0">
                <a:ea typeface="Hoefler Text" pitchFamily="3" charset="0"/>
                <a:cs typeface="Hoefler Text" pitchFamily="3" charset="0"/>
              </a:rPr>
              <a:t>1.B – Polarisabilité électronique</a:t>
            </a:r>
          </a:p>
        </p:txBody>
      </p:sp>
      <p:sp>
        <p:nvSpPr>
          <p:cNvPr id="149510" name="Rectangle 3"/>
          <p:cNvSpPr>
            <a:spLocks noChangeArrowheads="1"/>
          </p:cNvSpPr>
          <p:nvPr/>
        </p:nvSpPr>
        <p:spPr bwMode="auto">
          <a:xfrm>
            <a:off x="620713" y="1171575"/>
            <a:ext cx="80772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Remarques :</a:t>
            </a:r>
          </a:p>
        </p:txBody>
      </p:sp>
      <p:sp>
        <p:nvSpPr>
          <p:cNvPr id="149511" name="Rectangle 3"/>
          <p:cNvSpPr>
            <a:spLocks noChangeArrowheads="1"/>
          </p:cNvSpPr>
          <p:nvPr/>
        </p:nvSpPr>
        <p:spPr bwMode="auto">
          <a:xfrm>
            <a:off x="620713" y="1874838"/>
            <a:ext cx="80772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Cas d’un atome poly-électronique : </a:t>
            </a:r>
          </a:p>
        </p:txBody>
      </p:sp>
      <p:sp>
        <p:nvSpPr>
          <p:cNvPr id="149512" name="Rectangle 3"/>
          <p:cNvSpPr>
            <a:spLocks noChangeArrowheads="1"/>
          </p:cNvSpPr>
          <p:nvPr/>
        </p:nvSpPr>
        <p:spPr bwMode="auto">
          <a:xfrm>
            <a:off x="620713" y="4999038"/>
            <a:ext cx="8915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Un traitement quantique (non résonnant) donne un résultat analogue</a:t>
            </a:r>
          </a:p>
        </p:txBody>
      </p:sp>
      <p:sp>
        <p:nvSpPr>
          <p:cNvPr id="149513" name="Rectangle 3"/>
          <p:cNvSpPr>
            <a:spLocks noChangeArrowheads="1"/>
          </p:cNvSpPr>
          <p:nvPr/>
        </p:nvSpPr>
        <p:spPr bwMode="auto">
          <a:xfrm>
            <a:off x="620712" y="3609975"/>
            <a:ext cx="9067799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Le modèle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est phénoménologique</a:t>
            </a:r>
            <a:r>
              <a:rPr lang="fr-FR" sz="2000" dirty="0">
                <a:ea typeface="Hoefler Text" pitchFamily="3" charset="0"/>
                <a:cs typeface="Hoefler Text" pitchFamily="3" charset="0"/>
              </a:rPr>
              <a:t>, l’électron n’est pas élastiquement lié.</a:t>
            </a:r>
          </a:p>
        </p:txBody>
      </p:sp>
      <p:sp>
        <p:nvSpPr>
          <p:cNvPr id="149514" name="Rectangle 3"/>
          <p:cNvSpPr>
            <a:spLocks noChangeArrowheads="1"/>
          </p:cNvSpPr>
          <p:nvPr/>
        </p:nvSpPr>
        <p:spPr bwMode="auto">
          <a:xfrm>
            <a:off x="620713" y="4219575"/>
            <a:ext cx="80772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La température n’a aucun rôle (pas un effet statistique)</a:t>
            </a:r>
          </a:p>
        </p:txBody>
      </p:sp>
      <p:pic>
        <p:nvPicPr>
          <p:cNvPr id="1495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5313" y="2916238"/>
            <a:ext cx="28829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4113" y="2217738"/>
            <a:ext cx="1384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1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2713" y="5672138"/>
            <a:ext cx="3810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18" name="Rectangle 3"/>
          <p:cNvSpPr>
            <a:spLocks noChangeArrowheads="1"/>
          </p:cNvSpPr>
          <p:nvPr/>
        </p:nvSpPr>
        <p:spPr bwMode="auto">
          <a:xfrm>
            <a:off x="6030913" y="5608638"/>
            <a:ext cx="3429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(Livre C.T. p.1297 T.2)</a:t>
            </a:r>
          </a:p>
        </p:txBody>
      </p:sp>
      <p:sp>
        <p:nvSpPr>
          <p:cNvPr id="149519" name="Rectangle 3"/>
          <p:cNvSpPr>
            <a:spLocks noChangeArrowheads="1"/>
          </p:cNvSpPr>
          <p:nvPr/>
        </p:nvSpPr>
        <p:spPr bwMode="auto">
          <a:xfrm>
            <a:off x="392113" y="62944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1.C – Polarisabilité ionique</a:t>
            </a:r>
          </a:p>
        </p:txBody>
      </p:sp>
      <p:sp>
        <p:nvSpPr>
          <p:cNvPr id="149520" name="Rectangle 3"/>
          <p:cNvSpPr>
            <a:spLocks noChangeArrowheads="1"/>
          </p:cNvSpPr>
          <p:nvPr/>
        </p:nvSpPr>
        <p:spPr bwMode="auto">
          <a:xfrm>
            <a:off x="620713" y="6581775"/>
            <a:ext cx="80772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Le traitement est similaire, mais les masses plus grandes. Les fréquences sont dans l’IR.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5155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51557" name="Rectangle 3"/>
          <p:cNvSpPr>
            <a:spLocks noChangeArrowheads="1"/>
          </p:cNvSpPr>
          <p:nvPr/>
        </p:nvSpPr>
        <p:spPr bwMode="auto">
          <a:xfrm>
            <a:off x="315913" y="8080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2 – Le champ local</a:t>
            </a:r>
          </a:p>
        </p:txBody>
      </p:sp>
      <p:sp>
        <p:nvSpPr>
          <p:cNvPr id="151558" name="Rectangle 3"/>
          <p:cNvSpPr>
            <a:spLocks noChangeArrowheads="1"/>
          </p:cNvSpPr>
          <p:nvPr/>
        </p:nvSpPr>
        <p:spPr bwMode="auto">
          <a:xfrm>
            <a:off x="620713" y="1628775"/>
            <a:ext cx="80772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Pour connaître la réponse de la matière, il faut connaître le champ localement ressenti par un atome : 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fr-FR" sz="2000">
              <a:ea typeface="Hoefler Text" pitchFamily="3" charset="0"/>
              <a:cs typeface="Hoefler Text" pitchFamily="3" charset="0"/>
            </a:endParaRP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Il peut être différent du champ extérieur (lissé) si les atomes sont proches, i.e. dans les phases condensées</a:t>
            </a:r>
          </a:p>
        </p:txBody>
      </p:sp>
      <p:pic>
        <p:nvPicPr>
          <p:cNvPr id="1515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5513" y="1722438"/>
            <a:ext cx="24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60" name="Rectangle 3"/>
          <p:cNvSpPr>
            <a:spLocks noChangeArrowheads="1"/>
          </p:cNvSpPr>
          <p:nvPr/>
        </p:nvSpPr>
        <p:spPr bwMode="auto">
          <a:xfrm>
            <a:off x="620713" y="2771775"/>
            <a:ext cx="80772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On décompose : </a:t>
            </a:r>
          </a:p>
        </p:txBody>
      </p:sp>
      <p:pic>
        <p:nvPicPr>
          <p:cNvPr id="15156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0513" y="3094038"/>
            <a:ext cx="2171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6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913" y="3551238"/>
            <a:ext cx="444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6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6913" y="40846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orme libre 23"/>
          <p:cNvSpPr/>
          <p:nvPr/>
        </p:nvSpPr>
        <p:spPr bwMode="auto">
          <a:xfrm>
            <a:off x="6361113" y="2843213"/>
            <a:ext cx="2127250" cy="1481137"/>
          </a:xfrm>
          <a:custGeom>
            <a:avLst/>
            <a:gdLst>
              <a:gd name="connsiteX0" fmla="*/ 116417 w 2127250"/>
              <a:gd name="connsiteY0" fmla="*/ 408517 h 1481667"/>
              <a:gd name="connsiteX1" fmla="*/ 103717 w 2127250"/>
              <a:gd name="connsiteY1" fmla="*/ 954617 h 1481667"/>
              <a:gd name="connsiteX2" fmla="*/ 738717 w 2127250"/>
              <a:gd name="connsiteY2" fmla="*/ 1449917 h 1481667"/>
              <a:gd name="connsiteX3" fmla="*/ 1475317 w 2127250"/>
              <a:gd name="connsiteY3" fmla="*/ 1145117 h 1481667"/>
              <a:gd name="connsiteX4" fmla="*/ 2097617 w 2127250"/>
              <a:gd name="connsiteY4" fmla="*/ 624417 h 1481667"/>
              <a:gd name="connsiteX5" fmla="*/ 1653117 w 2127250"/>
              <a:gd name="connsiteY5" fmla="*/ 408517 h 1481667"/>
              <a:gd name="connsiteX6" fmla="*/ 1526117 w 2127250"/>
              <a:gd name="connsiteY6" fmla="*/ 91017 h 1481667"/>
              <a:gd name="connsiteX7" fmla="*/ 1018117 w 2127250"/>
              <a:gd name="connsiteY7" fmla="*/ 129117 h 1481667"/>
              <a:gd name="connsiteX8" fmla="*/ 560917 w 2127250"/>
              <a:gd name="connsiteY8" fmla="*/ 14817 h 1481667"/>
              <a:gd name="connsiteX9" fmla="*/ 319617 w 2127250"/>
              <a:gd name="connsiteY9" fmla="*/ 218017 h 1481667"/>
              <a:gd name="connsiteX10" fmla="*/ 116417 w 2127250"/>
              <a:gd name="connsiteY10" fmla="*/ 408517 h 148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27250" h="1481667">
                <a:moveTo>
                  <a:pt x="116417" y="408517"/>
                </a:moveTo>
                <a:cubicBezTo>
                  <a:pt x="80434" y="531284"/>
                  <a:pt x="0" y="781050"/>
                  <a:pt x="103717" y="954617"/>
                </a:cubicBezTo>
                <a:cubicBezTo>
                  <a:pt x="207434" y="1128184"/>
                  <a:pt x="510117" y="1418167"/>
                  <a:pt x="738717" y="1449917"/>
                </a:cubicBezTo>
                <a:cubicBezTo>
                  <a:pt x="967317" y="1481667"/>
                  <a:pt x="1248834" y="1282700"/>
                  <a:pt x="1475317" y="1145117"/>
                </a:cubicBezTo>
                <a:cubicBezTo>
                  <a:pt x="1701800" y="1007534"/>
                  <a:pt x="2067984" y="747184"/>
                  <a:pt x="2097617" y="624417"/>
                </a:cubicBezTo>
                <a:cubicBezTo>
                  <a:pt x="2127250" y="501650"/>
                  <a:pt x="1748367" y="497417"/>
                  <a:pt x="1653117" y="408517"/>
                </a:cubicBezTo>
                <a:cubicBezTo>
                  <a:pt x="1557867" y="319617"/>
                  <a:pt x="1631950" y="137584"/>
                  <a:pt x="1526117" y="91017"/>
                </a:cubicBezTo>
                <a:cubicBezTo>
                  <a:pt x="1420284" y="44450"/>
                  <a:pt x="1178984" y="141817"/>
                  <a:pt x="1018117" y="129117"/>
                </a:cubicBezTo>
                <a:cubicBezTo>
                  <a:pt x="857250" y="116417"/>
                  <a:pt x="677334" y="0"/>
                  <a:pt x="560917" y="14817"/>
                </a:cubicBezTo>
                <a:cubicBezTo>
                  <a:pt x="444500" y="29634"/>
                  <a:pt x="393700" y="150284"/>
                  <a:pt x="319617" y="218017"/>
                </a:cubicBezTo>
                <a:cubicBezTo>
                  <a:pt x="245534" y="285750"/>
                  <a:pt x="152400" y="285750"/>
                  <a:pt x="116417" y="40851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sp>
        <p:nvSpPr>
          <p:cNvPr id="151565" name="Ellipse 24"/>
          <p:cNvSpPr>
            <a:spLocks noChangeArrowheads="1"/>
          </p:cNvSpPr>
          <p:nvPr/>
        </p:nvSpPr>
        <p:spPr bwMode="auto">
          <a:xfrm>
            <a:off x="6945313" y="3398838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156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02513" y="3322638"/>
            <a:ext cx="1651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6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40713" y="3856038"/>
            <a:ext cx="1270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6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97713" y="3551238"/>
            <a:ext cx="1143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69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69113" y="3779838"/>
            <a:ext cx="2667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70" name="Rectangle 3"/>
          <p:cNvSpPr>
            <a:spLocks noChangeArrowheads="1"/>
          </p:cNvSpPr>
          <p:nvPr/>
        </p:nvSpPr>
        <p:spPr bwMode="auto">
          <a:xfrm>
            <a:off x="1382713" y="3246438"/>
            <a:ext cx="80772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Créé par les charges extérieures</a:t>
            </a:r>
          </a:p>
        </p:txBody>
      </p:sp>
      <p:sp>
        <p:nvSpPr>
          <p:cNvPr id="151571" name="Rectangle 3"/>
          <p:cNvSpPr>
            <a:spLocks noChangeArrowheads="1"/>
          </p:cNvSpPr>
          <p:nvPr/>
        </p:nvSpPr>
        <p:spPr bwMode="auto">
          <a:xfrm>
            <a:off x="1382713" y="3914774"/>
            <a:ext cx="80772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Créé par les charges liées du 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diélectrique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solidFill>
                  <a:srgbClr val="FF0000"/>
                </a:solidFill>
                <a:ea typeface="Hoefler Text" pitchFamily="3" charset="0"/>
                <a:cs typeface="Hoefler Text" pitchFamily="3" charset="0"/>
              </a:rPr>
              <a:t>[champ lissé]</a:t>
            </a:r>
            <a:endParaRPr lang="fr-FR" sz="2000" dirty="0">
              <a:solidFill>
                <a:srgbClr val="FF0000"/>
              </a:solidFill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151572" name="Rectangle 3"/>
          <p:cNvSpPr>
            <a:spLocks noChangeArrowheads="1"/>
          </p:cNvSpPr>
          <p:nvPr/>
        </p:nvSpPr>
        <p:spPr bwMode="auto">
          <a:xfrm>
            <a:off x="620713" y="5075238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Champ vu par un atome en M</a:t>
            </a:r>
          </a:p>
        </p:txBody>
      </p:sp>
      <p:pic>
        <p:nvPicPr>
          <p:cNvPr id="151573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59313" y="5113338"/>
            <a:ext cx="281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74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2000" y="5714999"/>
            <a:ext cx="431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75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0413" y="6629399"/>
            <a:ext cx="469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77" name="Rectangle 3"/>
          <p:cNvSpPr>
            <a:spLocks noChangeArrowheads="1"/>
          </p:cNvSpPr>
          <p:nvPr/>
        </p:nvSpPr>
        <p:spPr bwMode="auto">
          <a:xfrm>
            <a:off x="1382713" y="5761037"/>
            <a:ext cx="80772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Créé par les charges proches situées dans la 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sphères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solidFill>
                  <a:srgbClr val="FF0000"/>
                </a:solidFill>
                <a:ea typeface="Hoefler Text" pitchFamily="3" charset="0"/>
                <a:cs typeface="Hoefler Text" pitchFamily="3" charset="0"/>
              </a:rPr>
              <a:t>[on tient compte de la position des atomes]</a:t>
            </a:r>
            <a:endParaRPr lang="fr-FR" sz="2000" dirty="0">
              <a:solidFill>
                <a:srgbClr val="FF0000"/>
              </a:solidFill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151578" name="Rectangle 3"/>
          <p:cNvSpPr>
            <a:spLocks noChangeArrowheads="1"/>
          </p:cNvSpPr>
          <p:nvPr/>
        </p:nvSpPr>
        <p:spPr bwMode="auto">
          <a:xfrm>
            <a:off x="1382713" y="6675437"/>
            <a:ext cx="80772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Créé par les charges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extérieures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solidFill>
                  <a:srgbClr val="FF0000"/>
                </a:solidFill>
                <a:ea typeface="Hoefler Text" pitchFamily="3" charset="0"/>
                <a:cs typeface="Hoefler Text" pitchFamily="3" charset="0"/>
              </a:rPr>
              <a:t>[charges éloignées, champ lissé]</a:t>
            </a:r>
            <a:endParaRPr lang="fr-FR" sz="2000" dirty="0">
              <a:solidFill>
                <a:srgbClr val="FF0000"/>
              </a:solidFill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802312" y="6523037"/>
            <a:ext cx="3594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5360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53605" name="Rectangle 3"/>
          <p:cNvSpPr>
            <a:spLocks noChangeArrowheads="1"/>
          </p:cNvSpPr>
          <p:nvPr/>
        </p:nvSpPr>
        <p:spPr bwMode="auto">
          <a:xfrm>
            <a:off x="315913" y="8080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2 – Le champ local</a:t>
            </a:r>
          </a:p>
        </p:txBody>
      </p:sp>
      <p:sp>
        <p:nvSpPr>
          <p:cNvPr id="24" name="Forme libre 23"/>
          <p:cNvSpPr/>
          <p:nvPr/>
        </p:nvSpPr>
        <p:spPr bwMode="auto">
          <a:xfrm>
            <a:off x="6564313" y="1493838"/>
            <a:ext cx="2127250" cy="1481137"/>
          </a:xfrm>
          <a:custGeom>
            <a:avLst/>
            <a:gdLst>
              <a:gd name="connsiteX0" fmla="*/ 116417 w 2127250"/>
              <a:gd name="connsiteY0" fmla="*/ 408517 h 1481667"/>
              <a:gd name="connsiteX1" fmla="*/ 103717 w 2127250"/>
              <a:gd name="connsiteY1" fmla="*/ 954617 h 1481667"/>
              <a:gd name="connsiteX2" fmla="*/ 738717 w 2127250"/>
              <a:gd name="connsiteY2" fmla="*/ 1449917 h 1481667"/>
              <a:gd name="connsiteX3" fmla="*/ 1475317 w 2127250"/>
              <a:gd name="connsiteY3" fmla="*/ 1145117 h 1481667"/>
              <a:gd name="connsiteX4" fmla="*/ 2097617 w 2127250"/>
              <a:gd name="connsiteY4" fmla="*/ 624417 h 1481667"/>
              <a:gd name="connsiteX5" fmla="*/ 1653117 w 2127250"/>
              <a:gd name="connsiteY5" fmla="*/ 408517 h 1481667"/>
              <a:gd name="connsiteX6" fmla="*/ 1526117 w 2127250"/>
              <a:gd name="connsiteY6" fmla="*/ 91017 h 1481667"/>
              <a:gd name="connsiteX7" fmla="*/ 1018117 w 2127250"/>
              <a:gd name="connsiteY7" fmla="*/ 129117 h 1481667"/>
              <a:gd name="connsiteX8" fmla="*/ 560917 w 2127250"/>
              <a:gd name="connsiteY8" fmla="*/ 14817 h 1481667"/>
              <a:gd name="connsiteX9" fmla="*/ 319617 w 2127250"/>
              <a:gd name="connsiteY9" fmla="*/ 218017 h 1481667"/>
              <a:gd name="connsiteX10" fmla="*/ 116417 w 2127250"/>
              <a:gd name="connsiteY10" fmla="*/ 408517 h 148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27250" h="1481667">
                <a:moveTo>
                  <a:pt x="116417" y="408517"/>
                </a:moveTo>
                <a:cubicBezTo>
                  <a:pt x="80434" y="531284"/>
                  <a:pt x="0" y="781050"/>
                  <a:pt x="103717" y="954617"/>
                </a:cubicBezTo>
                <a:cubicBezTo>
                  <a:pt x="207434" y="1128184"/>
                  <a:pt x="510117" y="1418167"/>
                  <a:pt x="738717" y="1449917"/>
                </a:cubicBezTo>
                <a:cubicBezTo>
                  <a:pt x="967317" y="1481667"/>
                  <a:pt x="1248834" y="1282700"/>
                  <a:pt x="1475317" y="1145117"/>
                </a:cubicBezTo>
                <a:cubicBezTo>
                  <a:pt x="1701800" y="1007534"/>
                  <a:pt x="2067984" y="747184"/>
                  <a:pt x="2097617" y="624417"/>
                </a:cubicBezTo>
                <a:cubicBezTo>
                  <a:pt x="2127250" y="501650"/>
                  <a:pt x="1748367" y="497417"/>
                  <a:pt x="1653117" y="408517"/>
                </a:cubicBezTo>
                <a:cubicBezTo>
                  <a:pt x="1557867" y="319617"/>
                  <a:pt x="1631950" y="137584"/>
                  <a:pt x="1526117" y="91017"/>
                </a:cubicBezTo>
                <a:cubicBezTo>
                  <a:pt x="1420284" y="44450"/>
                  <a:pt x="1178984" y="141817"/>
                  <a:pt x="1018117" y="129117"/>
                </a:cubicBezTo>
                <a:cubicBezTo>
                  <a:pt x="857250" y="116417"/>
                  <a:pt x="677334" y="0"/>
                  <a:pt x="560917" y="14817"/>
                </a:cubicBezTo>
                <a:cubicBezTo>
                  <a:pt x="444500" y="29634"/>
                  <a:pt x="393700" y="150284"/>
                  <a:pt x="319617" y="218017"/>
                </a:cubicBezTo>
                <a:cubicBezTo>
                  <a:pt x="245534" y="285750"/>
                  <a:pt x="152400" y="285750"/>
                  <a:pt x="116417" y="40851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sp>
        <p:nvSpPr>
          <p:cNvPr id="153607" name="Ellipse 24"/>
          <p:cNvSpPr>
            <a:spLocks noChangeArrowheads="1"/>
          </p:cNvSpPr>
          <p:nvPr/>
        </p:nvSpPr>
        <p:spPr bwMode="auto">
          <a:xfrm>
            <a:off x="7148513" y="2049463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360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5713" y="1973263"/>
            <a:ext cx="1651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3913" y="2506663"/>
            <a:ext cx="1270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0913" y="2201863"/>
            <a:ext cx="1143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13" y="2430463"/>
            <a:ext cx="2667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2" name="Rectangle 3"/>
          <p:cNvSpPr>
            <a:spLocks noChangeArrowheads="1"/>
          </p:cNvSpPr>
          <p:nvPr/>
        </p:nvSpPr>
        <p:spPr bwMode="auto">
          <a:xfrm>
            <a:off x="620713" y="1951038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Il faut assembler toutes les contributions :</a:t>
            </a:r>
          </a:p>
        </p:txBody>
      </p:sp>
      <p:pic>
        <p:nvPicPr>
          <p:cNvPr id="153613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6913" y="2636837"/>
            <a:ext cx="281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4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6913" y="3094037"/>
            <a:ext cx="3594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5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8812" y="3856037"/>
            <a:ext cx="2171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6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26113" y="3132138"/>
            <a:ext cx="2781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7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59513" y="4694238"/>
            <a:ext cx="2209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8" name="Flèche vers la droite 31"/>
          <p:cNvSpPr>
            <a:spLocks noChangeArrowheads="1"/>
          </p:cNvSpPr>
          <p:nvPr/>
        </p:nvSpPr>
        <p:spPr bwMode="auto">
          <a:xfrm>
            <a:off x="4659313" y="332263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619" name="Rectangle 3"/>
          <p:cNvSpPr>
            <a:spLocks noChangeArrowheads="1"/>
          </p:cNvSpPr>
          <p:nvPr/>
        </p:nvSpPr>
        <p:spPr bwMode="auto">
          <a:xfrm>
            <a:off x="620713" y="5748337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En général :</a:t>
            </a:r>
          </a:p>
        </p:txBody>
      </p:sp>
      <p:sp>
        <p:nvSpPr>
          <p:cNvPr id="153620" name="Rectangle 37"/>
          <p:cNvSpPr>
            <a:spLocks noChangeArrowheads="1"/>
          </p:cNvSpPr>
          <p:nvPr/>
        </p:nvSpPr>
        <p:spPr bwMode="auto">
          <a:xfrm>
            <a:off x="6107113" y="4541838"/>
            <a:ext cx="2514600" cy="990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621" name="Rectangle 3"/>
          <p:cNvSpPr>
            <a:spLocks noChangeArrowheads="1"/>
          </p:cNvSpPr>
          <p:nvPr/>
        </p:nvSpPr>
        <p:spPr bwMode="auto">
          <a:xfrm>
            <a:off x="620713" y="4618037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Phase liquide, ou solide à symétrie cubique</a:t>
            </a:r>
          </a:p>
        </p:txBody>
      </p:sp>
      <p:pic>
        <p:nvPicPr>
          <p:cNvPr id="153622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49513" y="5684837"/>
            <a:ext cx="31115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3" name="Rectangle 3"/>
          <p:cNvSpPr>
            <a:spLocks noChangeArrowheads="1"/>
          </p:cNvSpPr>
          <p:nvPr/>
        </p:nvSpPr>
        <p:spPr bwMode="auto">
          <a:xfrm>
            <a:off x="620713" y="6434137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s est une constante, de l’ordre de l’unité, qui peut être 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nulle.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25" name="Image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2373312" y="5164137"/>
            <a:ext cx="749300" cy="292100"/>
          </a:xfrm>
          <a:prstGeom prst="rect">
            <a:avLst/>
          </a:prstGeom>
        </p:spPr>
      </p:pic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620712" y="6827837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Ce terme n’est pas nul pour les phases condensées polaires.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5565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55653" name="Rectangle 3"/>
          <p:cNvSpPr>
            <a:spLocks noChangeArrowheads="1"/>
          </p:cNvSpPr>
          <p:nvPr/>
        </p:nvSpPr>
        <p:spPr bwMode="auto">
          <a:xfrm>
            <a:off x="315913" y="6556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 dirty="0">
                <a:ea typeface="Hoefler Text" pitchFamily="3" charset="0"/>
                <a:cs typeface="Hoefler Text" pitchFamily="3" charset="0"/>
              </a:rPr>
              <a:t>Contribution des voisins les plus </a:t>
            </a:r>
            <a:r>
              <a:rPr lang="fr-FR" sz="2000" u="sng" dirty="0" smtClean="0">
                <a:ea typeface="Hoefler Text" pitchFamily="3" charset="0"/>
                <a:cs typeface="Hoefler Text" pitchFamily="3" charset="0"/>
              </a:rPr>
              <a:t>proches, calcul de  </a:t>
            </a:r>
            <a:endParaRPr lang="fr-FR" sz="2000" u="sng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155654" name="Rectangle 3"/>
          <p:cNvSpPr>
            <a:spLocks noChangeArrowheads="1"/>
          </p:cNvSpPr>
          <p:nvPr/>
        </p:nvSpPr>
        <p:spPr bwMode="auto">
          <a:xfrm>
            <a:off x="620713" y="1189038"/>
            <a:ext cx="914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Dans un cristal cubique, chaque atome a 6 voisins (haut, bas, 4 côtés)</a:t>
            </a:r>
          </a:p>
        </p:txBody>
      </p:sp>
      <p:grpSp>
        <p:nvGrpSpPr>
          <p:cNvPr id="155655" name="Grouper 138"/>
          <p:cNvGrpSpPr>
            <a:grpSpLocks/>
          </p:cNvGrpSpPr>
          <p:nvPr/>
        </p:nvGrpSpPr>
        <p:grpSpPr bwMode="auto">
          <a:xfrm>
            <a:off x="1230313" y="2255838"/>
            <a:ext cx="3200400" cy="3919537"/>
            <a:chOff x="5840603" y="2255837"/>
            <a:chExt cx="2933509" cy="2743200"/>
          </a:xfrm>
        </p:grpSpPr>
        <p:cxnSp>
          <p:nvCxnSpPr>
            <p:cNvPr id="155716" name="Connecteur droit avec flèche 58"/>
            <p:cNvCxnSpPr>
              <a:cxnSpLocks noChangeShapeType="1"/>
            </p:cNvCxnSpPr>
            <p:nvPr/>
          </p:nvCxnSpPr>
          <p:spPr bwMode="auto">
            <a:xfrm rot="5400000" flipH="1" flipV="1">
              <a:off x="5650501" y="3741340"/>
              <a:ext cx="685800" cy="794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155717" name="Connecteur droit avec flèche 59"/>
            <p:cNvCxnSpPr>
              <a:cxnSpLocks noChangeShapeType="1"/>
            </p:cNvCxnSpPr>
            <p:nvPr/>
          </p:nvCxnSpPr>
          <p:spPr bwMode="auto">
            <a:xfrm rot="5400000" flipH="1" flipV="1">
              <a:off x="6945901" y="2598340"/>
              <a:ext cx="685800" cy="794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155718" name="Connecteur droit avec flèche 60"/>
            <p:cNvCxnSpPr>
              <a:cxnSpLocks noChangeShapeType="1"/>
            </p:cNvCxnSpPr>
            <p:nvPr/>
          </p:nvCxnSpPr>
          <p:spPr bwMode="auto">
            <a:xfrm rot="5400000" flipH="1" flipV="1">
              <a:off x="8317501" y="3665140"/>
              <a:ext cx="685800" cy="794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155719" name="Connecteur droit avec flèche 61"/>
            <p:cNvCxnSpPr>
              <a:cxnSpLocks noChangeShapeType="1"/>
            </p:cNvCxnSpPr>
            <p:nvPr/>
          </p:nvCxnSpPr>
          <p:spPr bwMode="auto">
            <a:xfrm rot="5400000" flipH="1" flipV="1">
              <a:off x="6945901" y="4655740"/>
              <a:ext cx="685800" cy="794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67" name="Ellipse 66"/>
            <p:cNvSpPr/>
            <p:nvPr/>
          </p:nvSpPr>
          <p:spPr bwMode="auto">
            <a:xfrm>
              <a:off x="7135654" y="3627992"/>
              <a:ext cx="266285" cy="22776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buFont typeface="Times New Roman" pitchFamily="-84" charset="0"/>
                <a:buNone/>
                <a:defRPr/>
              </a:pPr>
              <a:endParaRPr lang="fr-FR">
                <a:latin typeface="Arial" pitchFamily="-84" charset="0"/>
              </a:endParaRPr>
            </a:p>
          </p:txBody>
        </p:sp>
        <p:sp>
          <p:nvSpPr>
            <p:cNvPr id="155721" name="Ellipse 67"/>
            <p:cNvSpPr>
              <a:spLocks noChangeArrowheads="1"/>
            </p:cNvSpPr>
            <p:nvPr/>
          </p:nvSpPr>
          <p:spPr bwMode="auto">
            <a:xfrm>
              <a:off x="8507603" y="3627437"/>
              <a:ext cx="266509" cy="228600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722" name="Ellipse 69"/>
            <p:cNvSpPr>
              <a:spLocks noChangeArrowheads="1"/>
            </p:cNvSpPr>
            <p:nvPr/>
          </p:nvSpPr>
          <p:spPr bwMode="auto">
            <a:xfrm>
              <a:off x="7136003" y="2560637"/>
              <a:ext cx="266509" cy="228600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723" name="Ellipse 70"/>
            <p:cNvSpPr>
              <a:spLocks noChangeArrowheads="1"/>
            </p:cNvSpPr>
            <p:nvPr/>
          </p:nvSpPr>
          <p:spPr bwMode="auto">
            <a:xfrm>
              <a:off x="5840603" y="3703637"/>
              <a:ext cx="266509" cy="228600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724" name="Ellipse 72"/>
            <p:cNvSpPr>
              <a:spLocks noChangeArrowheads="1"/>
            </p:cNvSpPr>
            <p:nvPr/>
          </p:nvSpPr>
          <p:spPr bwMode="auto">
            <a:xfrm>
              <a:off x="7136003" y="4618037"/>
              <a:ext cx="266509" cy="228600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556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6713" y="4008438"/>
            <a:ext cx="2667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9913" y="3221038"/>
            <a:ext cx="34671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61" name="Rectangle 3"/>
          <p:cNvSpPr>
            <a:spLocks noChangeArrowheads="1"/>
          </p:cNvSpPr>
          <p:nvPr/>
        </p:nvSpPr>
        <p:spPr bwMode="auto">
          <a:xfrm>
            <a:off x="5268913" y="1951038"/>
            <a:ext cx="4800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Tous les dipôles sont localement alignés</a:t>
            </a:r>
          </a:p>
        </p:txBody>
      </p:sp>
      <p:pic>
        <p:nvPicPr>
          <p:cNvPr id="15566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4913" y="2590800"/>
            <a:ext cx="8255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63" name="Rectangle 3"/>
          <p:cNvSpPr>
            <a:spLocks noChangeArrowheads="1"/>
          </p:cNvSpPr>
          <p:nvPr/>
        </p:nvSpPr>
        <p:spPr bwMode="auto">
          <a:xfrm>
            <a:off x="5573713" y="2484438"/>
            <a:ext cx="4800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On suppose</a:t>
            </a:r>
          </a:p>
        </p:txBody>
      </p:sp>
      <p:pic>
        <p:nvPicPr>
          <p:cNvPr id="77" name="Image 7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411912" y="731837"/>
            <a:ext cx="241300" cy="292100"/>
          </a:xfrm>
          <a:prstGeom prst="rect">
            <a:avLst/>
          </a:prstGeom>
        </p:spPr>
      </p:pic>
      <p:pic>
        <p:nvPicPr>
          <p:cNvPr id="78" name="Image 7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9002712" y="1265237"/>
            <a:ext cx="749300" cy="292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10597" name="Rectangle 3"/>
          <p:cNvSpPr>
            <a:spLocks noChangeArrowheads="1"/>
          </p:cNvSpPr>
          <p:nvPr/>
        </p:nvSpPr>
        <p:spPr bwMode="auto">
          <a:xfrm>
            <a:off x="315913" y="8842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3 – Résoudre un problème d’électrostatique</a:t>
            </a:r>
          </a:p>
        </p:txBody>
      </p:sp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544513" y="1722438"/>
            <a:ext cx="89916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dirty="0">
                <a:latin typeface="Arial"/>
                <a:ea typeface="Hoefler Text" pitchFamily="3" charset="0"/>
                <a:cs typeface="Arial"/>
              </a:rPr>
              <a:t>Que valent les champs dans tout l’espace en présence d’un diélectrique ?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dirty="0">
                <a:latin typeface="Arial"/>
                <a:ea typeface="Hoefler Text" pitchFamily="3" charset="0"/>
                <a:cs typeface="Arial"/>
              </a:rPr>
              <a:t>Pb à champ imposé (loin), potentiel imposé, charges imposées …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endParaRPr lang="fr-FR" sz="2000" dirty="0">
              <a:latin typeface="Arial"/>
              <a:ea typeface="Hoefler Text" pitchFamily="3" charset="0"/>
              <a:cs typeface="Arial"/>
            </a:endParaRP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u="sng" dirty="0">
                <a:latin typeface="Arial"/>
                <a:ea typeface="Hoefler Text" pitchFamily="3" charset="0"/>
                <a:cs typeface="Arial"/>
              </a:rPr>
              <a:t>Méthode rigoureuse :</a:t>
            </a:r>
          </a:p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dirty="0">
                <a:latin typeface="Arial"/>
                <a:ea typeface="Hoefler Text" pitchFamily="3" charset="0"/>
                <a:cs typeface="Arial"/>
              </a:rPr>
              <a:t>i) Trouver la forme de la solution</a:t>
            </a:r>
          </a:p>
          <a:p>
            <a:pPr marL="514350" indent="-514350">
              <a:buClrTx/>
              <a:buFont typeface="Times New Roman" pitchFamily="3" charset="0"/>
              <a:buAutoNum type="romanLcParenR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endParaRPr lang="fr-FR" sz="2000" dirty="0">
              <a:latin typeface="Arial"/>
              <a:ea typeface="Hoefler Text" pitchFamily="3" charset="0"/>
              <a:cs typeface="Arial"/>
            </a:endParaRP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endParaRPr lang="fr-FR" sz="2000" dirty="0">
              <a:latin typeface="Arial"/>
              <a:ea typeface="Hoefler Text" pitchFamily="3" charset="0"/>
              <a:cs typeface="Arial"/>
            </a:endParaRPr>
          </a:p>
        </p:txBody>
      </p:sp>
      <p:pic>
        <p:nvPicPr>
          <p:cNvPr id="110599" name="Image 20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4113" y="2560638"/>
            <a:ext cx="15621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44513" y="3094038"/>
            <a:ext cx="8991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dirty="0">
                <a:latin typeface="Arial"/>
                <a:ea typeface="Hoefler Text" pitchFamily="3" charset="0"/>
                <a:cs typeface="Arial"/>
              </a:rPr>
              <a:t>ii) Raccorder loin de l’objet (si besoin)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endParaRPr lang="fr-FR" sz="2000" dirty="0">
              <a:latin typeface="Arial"/>
              <a:ea typeface="Hoefler Text" pitchFamily="3" charset="0"/>
              <a:cs typeface="Arial"/>
            </a:endParaRPr>
          </a:p>
        </p:txBody>
      </p:sp>
      <p:pic>
        <p:nvPicPr>
          <p:cNvPr id="110601" name="Image 22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2713" y="3094038"/>
            <a:ext cx="1308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44513" y="3779838"/>
            <a:ext cx="8991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dirty="0">
                <a:latin typeface="Arial"/>
                <a:ea typeface="Hoefler Text" pitchFamily="3" charset="0"/>
                <a:cs typeface="Arial"/>
              </a:rPr>
              <a:t>iii) Utiliser les relations de passage pour raccorder aux interfaces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endParaRPr lang="fr-FR" sz="2000" dirty="0">
              <a:latin typeface="Arial"/>
              <a:ea typeface="Hoefler Text" pitchFamily="3" charset="0"/>
              <a:cs typeface="Arial"/>
            </a:endParaRPr>
          </a:p>
        </p:txBody>
      </p:sp>
      <p:sp>
        <p:nvSpPr>
          <p:cNvPr id="110603" name="Rectangle 3"/>
          <p:cNvSpPr>
            <a:spLocks noChangeArrowheads="1"/>
          </p:cNvSpPr>
          <p:nvPr/>
        </p:nvSpPr>
        <p:spPr bwMode="auto">
          <a:xfrm>
            <a:off x="544513" y="4084638"/>
            <a:ext cx="89916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Méthode perturbative (champ imposé):</a:t>
            </a:r>
          </a:p>
        </p:txBody>
      </p:sp>
      <p:pic>
        <p:nvPicPr>
          <p:cNvPr id="110604" name="Image 68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9688" y="5273675"/>
            <a:ext cx="2641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5" name="Image 69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03338" y="5765800"/>
            <a:ext cx="1981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6" name="Image 70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83113" y="5227638"/>
            <a:ext cx="1016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544513" y="6370638"/>
            <a:ext cx="8991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dirty="0">
                <a:latin typeface="Arial"/>
                <a:ea typeface="Hoefler Text" pitchFamily="3" charset="0"/>
                <a:cs typeface="Arial"/>
              </a:rPr>
              <a:t>Il faut calculer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endParaRPr lang="fr-FR" sz="2000" dirty="0">
              <a:latin typeface="Arial"/>
              <a:ea typeface="Hoefler Text" pitchFamily="3" charset="0"/>
              <a:cs typeface="Arial"/>
            </a:endParaRPr>
          </a:p>
        </p:txBody>
      </p:sp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3059113" y="6370638"/>
            <a:ext cx="8991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dirty="0">
                <a:latin typeface="Arial"/>
                <a:ea typeface="Hoefler Text" pitchFamily="3" charset="0"/>
                <a:cs typeface="Arial"/>
              </a:rPr>
              <a:t>connaissant 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endParaRPr lang="fr-FR" sz="2000" dirty="0">
              <a:latin typeface="Arial"/>
              <a:ea typeface="Hoefler Text" pitchFamily="3" charset="0"/>
              <a:cs typeface="Arial"/>
            </a:endParaRPr>
          </a:p>
        </p:txBody>
      </p:sp>
      <p:pic>
        <p:nvPicPr>
          <p:cNvPr id="110609" name="Image 75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52688" y="6370638"/>
            <a:ext cx="4953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10" name="Image 78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9338" y="6372225"/>
            <a:ext cx="228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544513" y="6904038"/>
            <a:ext cx="8991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dirty="0">
                <a:latin typeface="Arial"/>
                <a:ea typeface="Hoefler Text" pitchFamily="3" charset="0"/>
                <a:cs typeface="Arial"/>
              </a:rPr>
              <a:t>P</a:t>
            </a:r>
            <a:r>
              <a:rPr lang="fr-FR" sz="1600" dirty="0">
                <a:latin typeface="Arial"/>
                <a:ea typeface="Hoefler Text" pitchFamily="3" charset="0"/>
                <a:cs typeface="Arial"/>
              </a:rPr>
              <a:t>1</a:t>
            </a:r>
            <a:r>
              <a:rPr lang="fr-FR" sz="2000" dirty="0">
                <a:latin typeface="Arial"/>
                <a:ea typeface="Hoefler Text" pitchFamily="3" charset="0"/>
                <a:cs typeface="Arial"/>
              </a:rPr>
              <a:t> est uniforme, mais pas les ordres supérieurs (sauf sphère et plaque plane)  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endParaRPr lang="fr-FR" sz="2000" dirty="0">
              <a:latin typeface="Arial"/>
              <a:ea typeface="Hoefler Text" pitchFamily="3" charset="0"/>
              <a:cs typeface="Arial"/>
            </a:endParaRPr>
          </a:p>
        </p:txBody>
      </p:sp>
      <p:pic>
        <p:nvPicPr>
          <p:cNvPr id="110612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11913" y="5214938"/>
            <a:ext cx="12192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13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83113" y="5748338"/>
            <a:ext cx="15621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5565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55653" name="Rectangle 3"/>
          <p:cNvSpPr>
            <a:spLocks noChangeArrowheads="1"/>
          </p:cNvSpPr>
          <p:nvPr/>
        </p:nvSpPr>
        <p:spPr bwMode="auto">
          <a:xfrm>
            <a:off x="315913" y="6556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Contribution des voisins les plus proches </a:t>
            </a:r>
          </a:p>
        </p:txBody>
      </p:sp>
      <p:sp>
        <p:nvSpPr>
          <p:cNvPr id="155654" name="Rectangle 3"/>
          <p:cNvSpPr>
            <a:spLocks noChangeArrowheads="1"/>
          </p:cNvSpPr>
          <p:nvPr/>
        </p:nvSpPr>
        <p:spPr bwMode="auto">
          <a:xfrm>
            <a:off x="620713" y="1189038"/>
            <a:ext cx="914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Dans un cristal cubique, chaque atome a 6 voisins (haut, bas, 4 côtés)</a:t>
            </a:r>
          </a:p>
        </p:txBody>
      </p:sp>
      <p:grpSp>
        <p:nvGrpSpPr>
          <p:cNvPr id="2" name="Grouper 138"/>
          <p:cNvGrpSpPr>
            <a:grpSpLocks/>
          </p:cNvGrpSpPr>
          <p:nvPr/>
        </p:nvGrpSpPr>
        <p:grpSpPr bwMode="auto">
          <a:xfrm>
            <a:off x="1230313" y="2255838"/>
            <a:ext cx="3200400" cy="3919537"/>
            <a:chOff x="5840603" y="2255837"/>
            <a:chExt cx="2933509" cy="2743200"/>
          </a:xfrm>
        </p:grpSpPr>
        <p:cxnSp>
          <p:nvCxnSpPr>
            <p:cNvPr id="155716" name="Connecteur droit avec flèche 58"/>
            <p:cNvCxnSpPr>
              <a:cxnSpLocks noChangeShapeType="1"/>
            </p:cNvCxnSpPr>
            <p:nvPr/>
          </p:nvCxnSpPr>
          <p:spPr bwMode="auto">
            <a:xfrm rot="5400000" flipH="1" flipV="1">
              <a:off x="5650501" y="3741340"/>
              <a:ext cx="685800" cy="794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155717" name="Connecteur droit avec flèche 59"/>
            <p:cNvCxnSpPr>
              <a:cxnSpLocks noChangeShapeType="1"/>
            </p:cNvCxnSpPr>
            <p:nvPr/>
          </p:nvCxnSpPr>
          <p:spPr bwMode="auto">
            <a:xfrm rot="5400000" flipH="1" flipV="1">
              <a:off x="6945901" y="2598340"/>
              <a:ext cx="685800" cy="794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155718" name="Connecteur droit avec flèche 60"/>
            <p:cNvCxnSpPr>
              <a:cxnSpLocks noChangeShapeType="1"/>
            </p:cNvCxnSpPr>
            <p:nvPr/>
          </p:nvCxnSpPr>
          <p:spPr bwMode="auto">
            <a:xfrm rot="5400000" flipH="1" flipV="1">
              <a:off x="8317501" y="3665140"/>
              <a:ext cx="685800" cy="794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155719" name="Connecteur droit avec flèche 61"/>
            <p:cNvCxnSpPr>
              <a:cxnSpLocks noChangeShapeType="1"/>
            </p:cNvCxnSpPr>
            <p:nvPr/>
          </p:nvCxnSpPr>
          <p:spPr bwMode="auto">
            <a:xfrm rot="5400000" flipH="1" flipV="1">
              <a:off x="6945901" y="4655740"/>
              <a:ext cx="685800" cy="794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67" name="Ellipse 66"/>
            <p:cNvSpPr/>
            <p:nvPr/>
          </p:nvSpPr>
          <p:spPr bwMode="auto">
            <a:xfrm>
              <a:off x="7135654" y="3627992"/>
              <a:ext cx="266285" cy="22776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buFont typeface="Times New Roman" pitchFamily="-84" charset="0"/>
                <a:buNone/>
                <a:defRPr/>
              </a:pPr>
              <a:endParaRPr lang="fr-FR">
                <a:latin typeface="Arial" pitchFamily="-84" charset="0"/>
              </a:endParaRPr>
            </a:p>
          </p:txBody>
        </p:sp>
        <p:sp>
          <p:nvSpPr>
            <p:cNvPr id="155721" name="Ellipse 67"/>
            <p:cNvSpPr>
              <a:spLocks noChangeArrowheads="1"/>
            </p:cNvSpPr>
            <p:nvPr/>
          </p:nvSpPr>
          <p:spPr bwMode="auto">
            <a:xfrm>
              <a:off x="8507603" y="3627437"/>
              <a:ext cx="266509" cy="228600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722" name="Ellipse 69"/>
            <p:cNvSpPr>
              <a:spLocks noChangeArrowheads="1"/>
            </p:cNvSpPr>
            <p:nvPr/>
          </p:nvSpPr>
          <p:spPr bwMode="auto">
            <a:xfrm>
              <a:off x="7136003" y="2560637"/>
              <a:ext cx="266509" cy="228600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723" name="Ellipse 70"/>
            <p:cNvSpPr>
              <a:spLocks noChangeArrowheads="1"/>
            </p:cNvSpPr>
            <p:nvPr/>
          </p:nvSpPr>
          <p:spPr bwMode="auto">
            <a:xfrm>
              <a:off x="5840603" y="3703637"/>
              <a:ext cx="266509" cy="228600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724" name="Ellipse 72"/>
            <p:cNvSpPr>
              <a:spLocks noChangeArrowheads="1"/>
            </p:cNvSpPr>
            <p:nvPr/>
          </p:nvSpPr>
          <p:spPr bwMode="auto">
            <a:xfrm>
              <a:off x="7136003" y="4618037"/>
              <a:ext cx="266509" cy="228600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" name="Grouper 139"/>
          <p:cNvGrpSpPr>
            <a:grpSpLocks/>
          </p:cNvGrpSpPr>
          <p:nvPr/>
        </p:nvGrpSpPr>
        <p:grpSpPr bwMode="auto">
          <a:xfrm>
            <a:off x="587375" y="1798638"/>
            <a:ext cx="4529138" cy="5029200"/>
            <a:chOff x="5083855" y="1417637"/>
            <a:chExt cx="4528457" cy="5181600"/>
          </a:xfrm>
        </p:grpSpPr>
        <p:grpSp>
          <p:nvGrpSpPr>
            <p:cNvPr id="4" name="Grouper 98"/>
            <p:cNvGrpSpPr>
              <a:grpSpLocks/>
            </p:cNvGrpSpPr>
            <p:nvPr/>
          </p:nvGrpSpPr>
          <p:grpSpPr bwMode="auto">
            <a:xfrm>
              <a:off x="5083855" y="2941637"/>
              <a:ext cx="1632857" cy="2216258"/>
              <a:chOff x="4278312" y="4618037"/>
              <a:chExt cx="1524000" cy="1981200"/>
            </a:xfrm>
          </p:grpSpPr>
          <p:cxnSp>
            <p:nvCxnSpPr>
              <p:cNvPr id="155705" name="Connecteur droit 76"/>
              <p:cNvCxnSpPr>
                <a:cxnSpLocks noChangeShapeType="1"/>
              </p:cNvCxnSpPr>
              <p:nvPr/>
            </p:nvCxnSpPr>
            <p:spPr bwMode="auto">
              <a:xfrm rot="5400000">
                <a:off x="4049712" y="5607843"/>
                <a:ext cx="19812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55706" name="Ellipse 80"/>
              <p:cNvSpPr>
                <a:spLocks noChangeArrowheads="1"/>
              </p:cNvSpPr>
              <p:nvPr/>
            </p:nvSpPr>
            <p:spPr bwMode="auto">
              <a:xfrm>
                <a:off x="5040312" y="4770437"/>
                <a:ext cx="762000" cy="1676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5707" name="Ellipse 82"/>
              <p:cNvSpPr>
                <a:spLocks noChangeArrowheads="1"/>
              </p:cNvSpPr>
              <p:nvPr/>
            </p:nvSpPr>
            <p:spPr bwMode="auto">
              <a:xfrm>
                <a:off x="4278312" y="4770437"/>
                <a:ext cx="762000" cy="1676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5708" name="Ellipse 85"/>
              <p:cNvSpPr>
                <a:spLocks noChangeArrowheads="1"/>
              </p:cNvSpPr>
              <p:nvPr/>
            </p:nvSpPr>
            <p:spPr bwMode="auto">
              <a:xfrm>
                <a:off x="5040312" y="5151437"/>
                <a:ext cx="457200" cy="990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5709" name="Ellipse 86"/>
              <p:cNvSpPr>
                <a:spLocks noChangeArrowheads="1"/>
              </p:cNvSpPr>
              <p:nvPr/>
            </p:nvSpPr>
            <p:spPr bwMode="auto">
              <a:xfrm>
                <a:off x="4583112" y="5151437"/>
                <a:ext cx="457200" cy="990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cxnSp>
            <p:nvCxnSpPr>
              <p:cNvPr id="155710" name="Connecteur droit avec flèche 8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926806" y="4883943"/>
                <a:ext cx="228600" cy="158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55711" name="Connecteur droit avec flèche 9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926806" y="6331743"/>
                <a:ext cx="228600" cy="158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55712" name="Connecteur droit avec flèche 91"/>
              <p:cNvCxnSpPr>
                <a:cxnSpLocks noChangeShapeType="1"/>
              </p:cNvCxnSpPr>
              <p:nvPr/>
            </p:nvCxnSpPr>
            <p:spPr bwMode="auto">
              <a:xfrm rot="16200000" flipH="1">
                <a:off x="5688012" y="5646737"/>
                <a:ext cx="227806" cy="79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55713" name="Connecteur droit avec flèche 94"/>
              <p:cNvCxnSpPr>
                <a:cxnSpLocks noChangeShapeType="1"/>
              </p:cNvCxnSpPr>
              <p:nvPr/>
            </p:nvCxnSpPr>
            <p:spPr bwMode="auto">
              <a:xfrm rot="16200000" flipH="1">
                <a:off x="5384006" y="5645944"/>
                <a:ext cx="227806" cy="79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55714" name="Connecteur droit avec flèche 96"/>
              <p:cNvCxnSpPr>
                <a:cxnSpLocks noChangeShapeType="1"/>
              </p:cNvCxnSpPr>
              <p:nvPr/>
            </p:nvCxnSpPr>
            <p:spPr bwMode="auto">
              <a:xfrm rot="16200000" flipH="1">
                <a:off x="4468812" y="5646737"/>
                <a:ext cx="227806" cy="79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55715" name="Connecteur droit avec flèche 97"/>
              <p:cNvCxnSpPr>
                <a:cxnSpLocks noChangeShapeType="1"/>
              </p:cNvCxnSpPr>
              <p:nvPr/>
            </p:nvCxnSpPr>
            <p:spPr bwMode="auto">
              <a:xfrm rot="16200000" flipH="1">
                <a:off x="4164806" y="5645944"/>
                <a:ext cx="227806" cy="79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5" name="Grouper 101"/>
            <p:cNvGrpSpPr>
              <a:grpSpLocks/>
            </p:cNvGrpSpPr>
            <p:nvPr/>
          </p:nvGrpSpPr>
          <p:grpSpPr bwMode="auto">
            <a:xfrm>
              <a:off x="6488112" y="1417637"/>
              <a:ext cx="1632857" cy="2216258"/>
              <a:chOff x="4278312" y="4618037"/>
              <a:chExt cx="1524000" cy="1981200"/>
            </a:xfrm>
          </p:grpSpPr>
          <p:cxnSp>
            <p:nvCxnSpPr>
              <p:cNvPr id="155694" name="Connecteur droit 102"/>
              <p:cNvCxnSpPr>
                <a:cxnSpLocks noChangeShapeType="1"/>
              </p:cNvCxnSpPr>
              <p:nvPr/>
            </p:nvCxnSpPr>
            <p:spPr bwMode="auto">
              <a:xfrm rot="5400000">
                <a:off x="4049712" y="5607843"/>
                <a:ext cx="19812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55695" name="Ellipse 103"/>
              <p:cNvSpPr>
                <a:spLocks noChangeArrowheads="1"/>
              </p:cNvSpPr>
              <p:nvPr/>
            </p:nvSpPr>
            <p:spPr bwMode="auto">
              <a:xfrm>
                <a:off x="5040312" y="4770437"/>
                <a:ext cx="762000" cy="1676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5696" name="Ellipse 104"/>
              <p:cNvSpPr>
                <a:spLocks noChangeArrowheads="1"/>
              </p:cNvSpPr>
              <p:nvPr/>
            </p:nvSpPr>
            <p:spPr bwMode="auto">
              <a:xfrm>
                <a:off x="4278312" y="4770437"/>
                <a:ext cx="762000" cy="1676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5697" name="Ellipse 105"/>
              <p:cNvSpPr>
                <a:spLocks noChangeArrowheads="1"/>
              </p:cNvSpPr>
              <p:nvPr/>
            </p:nvSpPr>
            <p:spPr bwMode="auto">
              <a:xfrm>
                <a:off x="5040312" y="5151437"/>
                <a:ext cx="457200" cy="990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5698" name="Ellipse 106"/>
              <p:cNvSpPr>
                <a:spLocks noChangeArrowheads="1"/>
              </p:cNvSpPr>
              <p:nvPr/>
            </p:nvSpPr>
            <p:spPr bwMode="auto">
              <a:xfrm>
                <a:off x="4583112" y="5151437"/>
                <a:ext cx="457200" cy="990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cxnSp>
            <p:nvCxnSpPr>
              <p:cNvPr id="155699" name="Connecteur droit avec flèche 10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926806" y="4883943"/>
                <a:ext cx="228600" cy="158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55700" name="Connecteur droit avec flèche 10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926806" y="6331743"/>
                <a:ext cx="228600" cy="158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55701" name="Connecteur droit avec flèche 109"/>
              <p:cNvCxnSpPr>
                <a:cxnSpLocks noChangeShapeType="1"/>
              </p:cNvCxnSpPr>
              <p:nvPr/>
            </p:nvCxnSpPr>
            <p:spPr bwMode="auto">
              <a:xfrm rot="16200000" flipH="1">
                <a:off x="5688012" y="5646737"/>
                <a:ext cx="227806" cy="79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55702" name="Connecteur droit avec flèche 110"/>
              <p:cNvCxnSpPr>
                <a:cxnSpLocks noChangeShapeType="1"/>
              </p:cNvCxnSpPr>
              <p:nvPr/>
            </p:nvCxnSpPr>
            <p:spPr bwMode="auto">
              <a:xfrm rot="16200000" flipH="1">
                <a:off x="5384006" y="5645944"/>
                <a:ext cx="227806" cy="79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55703" name="Connecteur droit avec flèche 111"/>
              <p:cNvCxnSpPr>
                <a:cxnSpLocks noChangeShapeType="1"/>
              </p:cNvCxnSpPr>
              <p:nvPr/>
            </p:nvCxnSpPr>
            <p:spPr bwMode="auto">
              <a:xfrm rot="16200000" flipH="1">
                <a:off x="4468812" y="5646737"/>
                <a:ext cx="227806" cy="79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55704" name="Connecteur droit avec flèche 112"/>
              <p:cNvCxnSpPr>
                <a:cxnSpLocks noChangeShapeType="1"/>
              </p:cNvCxnSpPr>
              <p:nvPr/>
            </p:nvCxnSpPr>
            <p:spPr bwMode="auto">
              <a:xfrm rot="16200000" flipH="1">
                <a:off x="4164806" y="5645944"/>
                <a:ext cx="227806" cy="79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6" name="Grouper 113"/>
            <p:cNvGrpSpPr>
              <a:grpSpLocks/>
            </p:cNvGrpSpPr>
            <p:nvPr/>
          </p:nvGrpSpPr>
          <p:grpSpPr bwMode="auto">
            <a:xfrm>
              <a:off x="7979455" y="2935179"/>
              <a:ext cx="1632857" cy="2216258"/>
              <a:chOff x="4278312" y="4618037"/>
              <a:chExt cx="1524000" cy="1981200"/>
            </a:xfrm>
          </p:grpSpPr>
          <p:cxnSp>
            <p:nvCxnSpPr>
              <p:cNvPr id="155683" name="Connecteur droit 114"/>
              <p:cNvCxnSpPr>
                <a:cxnSpLocks noChangeShapeType="1"/>
              </p:cNvCxnSpPr>
              <p:nvPr/>
            </p:nvCxnSpPr>
            <p:spPr bwMode="auto">
              <a:xfrm rot="5400000">
                <a:off x="4049712" y="5607843"/>
                <a:ext cx="19812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55684" name="Ellipse 115"/>
              <p:cNvSpPr>
                <a:spLocks noChangeArrowheads="1"/>
              </p:cNvSpPr>
              <p:nvPr/>
            </p:nvSpPr>
            <p:spPr bwMode="auto">
              <a:xfrm>
                <a:off x="5040312" y="4770437"/>
                <a:ext cx="762000" cy="1676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5685" name="Ellipse 116"/>
              <p:cNvSpPr>
                <a:spLocks noChangeArrowheads="1"/>
              </p:cNvSpPr>
              <p:nvPr/>
            </p:nvSpPr>
            <p:spPr bwMode="auto">
              <a:xfrm>
                <a:off x="4278312" y="4770437"/>
                <a:ext cx="762000" cy="1676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5686" name="Ellipse 117"/>
              <p:cNvSpPr>
                <a:spLocks noChangeArrowheads="1"/>
              </p:cNvSpPr>
              <p:nvPr/>
            </p:nvSpPr>
            <p:spPr bwMode="auto">
              <a:xfrm>
                <a:off x="5040312" y="5151437"/>
                <a:ext cx="457200" cy="990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5687" name="Ellipse 118"/>
              <p:cNvSpPr>
                <a:spLocks noChangeArrowheads="1"/>
              </p:cNvSpPr>
              <p:nvPr/>
            </p:nvSpPr>
            <p:spPr bwMode="auto">
              <a:xfrm>
                <a:off x="4583112" y="5151437"/>
                <a:ext cx="457200" cy="990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cxnSp>
            <p:nvCxnSpPr>
              <p:cNvPr id="155688" name="Connecteur droit avec flèche 11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926806" y="4883943"/>
                <a:ext cx="228600" cy="158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55689" name="Connecteur droit avec flèche 12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926806" y="6331743"/>
                <a:ext cx="228600" cy="158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55690" name="Connecteur droit avec flèche 121"/>
              <p:cNvCxnSpPr>
                <a:cxnSpLocks noChangeShapeType="1"/>
              </p:cNvCxnSpPr>
              <p:nvPr/>
            </p:nvCxnSpPr>
            <p:spPr bwMode="auto">
              <a:xfrm rot="16200000" flipH="1">
                <a:off x="5688012" y="5646737"/>
                <a:ext cx="227806" cy="79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55691" name="Connecteur droit avec flèche 122"/>
              <p:cNvCxnSpPr>
                <a:cxnSpLocks noChangeShapeType="1"/>
              </p:cNvCxnSpPr>
              <p:nvPr/>
            </p:nvCxnSpPr>
            <p:spPr bwMode="auto">
              <a:xfrm rot="16200000" flipH="1">
                <a:off x="5384006" y="5645944"/>
                <a:ext cx="227806" cy="79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55692" name="Connecteur droit avec flèche 123"/>
              <p:cNvCxnSpPr>
                <a:cxnSpLocks noChangeShapeType="1"/>
              </p:cNvCxnSpPr>
              <p:nvPr/>
            </p:nvCxnSpPr>
            <p:spPr bwMode="auto">
              <a:xfrm rot="16200000" flipH="1">
                <a:off x="4468812" y="5646737"/>
                <a:ext cx="227806" cy="79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55693" name="Connecteur droit avec flèche 124"/>
              <p:cNvCxnSpPr>
                <a:cxnSpLocks noChangeShapeType="1"/>
              </p:cNvCxnSpPr>
              <p:nvPr/>
            </p:nvCxnSpPr>
            <p:spPr bwMode="auto">
              <a:xfrm rot="16200000" flipH="1">
                <a:off x="4164806" y="5645944"/>
                <a:ext cx="227806" cy="79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7" name="Grouper 125"/>
            <p:cNvGrpSpPr>
              <a:grpSpLocks/>
            </p:cNvGrpSpPr>
            <p:nvPr/>
          </p:nvGrpSpPr>
          <p:grpSpPr bwMode="auto">
            <a:xfrm>
              <a:off x="6488112" y="4382979"/>
              <a:ext cx="1632857" cy="2216258"/>
              <a:chOff x="4278312" y="4618037"/>
              <a:chExt cx="1524000" cy="1981200"/>
            </a:xfrm>
          </p:grpSpPr>
          <p:cxnSp>
            <p:nvCxnSpPr>
              <p:cNvPr id="155672" name="Connecteur droit 126"/>
              <p:cNvCxnSpPr>
                <a:cxnSpLocks noChangeShapeType="1"/>
              </p:cNvCxnSpPr>
              <p:nvPr/>
            </p:nvCxnSpPr>
            <p:spPr bwMode="auto">
              <a:xfrm rot="5400000">
                <a:off x="4049712" y="5607843"/>
                <a:ext cx="19812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55673" name="Ellipse 127"/>
              <p:cNvSpPr>
                <a:spLocks noChangeArrowheads="1"/>
              </p:cNvSpPr>
              <p:nvPr/>
            </p:nvSpPr>
            <p:spPr bwMode="auto">
              <a:xfrm>
                <a:off x="5040312" y="4770437"/>
                <a:ext cx="762000" cy="1676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5674" name="Ellipse 128"/>
              <p:cNvSpPr>
                <a:spLocks noChangeArrowheads="1"/>
              </p:cNvSpPr>
              <p:nvPr/>
            </p:nvSpPr>
            <p:spPr bwMode="auto">
              <a:xfrm>
                <a:off x="4278312" y="4770437"/>
                <a:ext cx="762000" cy="1676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5675" name="Ellipse 129"/>
              <p:cNvSpPr>
                <a:spLocks noChangeArrowheads="1"/>
              </p:cNvSpPr>
              <p:nvPr/>
            </p:nvSpPr>
            <p:spPr bwMode="auto">
              <a:xfrm>
                <a:off x="5040312" y="5151437"/>
                <a:ext cx="457200" cy="990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5676" name="Ellipse 130"/>
              <p:cNvSpPr>
                <a:spLocks noChangeArrowheads="1"/>
              </p:cNvSpPr>
              <p:nvPr/>
            </p:nvSpPr>
            <p:spPr bwMode="auto">
              <a:xfrm>
                <a:off x="4583112" y="5151437"/>
                <a:ext cx="457200" cy="990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cxnSp>
            <p:nvCxnSpPr>
              <p:cNvPr id="155677" name="Connecteur droit avec flèche 13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926806" y="4883943"/>
                <a:ext cx="228600" cy="158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55678" name="Connecteur droit avec flèche 13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926806" y="6331743"/>
                <a:ext cx="228600" cy="158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55679" name="Connecteur droit avec flèche 133"/>
              <p:cNvCxnSpPr>
                <a:cxnSpLocks noChangeShapeType="1"/>
              </p:cNvCxnSpPr>
              <p:nvPr/>
            </p:nvCxnSpPr>
            <p:spPr bwMode="auto">
              <a:xfrm rot="16200000" flipH="1">
                <a:off x="5688012" y="5646737"/>
                <a:ext cx="227806" cy="79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55680" name="Connecteur droit avec flèche 134"/>
              <p:cNvCxnSpPr>
                <a:cxnSpLocks noChangeShapeType="1"/>
              </p:cNvCxnSpPr>
              <p:nvPr/>
            </p:nvCxnSpPr>
            <p:spPr bwMode="auto">
              <a:xfrm rot="16200000" flipH="1">
                <a:off x="5384006" y="5645944"/>
                <a:ext cx="227806" cy="79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55681" name="Connecteur droit avec flèche 135"/>
              <p:cNvCxnSpPr>
                <a:cxnSpLocks noChangeShapeType="1"/>
              </p:cNvCxnSpPr>
              <p:nvPr/>
            </p:nvCxnSpPr>
            <p:spPr bwMode="auto">
              <a:xfrm rot="16200000" flipH="1">
                <a:off x="4468812" y="5646737"/>
                <a:ext cx="227806" cy="79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55682" name="Connecteur droit avec flèche 136"/>
              <p:cNvCxnSpPr>
                <a:cxnSpLocks noChangeShapeType="1"/>
              </p:cNvCxnSpPr>
              <p:nvPr/>
            </p:nvCxnSpPr>
            <p:spPr bwMode="auto">
              <a:xfrm rot="16200000" flipH="1">
                <a:off x="4164806" y="5645944"/>
                <a:ext cx="227806" cy="79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</p:grpSp>
      <p:pic>
        <p:nvPicPr>
          <p:cNvPr id="1556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6713" y="4008438"/>
            <a:ext cx="2667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9913" y="3221038"/>
            <a:ext cx="34671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3413" y="4541838"/>
            <a:ext cx="3898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60" name="Rectangle 3"/>
          <p:cNvSpPr>
            <a:spLocks noChangeArrowheads="1"/>
          </p:cNvSpPr>
          <p:nvPr/>
        </p:nvSpPr>
        <p:spPr bwMode="auto">
          <a:xfrm>
            <a:off x="5573713" y="3817938"/>
            <a:ext cx="4800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Les champs en M sont selon z</a:t>
            </a:r>
          </a:p>
        </p:txBody>
      </p:sp>
      <p:sp>
        <p:nvSpPr>
          <p:cNvPr id="155661" name="Rectangle 3"/>
          <p:cNvSpPr>
            <a:spLocks noChangeArrowheads="1"/>
          </p:cNvSpPr>
          <p:nvPr/>
        </p:nvSpPr>
        <p:spPr bwMode="auto">
          <a:xfrm>
            <a:off x="5268913" y="1951038"/>
            <a:ext cx="4800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Tous les dipôles sont localement alignés</a:t>
            </a:r>
          </a:p>
        </p:txBody>
      </p:sp>
      <p:pic>
        <p:nvPicPr>
          <p:cNvPr id="15566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4913" y="2590800"/>
            <a:ext cx="8255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63" name="Rectangle 3"/>
          <p:cNvSpPr>
            <a:spLocks noChangeArrowheads="1"/>
          </p:cNvSpPr>
          <p:nvPr/>
        </p:nvSpPr>
        <p:spPr bwMode="auto">
          <a:xfrm>
            <a:off x="5573713" y="2484438"/>
            <a:ext cx="4800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On suppose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5770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57701" name="Rectangle 3"/>
          <p:cNvSpPr>
            <a:spLocks noChangeArrowheads="1"/>
          </p:cNvSpPr>
          <p:nvPr/>
        </p:nvSpPr>
        <p:spPr bwMode="auto">
          <a:xfrm>
            <a:off x="315913" y="6556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Contribution des voisins les plus proches </a:t>
            </a:r>
          </a:p>
        </p:txBody>
      </p:sp>
      <p:sp>
        <p:nvSpPr>
          <p:cNvPr id="157702" name="Rectangle 3"/>
          <p:cNvSpPr>
            <a:spLocks noChangeArrowheads="1"/>
          </p:cNvSpPr>
          <p:nvPr/>
        </p:nvSpPr>
        <p:spPr bwMode="auto">
          <a:xfrm>
            <a:off x="620713" y="1189038"/>
            <a:ext cx="914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Dans un cristal cubique, chaque atome a 6 voisins (haut, bas, 4 côtés)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grpSp>
        <p:nvGrpSpPr>
          <p:cNvPr id="157703" name="Grouper 77"/>
          <p:cNvGrpSpPr>
            <a:grpSpLocks/>
          </p:cNvGrpSpPr>
          <p:nvPr/>
        </p:nvGrpSpPr>
        <p:grpSpPr bwMode="auto">
          <a:xfrm rot="5400000">
            <a:off x="588963" y="1798638"/>
            <a:ext cx="4527550" cy="5029200"/>
            <a:chOff x="588055" y="1798637"/>
            <a:chExt cx="4528457" cy="5029200"/>
          </a:xfrm>
        </p:grpSpPr>
        <p:grpSp>
          <p:nvGrpSpPr>
            <p:cNvPr id="157714" name="Grouper 138"/>
            <p:cNvGrpSpPr>
              <a:grpSpLocks/>
            </p:cNvGrpSpPr>
            <p:nvPr/>
          </p:nvGrpSpPr>
          <p:grpSpPr bwMode="auto">
            <a:xfrm>
              <a:off x="1230312" y="2255837"/>
              <a:ext cx="3200400" cy="3919818"/>
              <a:chOff x="5840603" y="2255837"/>
              <a:chExt cx="2933509" cy="2743200"/>
            </a:xfrm>
          </p:grpSpPr>
          <p:cxnSp>
            <p:nvCxnSpPr>
              <p:cNvPr id="157765" name="Connecteur droit avec flèche 5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650501" y="3741340"/>
                <a:ext cx="685800" cy="794"/>
              </a:xfrm>
              <a:prstGeom prst="straightConnector1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57766" name="Connecteur droit avec flèche 5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945901" y="2598340"/>
                <a:ext cx="685800" cy="794"/>
              </a:xfrm>
              <a:prstGeom prst="straightConnector1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57767" name="Connecteur droit avec flèche 6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8317501" y="3665140"/>
                <a:ext cx="685800" cy="794"/>
              </a:xfrm>
              <a:prstGeom prst="straightConnector1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57768" name="Connecteur droit avec flèche 6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945901" y="4655740"/>
                <a:ext cx="685800" cy="794"/>
              </a:xfrm>
              <a:prstGeom prst="straightConnector1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67" name="Ellipse 66"/>
              <p:cNvSpPr/>
              <p:nvPr/>
            </p:nvSpPr>
            <p:spPr bwMode="auto">
              <a:xfrm>
                <a:off x="7126467" y="3637893"/>
                <a:ext cx="266339" cy="2277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Font typeface="Times New Roman" pitchFamily="-84" charset="0"/>
                  <a:buNone/>
                  <a:defRPr/>
                </a:pPr>
                <a:endParaRPr lang="fr-FR">
                  <a:latin typeface="Arial" pitchFamily="-84" charset="0"/>
                </a:endParaRPr>
              </a:p>
            </p:txBody>
          </p:sp>
          <p:sp>
            <p:nvSpPr>
              <p:cNvPr id="157770" name="Ellipse 67"/>
              <p:cNvSpPr>
                <a:spLocks noChangeArrowheads="1"/>
              </p:cNvSpPr>
              <p:nvPr/>
            </p:nvSpPr>
            <p:spPr bwMode="auto">
              <a:xfrm>
                <a:off x="8507603" y="3627437"/>
                <a:ext cx="266509" cy="228600"/>
              </a:xfrm>
              <a:prstGeom prst="ellipse">
                <a:avLst/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7771" name="Ellipse 69"/>
              <p:cNvSpPr>
                <a:spLocks noChangeArrowheads="1"/>
              </p:cNvSpPr>
              <p:nvPr/>
            </p:nvSpPr>
            <p:spPr bwMode="auto">
              <a:xfrm>
                <a:off x="7136003" y="2560637"/>
                <a:ext cx="266509" cy="228600"/>
              </a:xfrm>
              <a:prstGeom prst="ellipse">
                <a:avLst/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7772" name="Ellipse 70"/>
              <p:cNvSpPr>
                <a:spLocks noChangeArrowheads="1"/>
              </p:cNvSpPr>
              <p:nvPr/>
            </p:nvSpPr>
            <p:spPr bwMode="auto">
              <a:xfrm>
                <a:off x="5840603" y="3703637"/>
                <a:ext cx="266509" cy="228600"/>
              </a:xfrm>
              <a:prstGeom prst="ellipse">
                <a:avLst/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7773" name="Ellipse 72"/>
              <p:cNvSpPr>
                <a:spLocks noChangeArrowheads="1"/>
              </p:cNvSpPr>
              <p:nvPr/>
            </p:nvSpPr>
            <p:spPr bwMode="auto">
              <a:xfrm>
                <a:off x="7136003" y="4618037"/>
                <a:ext cx="266509" cy="228600"/>
              </a:xfrm>
              <a:prstGeom prst="ellipse">
                <a:avLst/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57715" name="Grouper 139"/>
            <p:cNvGrpSpPr>
              <a:grpSpLocks/>
            </p:cNvGrpSpPr>
            <p:nvPr/>
          </p:nvGrpSpPr>
          <p:grpSpPr bwMode="auto">
            <a:xfrm>
              <a:off x="588055" y="1798637"/>
              <a:ext cx="4528457" cy="5029200"/>
              <a:chOff x="5083855" y="1417637"/>
              <a:chExt cx="4528457" cy="5181600"/>
            </a:xfrm>
          </p:grpSpPr>
          <p:grpSp>
            <p:nvGrpSpPr>
              <p:cNvPr id="157717" name="Grouper 98"/>
              <p:cNvGrpSpPr>
                <a:grpSpLocks/>
              </p:cNvGrpSpPr>
              <p:nvPr/>
            </p:nvGrpSpPr>
            <p:grpSpPr bwMode="auto">
              <a:xfrm>
                <a:off x="5083855" y="2941637"/>
                <a:ext cx="1632857" cy="2216258"/>
                <a:chOff x="4278312" y="4618037"/>
                <a:chExt cx="1524000" cy="1981200"/>
              </a:xfrm>
            </p:grpSpPr>
            <p:cxnSp>
              <p:nvCxnSpPr>
                <p:cNvPr id="157754" name="Connecteur droit 7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049712" y="5607843"/>
                  <a:ext cx="1981200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57755" name="Ellipse 80"/>
                <p:cNvSpPr>
                  <a:spLocks noChangeArrowheads="1"/>
                </p:cNvSpPr>
                <p:nvPr/>
              </p:nvSpPr>
              <p:spPr bwMode="auto">
                <a:xfrm>
                  <a:off x="5040312" y="4770437"/>
                  <a:ext cx="762000" cy="16764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7756" name="Ellipse 82"/>
                <p:cNvSpPr>
                  <a:spLocks noChangeArrowheads="1"/>
                </p:cNvSpPr>
                <p:nvPr/>
              </p:nvSpPr>
              <p:spPr bwMode="auto">
                <a:xfrm>
                  <a:off x="4278312" y="4770437"/>
                  <a:ext cx="762000" cy="16764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7757" name="Ellipse 85"/>
                <p:cNvSpPr>
                  <a:spLocks noChangeArrowheads="1"/>
                </p:cNvSpPr>
                <p:nvPr/>
              </p:nvSpPr>
              <p:spPr bwMode="auto">
                <a:xfrm>
                  <a:off x="5040312" y="5151437"/>
                  <a:ext cx="457200" cy="9906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7758" name="Ellipse 86"/>
                <p:cNvSpPr>
                  <a:spLocks noChangeArrowheads="1"/>
                </p:cNvSpPr>
                <p:nvPr/>
              </p:nvSpPr>
              <p:spPr bwMode="auto">
                <a:xfrm>
                  <a:off x="4583112" y="5151437"/>
                  <a:ext cx="457200" cy="9906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cxnSp>
              <p:nvCxnSpPr>
                <p:cNvPr id="157759" name="Connecteur droit avec flèche 8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926806" y="4883943"/>
                  <a:ext cx="228600" cy="158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57760" name="Connecteur droit avec flèche 9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926806" y="6331743"/>
                  <a:ext cx="228600" cy="158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57761" name="Connecteur droit avec flèche 91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688012" y="5646737"/>
                  <a:ext cx="227806" cy="79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57762" name="Connecteur droit avec flèche 94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384006" y="5645944"/>
                  <a:ext cx="227806" cy="79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57763" name="Connecteur droit avec flèche 96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468812" y="5646737"/>
                  <a:ext cx="227806" cy="79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57764" name="Connecteur droit avec flèche 97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164806" y="5645944"/>
                  <a:ext cx="227806" cy="79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</p:grpSp>
          <p:grpSp>
            <p:nvGrpSpPr>
              <p:cNvPr id="157718" name="Grouper 101"/>
              <p:cNvGrpSpPr>
                <a:grpSpLocks/>
              </p:cNvGrpSpPr>
              <p:nvPr/>
            </p:nvGrpSpPr>
            <p:grpSpPr bwMode="auto">
              <a:xfrm>
                <a:off x="6488112" y="1417637"/>
                <a:ext cx="1632857" cy="2216258"/>
                <a:chOff x="4278312" y="4618037"/>
                <a:chExt cx="1524000" cy="1981200"/>
              </a:xfrm>
            </p:grpSpPr>
            <p:cxnSp>
              <p:nvCxnSpPr>
                <p:cNvPr id="157743" name="Connecteur droit 10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049712" y="5607843"/>
                  <a:ext cx="1981200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57744" name="Ellipse 103"/>
                <p:cNvSpPr>
                  <a:spLocks noChangeArrowheads="1"/>
                </p:cNvSpPr>
                <p:nvPr/>
              </p:nvSpPr>
              <p:spPr bwMode="auto">
                <a:xfrm>
                  <a:off x="5040312" y="4770437"/>
                  <a:ext cx="762000" cy="16764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7745" name="Ellipse 104"/>
                <p:cNvSpPr>
                  <a:spLocks noChangeArrowheads="1"/>
                </p:cNvSpPr>
                <p:nvPr/>
              </p:nvSpPr>
              <p:spPr bwMode="auto">
                <a:xfrm>
                  <a:off x="4278312" y="4770437"/>
                  <a:ext cx="762000" cy="16764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7746" name="Ellipse 105"/>
                <p:cNvSpPr>
                  <a:spLocks noChangeArrowheads="1"/>
                </p:cNvSpPr>
                <p:nvPr/>
              </p:nvSpPr>
              <p:spPr bwMode="auto">
                <a:xfrm>
                  <a:off x="5040312" y="5151437"/>
                  <a:ext cx="457200" cy="9906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7747" name="Ellipse 106"/>
                <p:cNvSpPr>
                  <a:spLocks noChangeArrowheads="1"/>
                </p:cNvSpPr>
                <p:nvPr/>
              </p:nvSpPr>
              <p:spPr bwMode="auto">
                <a:xfrm>
                  <a:off x="4583112" y="5151437"/>
                  <a:ext cx="457200" cy="9906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cxnSp>
              <p:nvCxnSpPr>
                <p:cNvPr id="157748" name="Connecteur droit avec flèche 10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926806" y="4883943"/>
                  <a:ext cx="228600" cy="158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57749" name="Connecteur droit avec flèche 10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926806" y="6331743"/>
                  <a:ext cx="228600" cy="158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57750" name="Connecteur droit avec flèche 109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688012" y="5646737"/>
                  <a:ext cx="227806" cy="79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57751" name="Connecteur droit avec flèche 110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384006" y="5645944"/>
                  <a:ext cx="227806" cy="79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57752" name="Connecteur droit avec flèche 111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468812" y="5646737"/>
                  <a:ext cx="227806" cy="79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57753" name="Connecteur droit avec flèche 112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164806" y="5645944"/>
                  <a:ext cx="227806" cy="79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</p:grpSp>
          <p:grpSp>
            <p:nvGrpSpPr>
              <p:cNvPr id="157719" name="Grouper 113"/>
              <p:cNvGrpSpPr>
                <a:grpSpLocks/>
              </p:cNvGrpSpPr>
              <p:nvPr/>
            </p:nvGrpSpPr>
            <p:grpSpPr bwMode="auto">
              <a:xfrm>
                <a:off x="7979455" y="2935179"/>
                <a:ext cx="1632857" cy="2216258"/>
                <a:chOff x="4278312" y="4618037"/>
                <a:chExt cx="1524000" cy="1981200"/>
              </a:xfrm>
            </p:grpSpPr>
            <p:cxnSp>
              <p:nvCxnSpPr>
                <p:cNvPr id="157732" name="Connecteur droit 11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049712" y="5607843"/>
                  <a:ext cx="1981200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57733" name="Ellipse 115"/>
                <p:cNvSpPr>
                  <a:spLocks noChangeArrowheads="1"/>
                </p:cNvSpPr>
                <p:nvPr/>
              </p:nvSpPr>
              <p:spPr bwMode="auto">
                <a:xfrm>
                  <a:off x="5040312" y="4770437"/>
                  <a:ext cx="762000" cy="16764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7734" name="Ellipse 116"/>
                <p:cNvSpPr>
                  <a:spLocks noChangeArrowheads="1"/>
                </p:cNvSpPr>
                <p:nvPr/>
              </p:nvSpPr>
              <p:spPr bwMode="auto">
                <a:xfrm>
                  <a:off x="4278312" y="4770437"/>
                  <a:ext cx="762000" cy="16764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7735" name="Ellipse 117"/>
                <p:cNvSpPr>
                  <a:spLocks noChangeArrowheads="1"/>
                </p:cNvSpPr>
                <p:nvPr/>
              </p:nvSpPr>
              <p:spPr bwMode="auto">
                <a:xfrm>
                  <a:off x="5040312" y="5151437"/>
                  <a:ext cx="457200" cy="9906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7736" name="Ellipse 118"/>
                <p:cNvSpPr>
                  <a:spLocks noChangeArrowheads="1"/>
                </p:cNvSpPr>
                <p:nvPr/>
              </p:nvSpPr>
              <p:spPr bwMode="auto">
                <a:xfrm>
                  <a:off x="4583112" y="5151437"/>
                  <a:ext cx="457200" cy="9906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cxnSp>
              <p:nvCxnSpPr>
                <p:cNvPr id="157737" name="Connecteur droit avec flèche 11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926806" y="4883943"/>
                  <a:ext cx="228600" cy="158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57738" name="Connecteur droit avec flèche 12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926806" y="6331743"/>
                  <a:ext cx="228600" cy="158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57739" name="Connecteur droit avec flèche 121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688012" y="5646737"/>
                  <a:ext cx="227806" cy="79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57740" name="Connecteur droit avec flèche 122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384006" y="5645944"/>
                  <a:ext cx="227806" cy="79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57741" name="Connecteur droit avec flèche 12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468812" y="5646737"/>
                  <a:ext cx="227806" cy="79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57742" name="Connecteur droit avec flèche 124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164806" y="5645944"/>
                  <a:ext cx="227806" cy="79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</p:grpSp>
          <p:grpSp>
            <p:nvGrpSpPr>
              <p:cNvPr id="157720" name="Grouper 125"/>
              <p:cNvGrpSpPr>
                <a:grpSpLocks/>
              </p:cNvGrpSpPr>
              <p:nvPr/>
            </p:nvGrpSpPr>
            <p:grpSpPr bwMode="auto">
              <a:xfrm>
                <a:off x="6488112" y="4382979"/>
                <a:ext cx="1632857" cy="2216258"/>
                <a:chOff x="4278312" y="4618037"/>
                <a:chExt cx="1524000" cy="1981200"/>
              </a:xfrm>
            </p:grpSpPr>
            <p:cxnSp>
              <p:nvCxnSpPr>
                <p:cNvPr id="157721" name="Connecteur droit 12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049712" y="5607843"/>
                  <a:ext cx="1981200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57722" name="Ellipse 127"/>
                <p:cNvSpPr>
                  <a:spLocks noChangeArrowheads="1"/>
                </p:cNvSpPr>
                <p:nvPr/>
              </p:nvSpPr>
              <p:spPr bwMode="auto">
                <a:xfrm>
                  <a:off x="5040312" y="4770437"/>
                  <a:ext cx="762000" cy="16764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7723" name="Ellipse 128"/>
                <p:cNvSpPr>
                  <a:spLocks noChangeArrowheads="1"/>
                </p:cNvSpPr>
                <p:nvPr/>
              </p:nvSpPr>
              <p:spPr bwMode="auto">
                <a:xfrm>
                  <a:off x="4278312" y="4770437"/>
                  <a:ext cx="762000" cy="16764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7724" name="Ellipse 129"/>
                <p:cNvSpPr>
                  <a:spLocks noChangeArrowheads="1"/>
                </p:cNvSpPr>
                <p:nvPr/>
              </p:nvSpPr>
              <p:spPr bwMode="auto">
                <a:xfrm>
                  <a:off x="5040312" y="5151437"/>
                  <a:ext cx="457200" cy="9906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7725" name="Ellipse 130"/>
                <p:cNvSpPr>
                  <a:spLocks noChangeArrowheads="1"/>
                </p:cNvSpPr>
                <p:nvPr/>
              </p:nvSpPr>
              <p:spPr bwMode="auto">
                <a:xfrm>
                  <a:off x="4583112" y="5151437"/>
                  <a:ext cx="457200" cy="9906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cxnSp>
              <p:nvCxnSpPr>
                <p:cNvPr id="157726" name="Connecteur droit avec flèche 13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926806" y="4883943"/>
                  <a:ext cx="228600" cy="158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57727" name="Connecteur droit avec flèche 13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926806" y="6331743"/>
                  <a:ext cx="228600" cy="158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57728" name="Connecteur droit avec flèche 1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688012" y="5646737"/>
                  <a:ext cx="227806" cy="79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57729" name="Connecteur droit avec flèche 134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384006" y="5645944"/>
                  <a:ext cx="227806" cy="79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57730" name="Connecteur droit avec flèche 135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468812" y="5646737"/>
                  <a:ext cx="227806" cy="79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57731" name="Connecteur droit avec flèche 136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164806" y="5645944"/>
                  <a:ext cx="227806" cy="79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</p:grpSp>
        </p:grpSp>
        <p:pic>
          <p:nvPicPr>
            <p:cNvPr id="15771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06712" y="4008437"/>
              <a:ext cx="26670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770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9913" y="3221038"/>
            <a:ext cx="34671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3413" y="4541838"/>
            <a:ext cx="3898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6" name="Rectangle 3"/>
          <p:cNvSpPr>
            <a:spLocks noChangeArrowheads="1"/>
          </p:cNvSpPr>
          <p:nvPr/>
        </p:nvSpPr>
        <p:spPr bwMode="auto">
          <a:xfrm>
            <a:off x="5573713" y="3817938"/>
            <a:ext cx="4800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Les champs en M sont selon z</a:t>
            </a:r>
          </a:p>
        </p:txBody>
      </p:sp>
      <p:sp>
        <p:nvSpPr>
          <p:cNvPr id="157707" name="Rectangle 3"/>
          <p:cNvSpPr>
            <a:spLocks noChangeArrowheads="1"/>
          </p:cNvSpPr>
          <p:nvPr/>
        </p:nvSpPr>
        <p:spPr bwMode="auto">
          <a:xfrm>
            <a:off x="5268913" y="1951038"/>
            <a:ext cx="4800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Tous les dipôles sont localement alignés</a:t>
            </a:r>
          </a:p>
        </p:txBody>
      </p:sp>
      <p:pic>
        <p:nvPicPr>
          <p:cNvPr id="15770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4913" y="2590800"/>
            <a:ext cx="8255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9" name="Rectangle 3"/>
          <p:cNvSpPr>
            <a:spLocks noChangeArrowheads="1"/>
          </p:cNvSpPr>
          <p:nvPr/>
        </p:nvSpPr>
        <p:spPr bwMode="auto">
          <a:xfrm>
            <a:off x="5573713" y="2484438"/>
            <a:ext cx="4800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On suppose</a:t>
            </a:r>
          </a:p>
        </p:txBody>
      </p:sp>
      <p:sp>
        <p:nvSpPr>
          <p:cNvPr id="157710" name="Rectangle 3"/>
          <p:cNvSpPr>
            <a:spLocks noChangeArrowheads="1"/>
          </p:cNvSpPr>
          <p:nvPr/>
        </p:nvSpPr>
        <p:spPr bwMode="auto">
          <a:xfrm>
            <a:off x="5573713" y="5456238"/>
            <a:ext cx="4800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Le résultat est vrai aussi pour </a:t>
            </a:r>
          </a:p>
        </p:txBody>
      </p:sp>
      <p:pic>
        <p:nvPicPr>
          <p:cNvPr id="157711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5943600"/>
            <a:ext cx="838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12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6600" y="5943600"/>
            <a:ext cx="838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13" name="Rectangle 3"/>
          <p:cNvSpPr>
            <a:spLocks noChangeArrowheads="1"/>
          </p:cNvSpPr>
          <p:nvPr/>
        </p:nvSpPr>
        <p:spPr bwMode="auto">
          <a:xfrm>
            <a:off x="1230313" y="6904038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La constante s est nulle pour le cristal cubique car les contributions « champ proche » se compensent.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59749" name="Rectangle 3"/>
          <p:cNvSpPr>
            <a:spLocks noChangeArrowheads="1"/>
          </p:cNvSpPr>
          <p:nvPr/>
        </p:nvSpPr>
        <p:spPr bwMode="auto">
          <a:xfrm>
            <a:off x="315913" y="8080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3 – Relation entre polarisabilité et susceptibilité</a:t>
            </a:r>
          </a:p>
        </p:txBody>
      </p:sp>
      <p:sp>
        <p:nvSpPr>
          <p:cNvPr id="159750" name="Rectangle 3"/>
          <p:cNvSpPr>
            <a:spLocks noChangeArrowheads="1"/>
          </p:cNvSpPr>
          <p:nvPr/>
        </p:nvSpPr>
        <p:spPr bwMode="auto">
          <a:xfrm>
            <a:off x="315913" y="12652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3.A – Milieux peu denses</a:t>
            </a:r>
          </a:p>
        </p:txBody>
      </p:sp>
      <p:sp>
        <p:nvSpPr>
          <p:cNvPr id="159751" name="Rectangle 3"/>
          <p:cNvSpPr>
            <a:spLocks noChangeArrowheads="1"/>
          </p:cNvSpPr>
          <p:nvPr/>
        </p:nvSpPr>
        <p:spPr bwMode="auto">
          <a:xfrm>
            <a:off x="1154113" y="2027238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La polarisation est faible</a:t>
            </a:r>
          </a:p>
        </p:txBody>
      </p:sp>
      <p:pic>
        <p:nvPicPr>
          <p:cNvPr id="1597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8313" y="1951038"/>
            <a:ext cx="3289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53" name="Rectangle 3"/>
          <p:cNvSpPr>
            <a:spLocks noChangeArrowheads="1"/>
          </p:cNvSpPr>
          <p:nvPr/>
        </p:nvSpPr>
        <p:spPr bwMode="auto">
          <a:xfrm>
            <a:off x="1154113" y="2852738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Pour une densité atomique N/V</a:t>
            </a:r>
          </a:p>
        </p:txBody>
      </p:sp>
      <p:pic>
        <p:nvPicPr>
          <p:cNvPr id="15975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5113" y="2852738"/>
            <a:ext cx="1117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5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4713" y="4656138"/>
            <a:ext cx="5499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5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30313" y="3690938"/>
            <a:ext cx="4216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57" name="Rectangle 3"/>
          <p:cNvSpPr>
            <a:spLocks noChangeArrowheads="1"/>
          </p:cNvSpPr>
          <p:nvPr/>
        </p:nvSpPr>
        <p:spPr bwMode="auto">
          <a:xfrm>
            <a:off x="1154113" y="5608638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La mesure de la permitivité est une mesure de la polarisabilité. L’écart à l’unité est proportionnel à la densité</a:t>
            </a:r>
          </a:p>
        </p:txBody>
      </p:sp>
      <p:pic>
        <p:nvPicPr>
          <p:cNvPr id="159759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54312" y="6370637"/>
            <a:ext cx="1168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927600" y="6305550"/>
            <a:ext cx="2717800" cy="723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63845" name="Rectangle 3"/>
          <p:cNvSpPr>
            <a:spLocks noChangeArrowheads="1"/>
          </p:cNvSpPr>
          <p:nvPr/>
        </p:nvSpPr>
        <p:spPr bwMode="auto">
          <a:xfrm>
            <a:off x="11113" y="5794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Dépendance en température de quelques gaz polaires</a:t>
            </a:r>
          </a:p>
        </p:txBody>
      </p:sp>
      <p:pic>
        <p:nvPicPr>
          <p:cNvPr id="163846" name="Imag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113" y="1155700"/>
            <a:ext cx="4876800" cy="628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7" name="Image 6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2313" y="1493838"/>
            <a:ext cx="21971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8" name="Image 7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02313" y="2484438"/>
            <a:ext cx="2311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9" name="Image 8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02313" y="4160838"/>
            <a:ext cx="2209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0" name="Image 9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02313" y="5151438"/>
            <a:ext cx="1663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1" name="Image 10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02313" y="6523038"/>
            <a:ext cx="1600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2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11313" y="5684838"/>
            <a:ext cx="15748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6179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61797" name="Rectangle 3"/>
          <p:cNvSpPr>
            <a:spLocks noChangeArrowheads="1"/>
          </p:cNvSpPr>
          <p:nvPr/>
        </p:nvSpPr>
        <p:spPr bwMode="auto">
          <a:xfrm>
            <a:off x="11113" y="808037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 dirty="0">
                <a:ea typeface="Hoefler Text" pitchFamily="3" charset="0"/>
                <a:cs typeface="Hoefler Text" pitchFamily="3" charset="0"/>
              </a:rPr>
              <a:t>Dépendance en </a:t>
            </a:r>
            <a:r>
              <a:rPr lang="fr-FR" sz="2000" u="sng" dirty="0" smtClean="0">
                <a:ea typeface="Hoefler Text" pitchFamily="3" charset="0"/>
                <a:cs typeface="Hoefler Text" pitchFamily="3" charset="0"/>
              </a:rPr>
              <a:t>fréquence </a:t>
            </a:r>
            <a:r>
              <a:rPr lang="fr-FR" sz="2000" u="sng" dirty="0">
                <a:ea typeface="Hoefler Text" pitchFamily="3" charset="0"/>
                <a:cs typeface="Hoefler Text" pitchFamily="3" charset="0"/>
              </a:rPr>
              <a:t>(BFR T.4) </a:t>
            </a:r>
          </a:p>
        </p:txBody>
      </p:sp>
      <p:pic>
        <p:nvPicPr>
          <p:cNvPr id="161798" name="Imag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5113" y="1371600"/>
            <a:ext cx="6916737" cy="52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00" name="Image 48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713" y="6751638"/>
            <a:ext cx="3911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01" name="Image 49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9713" y="6762750"/>
            <a:ext cx="3911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335712" y="6675437"/>
            <a:ext cx="3048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-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4212" y="731837"/>
            <a:ext cx="5499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6589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65893" name="Rectangle 3"/>
          <p:cNvSpPr>
            <a:spLocks noChangeArrowheads="1"/>
          </p:cNvSpPr>
          <p:nvPr/>
        </p:nvSpPr>
        <p:spPr bwMode="auto">
          <a:xfrm>
            <a:off x="315913" y="6556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 dirty="0">
                <a:ea typeface="Hoefler Text" pitchFamily="3" charset="0"/>
                <a:cs typeface="Hoefler Text" pitchFamily="3" charset="0"/>
              </a:rPr>
              <a:t>3</a:t>
            </a:r>
            <a:r>
              <a:rPr lang="fr-FR" sz="2000" u="sng" dirty="0" smtClean="0">
                <a:ea typeface="Hoefler Text" pitchFamily="3" charset="0"/>
                <a:cs typeface="Hoefler Text" pitchFamily="3" charset="0"/>
              </a:rPr>
              <a:t>.B </a:t>
            </a:r>
            <a:r>
              <a:rPr lang="fr-FR" sz="2000" u="sng" dirty="0">
                <a:ea typeface="Hoefler Text" pitchFamily="3" charset="0"/>
                <a:cs typeface="Hoefler Text" pitchFamily="3" charset="0"/>
              </a:rPr>
              <a:t>– Milieux denses, relation de Clausius - </a:t>
            </a:r>
            <a:r>
              <a:rPr lang="fr-FR" sz="2000" u="sng" dirty="0" err="1">
                <a:ea typeface="Hoefler Text" pitchFamily="3" charset="0"/>
                <a:cs typeface="Hoefler Text" pitchFamily="3" charset="0"/>
              </a:rPr>
              <a:t>Mossotti</a:t>
            </a:r>
            <a:endParaRPr lang="fr-FR" sz="2000" u="sng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165894" name="Rectangle 3"/>
          <p:cNvSpPr>
            <a:spLocks noChangeArrowheads="1"/>
          </p:cNvSpPr>
          <p:nvPr/>
        </p:nvSpPr>
        <p:spPr bwMode="auto">
          <a:xfrm>
            <a:off x="773113" y="1189038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Cas des gaz à sous forte pression, des liquide, des solides</a:t>
            </a:r>
          </a:p>
        </p:txBody>
      </p:sp>
      <p:sp>
        <p:nvSpPr>
          <p:cNvPr id="165895" name="Rectangle 3"/>
          <p:cNvSpPr>
            <a:spLocks noChangeArrowheads="1"/>
          </p:cNvSpPr>
          <p:nvPr/>
        </p:nvSpPr>
        <p:spPr bwMode="auto">
          <a:xfrm>
            <a:off x="773113" y="1798638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Le champ local n’est pas le champ macroscopique</a:t>
            </a:r>
          </a:p>
        </p:txBody>
      </p:sp>
      <p:pic>
        <p:nvPicPr>
          <p:cNvPr id="16589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1313" y="2408238"/>
            <a:ext cx="2209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6713" y="2471738"/>
            <a:ext cx="2717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6713" y="3322638"/>
            <a:ext cx="477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9" name="Rectangle 3"/>
          <p:cNvSpPr>
            <a:spLocks noChangeArrowheads="1"/>
          </p:cNvSpPr>
          <p:nvPr/>
        </p:nvSpPr>
        <p:spPr bwMode="auto">
          <a:xfrm>
            <a:off x="773113" y="4541838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Polarisabilité et susceptibilité ne sont </a:t>
            </a:r>
            <a:r>
              <a:rPr lang="fr-FR" sz="2000">
                <a:ea typeface="Hoefler Text" pitchFamily="3" charset="0"/>
                <a:cs typeface="Hoefler Text" pitchFamily="3" charset="0"/>
              </a:rPr>
              <a:t>pas </a:t>
            </a:r>
            <a:r>
              <a:rPr lang="fr-FR" sz="2000" smtClean="0">
                <a:ea typeface="Hoefler Text" pitchFamily="3" charset="0"/>
                <a:cs typeface="Hoefler Text" pitchFamily="3" charset="0"/>
              </a:rPr>
              <a:t>proportionnelles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165900" name="Rectangle 3"/>
          <p:cNvSpPr>
            <a:spLocks noChangeArrowheads="1"/>
          </p:cNvSpPr>
          <p:nvPr/>
        </p:nvSpPr>
        <p:spPr bwMode="auto">
          <a:xfrm>
            <a:off x="2678113" y="5989638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Relation de Clausius-Mossotti</a:t>
            </a:r>
          </a:p>
        </p:txBody>
      </p:sp>
      <p:sp>
        <p:nvSpPr>
          <p:cNvPr id="165901" name="Rectangle 23"/>
          <p:cNvSpPr>
            <a:spLocks noChangeArrowheads="1"/>
          </p:cNvSpPr>
          <p:nvPr/>
        </p:nvSpPr>
        <p:spPr bwMode="auto">
          <a:xfrm>
            <a:off x="6869113" y="5837238"/>
            <a:ext cx="2667000" cy="9144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5902" name="Rectangle 3"/>
          <p:cNvSpPr>
            <a:spLocks noChangeArrowheads="1"/>
          </p:cNvSpPr>
          <p:nvPr/>
        </p:nvSpPr>
        <p:spPr bwMode="auto">
          <a:xfrm>
            <a:off x="773113" y="6827838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Assez bien vérifiée expérimentalement pour les fluides </a:t>
            </a:r>
            <a:r>
              <a:rPr lang="fr-FR" sz="2000" dirty="0">
                <a:solidFill>
                  <a:srgbClr val="FF0000"/>
                </a:solidFill>
                <a:ea typeface="Hoefler Text" pitchFamily="3" charset="0"/>
                <a:cs typeface="Hoefler Text" pitchFamily="3" charset="0"/>
              </a:rPr>
              <a:t>non polaires</a:t>
            </a:r>
          </a:p>
        </p:txBody>
      </p:sp>
      <p:pic>
        <p:nvPicPr>
          <p:cNvPr id="16590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1813" y="5181600"/>
            <a:ext cx="37719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04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96113" y="5976938"/>
            <a:ext cx="24638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67941" name="Rectangle 3"/>
          <p:cNvSpPr>
            <a:spLocks noChangeArrowheads="1"/>
          </p:cNvSpPr>
          <p:nvPr/>
        </p:nvSpPr>
        <p:spPr bwMode="auto">
          <a:xfrm>
            <a:off x="1306513" y="808038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Relation de </a:t>
            </a:r>
            <a:r>
              <a:rPr lang="fr-FR" sz="2000" dirty="0" err="1">
                <a:ea typeface="Hoefler Text" pitchFamily="3" charset="0"/>
                <a:cs typeface="Hoefler Text" pitchFamily="3" charset="0"/>
              </a:rPr>
              <a:t>Clausius-Mossotti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167942" name="Rectangle 23"/>
          <p:cNvSpPr>
            <a:spLocks noChangeArrowheads="1"/>
          </p:cNvSpPr>
          <p:nvPr/>
        </p:nvSpPr>
        <p:spPr bwMode="auto">
          <a:xfrm>
            <a:off x="5497513" y="655638"/>
            <a:ext cx="2667000" cy="9144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79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4513" y="795338"/>
            <a:ext cx="24638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4" name="Imag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3113" y="1646238"/>
            <a:ext cx="82296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5" name="Imag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3113" y="4618038"/>
            <a:ext cx="8229600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9046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90469" name="Rectangle 3"/>
          <p:cNvSpPr>
            <a:spLocks noChangeArrowheads="1"/>
          </p:cNvSpPr>
          <p:nvPr/>
        </p:nvSpPr>
        <p:spPr bwMode="auto">
          <a:xfrm>
            <a:off x="315913" y="6556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4 – Propagation dans les milieux diélectriques (cas monochromatique)</a:t>
            </a:r>
          </a:p>
        </p:txBody>
      </p:sp>
      <p:sp>
        <p:nvSpPr>
          <p:cNvPr id="190470" name="Rectangle 3"/>
          <p:cNvSpPr>
            <a:spLocks noChangeArrowheads="1"/>
          </p:cNvSpPr>
          <p:nvPr/>
        </p:nvSpPr>
        <p:spPr bwMode="auto">
          <a:xfrm>
            <a:off x="696913" y="1265238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Milieu LHI, non magnétique, non conducteur</a:t>
            </a:r>
          </a:p>
        </p:txBody>
      </p:sp>
      <p:sp>
        <p:nvSpPr>
          <p:cNvPr id="190471" name="Rectangle 3"/>
          <p:cNvSpPr>
            <a:spLocks noChangeArrowheads="1"/>
          </p:cNvSpPr>
          <p:nvPr/>
        </p:nvSpPr>
        <p:spPr bwMode="auto">
          <a:xfrm>
            <a:off x="696913" y="2789238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1) Ecrire correctement les équations de Maxwell</a:t>
            </a:r>
          </a:p>
        </p:txBody>
      </p:sp>
      <p:pic>
        <p:nvPicPr>
          <p:cNvPr id="19047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8813" y="1874838"/>
            <a:ext cx="3695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7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2713" y="1951038"/>
            <a:ext cx="2057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74" name="Rectangle 3"/>
          <p:cNvSpPr>
            <a:spLocks noChangeArrowheads="1"/>
          </p:cNvSpPr>
          <p:nvPr/>
        </p:nvSpPr>
        <p:spPr bwMode="auto">
          <a:xfrm>
            <a:off x="696913" y="3398838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2) Obtenir l’équation vérifiée par </a:t>
            </a:r>
          </a:p>
        </p:txBody>
      </p:sp>
      <p:pic>
        <p:nvPicPr>
          <p:cNvPr id="190475" name="Image 20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6913" y="3475038"/>
            <a:ext cx="7874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76" name="Rectangle 3"/>
          <p:cNvSpPr>
            <a:spLocks noChangeArrowheads="1"/>
          </p:cNvSpPr>
          <p:nvPr/>
        </p:nvSpPr>
        <p:spPr bwMode="auto">
          <a:xfrm>
            <a:off x="696913" y="4008438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3) Obtenir la vitesse de phase et l’indice de réfraction pour une propagation en milieu illimité et une permitivité réelle.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69989" name="Rectangle 3"/>
          <p:cNvSpPr>
            <a:spLocks noChangeArrowheads="1"/>
          </p:cNvSpPr>
          <p:nvPr/>
        </p:nvSpPr>
        <p:spPr bwMode="auto">
          <a:xfrm>
            <a:off x="315913" y="6556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4 – Propagation dans les milieux diélectriques (cas monochromatique)</a:t>
            </a:r>
          </a:p>
        </p:txBody>
      </p:sp>
      <p:sp>
        <p:nvSpPr>
          <p:cNvPr id="169990" name="Rectangle 3"/>
          <p:cNvSpPr>
            <a:spLocks noChangeArrowheads="1"/>
          </p:cNvSpPr>
          <p:nvPr/>
        </p:nvSpPr>
        <p:spPr bwMode="auto">
          <a:xfrm>
            <a:off x="696913" y="1265238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Milieu LHI, non magnétique, non conducteur</a:t>
            </a:r>
          </a:p>
        </p:txBody>
      </p:sp>
      <p:sp>
        <p:nvSpPr>
          <p:cNvPr id="169991" name="Rectangle 3"/>
          <p:cNvSpPr>
            <a:spLocks noChangeArrowheads="1"/>
          </p:cNvSpPr>
          <p:nvPr/>
        </p:nvSpPr>
        <p:spPr bwMode="auto">
          <a:xfrm>
            <a:off x="696913" y="2484438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1) Equations </a:t>
            </a:r>
            <a:r>
              <a:rPr lang="fr-FR" sz="2000" dirty="0">
                <a:ea typeface="Hoefler Text" pitchFamily="3" charset="0"/>
                <a:cs typeface="Hoefler Text" pitchFamily="3" charset="0"/>
              </a:rPr>
              <a:t>de Maxwell : </a:t>
            </a:r>
          </a:p>
        </p:txBody>
      </p:sp>
      <p:pic>
        <p:nvPicPr>
          <p:cNvPr id="16999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8813" y="1874838"/>
            <a:ext cx="3695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2713" y="1951038"/>
            <a:ext cx="2057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4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0913" y="3094038"/>
            <a:ext cx="14097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5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0913" y="3703638"/>
            <a:ext cx="14224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6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82713" y="3094038"/>
            <a:ext cx="2413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7" name="Image 13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82713" y="3551238"/>
            <a:ext cx="2298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8" name="Rectangle 3"/>
          <p:cNvSpPr>
            <a:spLocks noChangeArrowheads="1"/>
          </p:cNvSpPr>
          <p:nvPr/>
        </p:nvSpPr>
        <p:spPr bwMode="auto">
          <a:xfrm>
            <a:off x="696913" y="4313238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2) On </a:t>
            </a:r>
            <a:r>
              <a:rPr lang="fr-FR" sz="2000" dirty="0">
                <a:ea typeface="Hoefler Text" pitchFamily="3" charset="0"/>
                <a:cs typeface="Hoefler Text" pitchFamily="3" charset="0"/>
              </a:rPr>
              <a:t>utilise l’égalité :</a:t>
            </a:r>
          </a:p>
        </p:txBody>
      </p:sp>
      <p:pic>
        <p:nvPicPr>
          <p:cNvPr id="169999" name="Image 16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02012" y="4387850"/>
            <a:ext cx="36957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000" name="Image 17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3113" y="4999038"/>
            <a:ext cx="5816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01" name="Rectangle 3"/>
          <p:cNvSpPr>
            <a:spLocks noChangeArrowheads="1"/>
          </p:cNvSpPr>
          <p:nvPr/>
        </p:nvSpPr>
        <p:spPr bwMode="auto">
          <a:xfrm>
            <a:off x="696913" y="5456238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Perméabilité homogène :</a:t>
            </a:r>
          </a:p>
        </p:txBody>
      </p:sp>
      <p:pic>
        <p:nvPicPr>
          <p:cNvPr id="170002" name="Image 20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9150" y="6153150"/>
            <a:ext cx="3238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03" name="Rectangle 3"/>
          <p:cNvSpPr>
            <a:spLocks noChangeArrowheads="1"/>
          </p:cNvSpPr>
          <p:nvPr/>
        </p:nvSpPr>
        <p:spPr bwMode="auto">
          <a:xfrm>
            <a:off x="696913" y="6675438"/>
            <a:ext cx="938371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Equation de </a:t>
            </a:r>
            <a:r>
              <a:rPr lang="fr-FR" sz="2000" dirty="0" err="1">
                <a:ea typeface="Hoefler Text" pitchFamily="3" charset="0"/>
                <a:cs typeface="Hoefler Text" pitchFamily="3" charset="0"/>
              </a:rPr>
              <a:t>Helmoltz</a:t>
            </a:r>
            <a:r>
              <a:rPr lang="fr-FR" sz="2000" dirty="0">
                <a:ea typeface="Hoefler Text" pitchFamily="3" charset="0"/>
                <a:cs typeface="Hoefler Text" pitchFamily="3" charset="0"/>
              </a:rPr>
              <a:t>. En l’absence de C.L. les solutions sont les ondes planes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7203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72037" name="Rectangle 3"/>
          <p:cNvSpPr>
            <a:spLocks noChangeArrowheads="1"/>
          </p:cNvSpPr>
          <p:nvPr/>
        </p:nvSpPr>
        <p:spPr bwMode="auto">
          <a:xfrm>
            <a:off x="315913" y="6556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 dirty="0" smtClean="0">
                <a:ea typeface="Hoefler Text" pitchFamily="3" charset="0"/>
                <a:cs typeface="Hoefler Text" pitchFamily="3" charset="0"/>
              </a:rPr>
              <a:t>3)</a:t>
            </a:r>
            <a:endParaRPr lang="fr-FR" sz="2000" u="sng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172038" name="Rectangle 3"/>
          <p:cNvSpPr>
            <a:spLocks noChangeArrowheads="1"/>
          </p:cNvSpPr>
          <p:nvPr/>
        </p:nvSpPr>
        <p:spPr bwMode="auto">
          <a:xfrm>
            <a:off x="315913" y="3475038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Perméabilité réelle :</a:t>
            </a:r>
          </a:p>
        </p:txBody>
      </p:sp>
      <p:pic>
        <p:nvPicPr>
          <p:cNvPr id="172039" name="Image 22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113" y="1417638"/>
            <a:ext cx="4368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40" name="Image 23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941638"/>
            <a:ext cx="3238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41" name="Rectangle 3"/>
          <p:cNvSpPr>
            <a:spLocks noChangeArrowheads="1"/>
          </p:cNvSpPr>
          <p:nvPr/>
        </p:nvSpPr>
        <p:spPr bwMode="auto">
          <a:xfrm>
            <a:off x="315913" y="2255838"/>
            <a:ext cx="938371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Relation de dispersion :</a:t>
            </a:r>
          </a:p>
        </p:txBody>
      </p:sp>
      <p:pic>
        <p:nvPicPr>
          <p:cNvPr id="172042" name="Image 25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6713" y="2946400"/>
            <a:ext cx="3022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43" name="Double flèche horizontale 26"/>
          <p:cNvSpPr>
            <a:spLocks noChangeArrowheads="1"/>
          </p:cNvSpPr>
          <p:nvPr/>
        </p:nvSpPr>
        <p:spPr bwMode="auto">
          <a:xfrm>
            <a:off x="4202113" y="3017838"/>
            <a:ext cx="762000" cy="228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2044" name="Image 27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113" y="4008438"/>
            <a:ext cx="1524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45" name="Image 28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59313" y="3919538"/>
            <a:ext cx="21717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46" name="Rectangle 3"/>
          <p:cNvSpPr>
            <a:spLocks noChangeArrowheads="1"/>
          </p:cNvSpPr>
          <p:nvPr/>
        </p:nvSpPr>
        <p:spPr bwMode="auto">
          <a:xfrm>
            <a:off x="2297113" y="3932238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vitesse de phase</a:t>
            </a:r>
          </a:p>
        </p:txBody>
      </p:sp>
      <p:sp>
        <p:nvSpPr>
          <p:cNvPr id="172047" name="Rectangle 3"/>
          <p:cNvSpPr>
            <a:spLocks noChangeArrowheads="1"/>
          </p:cNvSpPr>
          <p:nvPr/>
        </p:nvSpPr>
        <p:spPr bwMode="auto">
          <a:xfrm>
            <a:off x="315913" y="4541838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Indice optique :</a:t>
            </a:r>
          </a:p>
        </p:txBody>
      </p:sp>
      <p:pic>
        <p:nvPicPr>
          <p:cNvPr id="172048" name="Image 31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25913" y="4694238"/>
            <a:ext cx="850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49" name="Rectangle 3"/>
          <p:cNvSpPr>
            <a:spLocks noChangeArrowheads="1"/>
          </p:cNvSpPr>
          <p:nvPr/>
        </p:nvSpPr>
        <p:spPr bwMode="auto">
          <a:xfrm>
            <a:off x="315913" y="5075238"/>
            <a:ext cx="976471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La fréquence est inchangée, la longueur d’onde diminue par rapport au vide.</a:t>
            </a:r>
          </a:p>
        </p:txBody>
      </p:sp>
      <p:sp>
        <p:nvSpPr>
          <p:cNvPr id="172050" name="Rectangle 3"/>
          <p:cNvSpPr>
            <a:spLocks noChangeArrowheads="1"/>
          </p:cNvSpPr>
          <p:nvPr/>
        </p:nvSpPr>
        <p:spPr bwMode="auto">
          <a:xfrm>
            <a:off x="315913" y="5608638"/>
            <a:ext cx="976471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Structure de l’onde :</a:t>
            </a:r>
          </a:p>
        </p:txBody>
      </p:sp>
      <p:pic>
        <p:nvPicPr>
          <p:cNvPr id="172051" name="Image 35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84500" y="5670550"/>
            <a:ext cx="16002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52" name="Image 37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06713" y="6065838"/>
            <a:ext cx="3073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53" name="Rectangle 3"/>
          <p:cNvSpPr>
            <a:spLocks noChangeArrowheads="1"/>
          </p:cNvSpPr>
          <p:nvPr/>
        </p:nvSpPr>
        <p:spPr bwMode="auto">
          <a:xfrm>
            <a:off x="315913" y="6827838"/>
            <a:ext cx="976471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E n’est transverse que si le milieu est isotrope, B et D sont toujours transverse.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Attention ceci n’est vrai qu’en absence de C.L. (cf guide d’onde)</a:t>
            </a:r>
          </a:p>
        </p:txBody>
      </p:sp>
      <p:pic>
        <p:nvPicPr>
          <p:cNvPr id="172054" name="Image 39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45113" y="5672138"/>
            <a:ext cx="35052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55" name="Image 23" descr="latex-image-1.pd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25713" y="4618038"/>
            <a:ext cx="10922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620712" y="731837"/>
            <a:ext cx="938371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Equation de </a:t>
            </a:r>
            <a:r>
              <a:rPr lang="fr-FR" sz="2000" dirty="0" err="1">
                <a:ea typeface="Hoefler Text" pitchFamily="3" charset="0"/>
                <a:cs typeface="Hoefler Text" pitchFamily="3" charset="0"/>
              </a:rPr>
              <a:t>Helmoltz</a:t>
            </a:r>
            <a:r>
              <a:rPr lang="fr-FR" sz="2000" dirty="0">
                <a:ea typeface="Hoefler Text" pitchFamily="3" charset="0"/>
                <a:cs typeface="Hoefler Text" pitchFamily="3" charset="0"/>
              </a:rPr>
              <a:t>. En l’absence de C.L. les solutions sont les ondes planes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16741" name="Rectangle 3"/>
          <p:cNvSpPr>
            <a:spLocks noChangeArrowheads="1"/>
          </p:cNvSpPr>
          <p:nvPr/>
        </p:nvSpPr>
        <p:spPr bwMode="auto">
          <a:xfrm>
            <a:off x="392113" y="6556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3.A – application au condensateur, potentiel imposé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925513" y="2103438"/>
            <a:ext cx="3124200" cy="6858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cxnSp>
        <p:nvCxnSpPr>
          <p:cNvPr id="116743" name="Connecteur droit 8"/>
          <p:cNvCxnSpPr>
            <a:cxnSpLocks noChangeShapeType="1"/>
          </p:cNvCxnSpPr>
          <p:nvPr/>
        </p:nvCxnSpPr>
        <p:spPr bwMode="auto">
          <a:xfrm>
            <a:off x="925513" y="2025650"/>
            <a:ext cx="3124200" cy="1588"/>
          </a:xfrm>
          <a:prstGeom prst="line">
            <a:avLst/>
          </a:prstGeom>
          <a:noFill/>
          <a:ln w="1301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6744" name="Connecteur droit avec flèche 9"/>
          <p:cNvCxnSpPr>
            <a:cxnSpLocks noChangeShapeType="1"/>
          </p:cNvCxnSpPr>
          <p:nvPr/>
        </p:nvCxnSpPr>
        <p:spPr bwMode="auto">
          <a:xfrm rot="5400000" flipH="1" flipV="1">
            <a:off x="-408781" y="2445544"/>
            <a:ext cx="2057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16745" name="Image 10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1341438"/>
            <a:ext cx="1143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6746" name="Connecteur droit 12"/>
          <p:cNvCxnSpPr>
            <a:cxnSpLocks noChangeShapeType="1"/>
          </p:cNvCxnSpPr>
          <p:nvPr/>
        </p:nvCxnSpPr>
        <p:spPr bwMode="auto">
          <a:xfrm>
            <a:off x="925513" y="2787650"/>
            <a:ext cx="3124200" cy="1588"/>
          </a:xfrm>
          <a:prstGeom prst="line">
            <a:avLst/>
          </a:prstGeom>
          <a:noFill/>
          <a:ln w="1301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6747" name="Connecteur droit 13"/>
          <p:cNvCxnSpPr>
            <a:cxnSpLocks noChangeShapeType="1"/>
          </p:cNvCxnSpPr>
          <p:nvPr/>
        </p:nvCxnSpPr>
        <p:spPr bwMode="auto">
          <a:xfrm>
            <a:off x="468313" y="271303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6748" name="Connecteur droit 14"/>
          <p:cNvCxnSpPr>
            <a:cxnSpLocks noChangeShapeType="1"/>
          </p:cNvCxnSpPr>
          <p:nvPr/>
        </p:nvCxnSpPr>
        <p:spPr bwMode="auto">
          <a:xfrm>
            <a:off x="468313" y="210185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116749" name="Image 15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088" y="2484438"/>
            <a:ext cx="1143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0" name="Image 16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0" y="2346325"/>
            <a:ext cx="889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6751" name="Connecteur droit 17"/>
          <p:cNvCxnSpPr>
            <a:cxnSpLocks noChangeShapeType="1"/>
          </p:cNvCxnSpPr>
          <p:nvPr/>
        </p:nvCxnSpPr>
        <p:spPr bwMode="auto">
          <a:xfrm rot="5400000" flipH="1" flipV="1">
            <a:off x="2296319" y="1797844"/>
            <a:ext cx="457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6752" name="Connecteur droit 18"/>
          <p:cNvCxnSpPr>
            <a:cxnSpLocks noChangeShapeType="1"/>
          </p:cNvCxnSpPr>
          <p:nvPr/>
        </p:nvCxnSpPr>
        <p:spPr bwMode="auto">
          <a:xfrm rot="5400000" flipH="1" flipV="1">
            <a:off x="2297907" y="3017044"/>
            <a:ext cx="457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116753" name="Image 19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2905125"/>
            <a:ext cx="622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4" name="Image 20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78113" y="1493838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964113" y="1951038"/>
            <a:ext cx="5649912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dirty="0">
                <a:latin typeface="Arial"/>
                <a:ea typeface="Hoefler Text" pitchFamily="3" charset="0"/>
                <a:cs typeface="Arial"/>
              </a:rPr>
              <a:t>1) Calculer le champ dans le condensateur 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endParaRPr lang="fr-FR" sz="2000" dirty="0">
              <a:latin typeface="Arial"/>
              <a:ea typeface="Hoefler Text" pitchFamily="3" charset="0"/>
              <a:cs typeface="Arial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964113" y="2332038"/>
            <a:ext cx="5649912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dirty="0">
                <a:latin typeface="Arial"/>
                <a:ea typeface="Hoefler Text" pitchFamily="3" charset="0"/>
                <a:cs typeface="Arial"/>
              </a:rPr>
              <a:t>2) Calculer la capacité du condensateur 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endParaRPr lang="fr-FR" sz="2000" dirty="0">
              <a:latin typeface="Arial"/>
              <a:ea typeface="Hoefler Text" pitchFamily="3" charset="0"/>
              <a:cs typeface="Arial"/>
            </a:endParaRPr>
          </a:p>
        </p:txBody>
      </p:sp>
      <p:pic>
        <p:nvPicPr>
          <p:cNvPr id="116757" name="Image 24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3038" y="3060700"/>
            <a:ext cx="241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8" name="Image 25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45113" y="2789238"/>
            <a:ext cx="1854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468313" y="3627438"/>
            <a:ext cx="5649912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dirty="0">
                <a:latin typeface="Arial"/>
                <a:ea typeface="Hoefler Text" pitchFamily="3" charset="0"/>
                <a:cs typeface="Arial"/>
              </a:rPr>
              <a:t>1 - Dans le condensateur :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endParaRPr lang="fr-FR" sz="2000" dirty="0">
              <a:latin typeface="Arial"/>
              <a:ea typeface="Hoefler Text" pitchFamily="3" charset="0"/>
              <a:cs typeface="Arial"/>
            </a:endParaRPr>
          </a:p>
        </p:txBody>
      </p:sp>
      <p:pic>
        <p:nvPicPr>
          <p:cNvPr id="116760" name="Image 25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92513" y="3627438"/>
            <a:ext cx="15621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61" name="Image 26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37250" y="3663950"/>
            <a:ext cx="977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68313" y="4084638"/>
            <a:ext cx="5649912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dirty="0">
                <a:latin typeface="Arial"/>
                <a:ea typeface="Hoefler Text" pitchFamily="3" charset="0"/>
                <a:cs typeface="Arial"/>
              </a:rPr>
              <a:t>Avec les conditions aux limites :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endParaRPr lang="fr-FR" sz="2000" dirty="0">
              <a:latin typeface="Arial"/>
              <a:ea typeface="Hoefler Text" pitchFamily="3" charset="0"/>
              <a:cs typeface="Arial"/>
            </a:endParaRPr>
          </a:p>
        </p:txBody>
      </p:sp>
      <p:pic>
        <p:nvPicPr>
          <p:cNvPr id="116763" name="Image 28" descr="latex-image-1.pd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25513" y="4541838"/>
            <a:ext cx="26289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64" name="Image 29" descr="latex-image-1.pd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125913" y="4541838"/>
            <a:ext cx="1841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65" name="Image 30" descr="latex-image-1.pd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4000" y="1930400"/>
            <a:ext cx="1016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468313" y="5151438"/>
            <a:ext cx="71628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dirty="0">
                <a:latin typeface="Arial"/>
                <a:ea typeface="Hoefler Text" pitchFamily="3" charset="0"/>
                <a:cs typeface="Arial"/>
              </a:rPr>
              <a:t>2 – Analogue du Théorème de Coulomb (armature du bas)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endParaRPr lang="fr-FR" sz="2000" dirty="0">
              <a:latin typeface="Arial"/>
              <a:ea typeface="Hoefler Text" pitchFamily="3" charset="0"/>
              <a:cs typeface="Arial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468313" y="6599238"/>
            <a:ext cx="5649912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dirty="0">
                <a:latin typeface="Arial"/>
                <a:ea typeface="Hoefler Text" pitchFamily="3" charset="0"/>
                <a:cs typeface="Arial"/>
              </a:rPr>
              <a:t>Capacité du condensateur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endParaRPr lang="fr-FR" sz="2000" dirty="0">
              <a:latin typeface="Arial"/>
              <a:ea typeface="Hoefler Text" pitchFamily="3" charset="0"/>
              <a:cs typeface="Arial"/>
            </a:endParaRPr>
          </a:p>
        </p:txBody>
      </p:sp>
      <p:sp>
        <p:nvSpPr>
          <p:cNvPr id="116768" name="Rectangle 3"/>
          <p:cNvSpPr>
            <a:spLocks noChangeArrowheads="1"/>
          </p:cNvSpPr>
          <p:nvPr/>
        </p:nvSpPr>
        <p:spPr bwMode="auto">
          <a:xfrm>
            <a:off x="6564313" y="4465638"/>
            <a:ext cx="35052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</a:rPr>
              <a:t>indépendant du matériau …</a:t>
            </a:r>
          </a:p>
        </p:txBody>
      </p:sp>
      <p:pic>
        <p:nvPicPr>
          <p:cNvPr id="116769" name="Image 35" descr="latex-image-1.pd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811713" y="5761038"/>
            <a:ext cx="307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70" name="Image 38" descr="latex-image-1.pdf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897313" y="6523038"/>
            <a:ext cx="116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71" name="Image 39" descr="latex-image-1.pdf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25513" y="5761038"/>
            <a:ext cx="2730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9661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96613" name="Rectangle 3"/>
          <p:cNvSpPr>
            <a:spLocks noChangeArrowheads="1"/>
          </p:cNvSpPr>
          <p:nvPr/>
        </p:nvSpPr>
        <p:spPr bwMode="auto">
          <a:xfrm>
            <a:off x="315913" y="808038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Traiter le cas d’une permitivité complexe :</a:t>
            </a:r>
          </a:p>
        </p:txBody>
      </p:sp>
      <p:sp>
        <p:nvSpPr>
          <p:cNvPr id="196614" name="Rectangle 3"/>
          <p:cNvSpPr>
            <a:spLocks noChangeArrowheads="1"/>
          </p:cNvSpPr>
          <p:nvPr/>
        </p:nvSpPr>
        <p:spPr bwMode="auto">
          <a:xfrm>
            <a:off x="2373313" y="1341438"/>
            <a:ext cx="1981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dans le cas</a:t>
            </a:r>
          </a:p>
        </p:txBody>
      </p:sp>
      <p:sp>
        <p:nvSpPr>
          <p:cNvPr id="196615" name="Rectangle 3"/>
          <p:cNvSpPr>
            <a:spLocks noChangeArrowheads="1"/>
          </p:cNvSpPr>
          <p:nvPr/>
        </p:nvSpPr>
        <p:spPr bwMode="auto">
          <a:xfrm>
            <a:off x="315913" y="2332038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1) Trouver le vecteur d’onde complexe</a:t>
            </a:r>
          </a:p>
        </p:txBody>
      </p:sp>
      <p:pic>
        <p:nvPicPr>
          <p:cNvPr id="196616" name="Image 40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417638"/>
            <a:ext cx="147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7" name="Image 41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4513" y="1493838"/>
            <a:ext cx="8255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8" name="Image 42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6513" y="2484438"/>
            <a:ext cx="14351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9" name="Image 53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6913" y="4389438"/>
            <a:ext cx="23495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20" name="Rectangle 3"/>
          <p:cNvSpPr>
            <a:spLocks noChangeArrowheads="1"/>
          </p:cNvSpPr>
          <p:nvPr/>
        </p:nvSpPr>
        <p:spPr bwMode="auto">
          <a:xfrm>
            <a:off x="315913" y="2865438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2) Donner la structure de l’onde pour une propagation selon z</a:t>
            </a:r>
          </a:p>
        </p:txBody>
      </p:sp>
      <p:sp>
        <p:nvSpPr>
          <p:cNvPr id="196621" name="Rectangle 3"/>
          <p:cNvSpPr>
            <a:spLocks noChangeArrowheads="1"/>
          </p:cNvSpPr>
          <p:nvPr/>
        </p:nvSpPr>
        <p:spPr bwMode="auto">
          <a:xfrm>
            <a:off x="315913" y="3322638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3) Donner l’indice de réfraction complexe</a:t>
            </a:r>
          </a:p>
        </p:txBody>
      </p:sp>
      <p:sp>
        <p:nvSpPr>
          <p:cNvPr id="196622" name="Rectangle 3"/>
          <p:cNvSpPr>
            <a:spLocks noChangeArrowheads="1"/>
          </p:cNvSpPr>
          <p:nvPr/>
        </p:nvSpPr>
        <p:spPr bwMode="auto">
          <a:xfrm>
            <a:off x="315913" y="3779838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4) Calculer la puissance moyenne communiquée au milieu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7408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74085" name="Rectangle 3"/>
          <p:cNvSpPr>
            <a:spLocks noChangeArrowheads="1"/>
          </p:cNvSpPr>
          <p:nvPr/>
        </p:nvSpPr>
        <p:spPr bwMode="auto">
          <a:xfrm>
            <a:off x="315913" y="808038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Perméabilité complexe, absorption :</a:t>
            </a:r>
          </a:p>
        </p:txBody>
      </p:sp>
      <p:sp>
        <p:nvSpPr>
          <p:cNvPr id="174086" name="Rectangle 3"/>
          <p:cNvSpPr>
            <a:spLocks noChangeArrowheads="1"/>
          </p:cNvSpPr>
          <p:nvPr/>
        </p:nvSpPr>
        <p:spPr bwMode="auto">
          <a:xfrm>
            <a:off x="392113" y="1874838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1) Cas </a:t>
            </a:r>
            <a:r>
              <a:rPr lang="fr-FR" sz="2000" dirty="0">
                <a:ea typeface="Hoefler Text" pitchFamily="3" charset="0"/>
                <a:cs typeface="Hoefler Text" pitchFamily="3" charset="0"/>
              </a:rPr>
              <a:t>d’une absorption faible </a:t>
            </a:r>
          </a:p>
        </p:txBody>
      </p:sp>
      <p:sp>
        <p:nvSpPr>
          <p:cNvPr id="174087" name="Rectangle 3"/>
          <p:cNvSpPr>
            <a:spLocks noChangeArrowheads="1"/>
          </p:cNvSpPr>
          <p:nvPr/>
        </p:nvSpPr>
        <p:spPr bwMode="auto">
          <a:xfrm>
            <a:off x="315912" y="5456237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3) Indice </a:t>
            </a:r>
            <a:r>
              <a:rPr lang="fr-FR" sz="2000" dirty="0">
                <a:ea typeface="Hoefler Text" pitchFamily="3" charset="0"/>
                <a:cs typeface="Hoefler Text" pitchFamily="3" charset="0"/>
              </a:rPr>
              <a:t>optique complexe :</a:t>
            </a:r>
          </a:p>
        </p:txBody>
      </p:sp>
      <p:sp>
        <p:nvSpPr>
          <p:cNvPr id="174088" name="Rectangle 3"/>
          <p:cNvSpPr>
            <a:spLocks noChangeArrowheads="1"/>
          </p:cNvSpPr>
          <p:nvPr/>
        </p:nvSpPr>
        <p:spPr bwMode="auto">
          <a:xfrm>
            <a:off x="315913" y="4313237"/>
            <a:ext cx="976471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2) Structure </a:t>
            </a:r>
            <a:r>
              <a:rPr lang="fr-FR" sz="2000" dirty="0">
                <a:ea typeface="Hoefler Text" pitchFamily="3" charset="0"/>
                <a:cs typeface="Hoefler Text" pitchFamily="3" charset="0"/>
              </a:rPr>
              <a:t>de l’onde :</a:t>
            </a:r>
          </a:p>
        </p:txBody>
      </p:sp>
      <p:pic>
        <p:nvPicPr>
          <p:cNvPr id="174089" name="Image 40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417638"/>
            <a:ext cx="147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0" name="Image 41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8750" y="1968500"/>
            <a:ext cx="8255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1" name="Image 42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" y="2687638"/>
            <a:ext cx="14351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2" name="Image 44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3050" y="2484438"/>
            <a:ext cx="29337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3" name="Image 47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3050" y="3803650"/>
            <a:ext cx="2781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4" name="Image 49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8600" y="3270250"/>
            <a:ext cx="2413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6" name="Image 51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14550" y="4895849"/>
            <a:ext cx="39243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7" name="Rectangle 3"/>
          <p:cNvSpPr>
            <a:spLocks noChangeArrowheads="1"/>
          </p:cNvSpPr>
          <p:nvPr/>
        </p:nvSpPr>
        <p:spPr bwMode="auto">
          <a:xfrm>
            <a:off x="304800" y="6065838"/>
            <a:ext cx="976471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4) Puissance </a:t>
            </a:r>
            <a:r>
              <a:rPr lang="fr-FR" sz="2000" dirty="0">
                <a:ea typeface="Hoefler Text" pitchFamily="3" charset="0"/>
                <a:cs typeface="Hoefler Text" pitchFamily="3" charset="0"/>
              </a:rPr>
              <a:t>cédée par unité de volume</a:t>
            </a:r>
          </a:p>
        </p:txBody>
      </p:sp>
      <p:pic>
        <p:nvPicPr>
          <p:cNvPr id="174098" name="Image 53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3513" y="6751638"/>
            <a:ext cx="23495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9" name="Image 54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83113" y="6688138"/>
            <a:ext cx="27305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0" name="Image 55" descr="latex-image-1.pd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78113" y="6599238"/>
            <a:ext cx="17780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1" name="Image 57" descr="latex-image-1.pd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02513" y="6675438"/>
            <a:ext cx="25908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3821112" y="5532437"/>
            <a:ext cx="17272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18789" name="Rectangle 3"/>
          <p:cNvSpPr>
            <a:spLocks noChangeArrowheads="1"/>
          </p:cNvSpPr>
          <p:nvPr/>
        </p:nvSpPr>
        <p:spPr bwMode="auto">
          <a:xfrm>
            <a:off x="392113" y="6556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3.B – application au condensateur, charges imposées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925513" y="2103438"/>
            <a:ext cx="3124200" cy="6858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cxnSp>
        <p:nvCxnSpPr>
          <p:cNvPr id="118791" name="Connecteur droit 8"/>
          <p:cNvCxnSpPr>
            <a:cxnSpLocks noChangeShapeType="1"/>
          </p:cNvCxnSpPr>
          <p:nvPr/>
        </p:nvCxnSpPr>
        <p:spPr bwMode="auto">
          <a:xfrm>
            <a:off x="925513" y="2025650"/>
            <a:ext cx="3124200" cy="1588"/>
          </a:xfrm>
          <a:prstGeom prst="line">
            <a:avLst/>
          </a:prstGeom>
          <a:noFill/>
          <a:ln w="1301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8792" name="Connecteur droit avec flèche 9"/>
          <p:cNvCxnSpPr>
            <a:cxnSpLocks noChangeShapeType="1"/>
          </p:cNvCxnSpPr>
          <p:nvPr/>
        </p:nvCxnSpPr>
        <p:spPr bwMode="auto">
          <a:xfrm rot="5400000" flipH="1" flipV="1">
            <a:off x="-408781" y="2445544"/>
            <a:ext cx="2057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18793" name="Image 10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1341438"/>
            <a:ext cx="1143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8794" name="Connecteur droit 12"/>
          <p:cNvCxnSpPr>
            <a:cxnSpLocks noChangeShapeType="1"/>
          </p:cNvCxnSpPr>
          <p:nvPr/>
        </p:nvCxnSpPr>
        <p:spPr bwMode="auto">
          <a:xfrm>
            <a:off x="925513" y="2787650"/>
            <a:ext cx="3124200" cy="1588"/>
          </a:xfrm>
          <a:prstGeom prst="line">
            <a:avLst/>
          </a:prstGeom>
          <a:noFill/>
          <a:ln w="1301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8795" name="Connecteur droit 13"/>
          <p:cNvCxnSpPr>
            <a:cxnSpLocks noChangeShapeType="1"/>
          </p:cNvCxnSpPr>
          <p:nvPr/>
        </p:nvCxnSpPr>
        <p:spPr bwMode="auto">
          <a:xfrm>
            <a:off x="468313" y="271303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8796" name="Connecteur droit 14"/>
          <p:cNvCxnSpPr>
            <a:cxnSpLocks noChangeShapeType="1"/>
          </p:cNvCxnSpPr>
          <p:nvPr/>
        </p:nvCxnSpPr>
        <p:spPr bwMode="auto">
          <a:xfrm>
            <a:off x="468313" y="210185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118797" name="Image 15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088" y="2484438"/>
            <a:ext cx="1143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8" name="Image 16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0" y="2346325"/>
            <a:ext cx="889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9" name="Image 19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2905125"/>
            <a:ext cx="622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964113" y="1493838"/>
            <a:ext cx="5649912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dirty="0">
                <a:latin typeface="Arial"/>
                <a:ea typeface="Hoefler Text" pitchFamily="3" charset="0"/>
                <a:cs typeface="Arial"/>
              </a:rPr>
              <a:t>1) Calculer le champ dans le condensateur</a:t>
            </a:r>
          </a:p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dirty="0">
                <a:latin typeface="Arial"/>
                <a:ea typeface="Hoefler Text" pitchFamily="3" charset="0"/>
                <a:cs typeface="Arial"/>
              </a:rPr>
              <a:t>sans diélectrique. 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endParaRPr lang="fr-FR" sz="2000" dirty="0">
              <a:latin typeface="Arial"/>
              <a:ea typeface="Hoefler Text" pitchFamily="3" charset="0"/>
              <a:cs typeface="Arial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964113" y="2713038"/>
            <a:ext cx="5649912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dirty="0">
                <a:latin typeface="Arial"/>
                <a:ea typeface="Hoefler Text" pitchFamily="3" charset="0"/>
                <a:cs typeface="Arial"/>
              </a:rPr>
              <a:t>3) Retrouver la capacité du condensateur 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endParaRPr lang="fr-FR" sz="2000" dirty="0">
              <a:latin typeface="Arial"/>
              <a:ea typeface="Hoefler Text" pitchFamily="3" charset="0"/>
              <a:cs typeface="Arial"/>
            </a:endParaRPr>
          </a:p>
        </p:txBody>
      </p:sp>
      <p:pic>
        <p:nvPicPr>
          <p:cNvPr id="118802" name="Image 26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06650" y="2930525"/>
            <a:ext cx="292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803" name="Image 27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8400" y="1597025"/>
            <a:ext cx="27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4964113" y="2103438"/>
            <a:ext cx="5649912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dirty="0">
                <a:latin typeface="Arial"/>
                <a:ea typeface="Hoefler Text" pitchFamily="3" charset="0"/>
                <a:cs typeface="Arial"/>
              </a:rPr>
              <a:t>2) Calculer le champ avec le diélectrique. 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endParaRPr lang="fr-FR" sz="2000" dirty="0">
              <a:latin typeface="Arial"/>
              <a:ea typeface="Hoefler Text" pitchFamily="3" charset="0"/>
              <a:cs typeface="Arial"/>
            </a:endParaRPr>
          </a:p>
        </p:txBody>
      </p:sp>
      <p:pic>
        <p:nvPicPr>
          <p:cNvPr id="118805" name="Image 21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4000" y="1930400"/>
            <a:ext cx="1016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849313" y="3475038"/>
            <a:ext cx="9296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</a:rPr>
              <a:t>1) Sans diélectrique. </a:t>
            </a:r>
          </a:p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fr-FR" sz="2000">
              <a:ea typeface="Hoefler Text" pitchFamily="3" charset="0"/>
            </a:endParaRPr>
          </a:p>
        </p:txBody>
      </p:sp>
      <p:pic>
        <p:nvPicPr>
          <p:cNvPr id="118807" name="Image 26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30313" y="4008438"/>
            <a:ext cx="1066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808" name="Image 29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68713" y="3970338"/>
            <a:ext cx="1498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849313" y="4618038"/>
            <a:ext cx="9296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</a:rPr>
              <a:t>2) En présence du diélectrique</a:t>
            </a:r>
          </a:p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fr-FR" sz="2000">
              <a:ea typeface="Hoefler Text" pitchFamily="3" charset="0"/>
            </a:endParaRPr>
          </a:p>
        </p:txBody>
      </p:sp>
      <p:pic>
        <p:nvPicPr>
          <p:cNvPr id="118810" name="Image 31" descr="latex-image-1.pd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81113" y="5164138"/>
            <a:ext cx="1016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811" name="Image 32" descr="latex-image-1.pd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173413" y="4999038"/>
            <a:ext cx="2552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849313" y="5684838"/>
            <a:ext cx="9296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</a:rPr>
              <a:t>3) Capacité du condensateur</a:t>
            </a:r>
          </a:p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fr-FR" sz="2000">
              <a:ea typeface="Hoefler Text" pitchFamily="3" charset="0"/>
            </a:endParaRPr>
          </a:p>
        </p:txBody>
      </p:sp>
      <p:pic>
        <p:nvPicPr>
          <p:cNvPr id="118815" name="Image 37" descr="latex-image-1.pd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26112" y="6294437"/>
            <a:ext cx="116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 3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5954712" y="4999037"/>
            <a:ext cx="1479176" cy="571500"/>
          </a:xfrm>
          <a:prstGeom prst="rect">
            <a:avLst/>
          </a:prstGeom>
        </p:spPr>
      </p:pic>
      <p:pic>
        <p:nvPicPr>
          <p:cNvPr id="33" name="Image 3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1306512" y="6263919"/>
            <a:ext cx="3276600" cy="5893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2902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29029" name="Rectangle 3"/>
          <p:cNvSpPr>
            <a:spLocks noChangeArrowheads="1"/>
          </p:cNvSpPr>
          <p:nvPr/>
        </p:nvSpPr>
        <p:spPr bwMode="auto">
          <a:xfrm>
            <a:off x="392113" y="6556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 dirty="0">
                <a:ea typeface="Hoefler Text" pitchFamily="3" charset="0"/>
                <a:cs typeface="Hoefler Text" pitchFamily="3" charset="0"/>
              </a:rPr>
              <a:t>3</a:t>
            </a:r>
            <a:r>
              <a:rPr lang="fr-FR" sz="2000" u="sng" dirty="0" smtClean="0">
                <a:ea typeface="Hoefler Text" pitchFamily="3" charset="0"/>
                <a:cs typeface="Hoefler Text" pitchFamily="3" charset="0"/>
              </a:rPr>
              <a:t>.C </a:t>
            </a:r>
            <a:r>
              <a:rPr lang="fr-FR" sz="2000" u="sng" dirty="0">
                <a:ea typeface="Hoefler Text" pitchFamily="3" charset="0"/>
                <a:cs typeface="Hoefler Text" pitchFamily="3" charset="0"/>
              </a:rPr>
              <a:t>– Polarisation induite d’une sphère </a:t>
            </a:r>
          </a:p>
        </p:txBody>
      </p:sp>
      <p:sp>
        <p:nvSpPr>
          <p:cNvPr id="129030" name="Rectangle 3"/>
          <p:cNvSpPr>
            <a:spLocks noChangeArrowheads="1"/>
          </p:cNvSpPr>
          <p:nvPr/>
        </p:nvSpPr>
        <p:spPr bwMode="auto">
          <a:xfrm>
            <a:off x="4659313" y="1874838"/>
            <a:ext cx="5649912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Champ extérieur appliqué loin de la sphère</a:t>
            </a:r>
          </a:p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Calcul perturbatif pour une réponse faible </a:t>
            </a:r>
          </a:p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fr-FR" sz="200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1179513" y="1646238"/>
            <a:ext cx="1981200" cy="1905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cxnSp>
        <p:nvCxnSpPr>
          <p:cNvPr id="129032" name="Connecteur droit avec flèche 10"/>
          <p:cNvCxnSpPr>
            <a:cxnSpLocks noChangeShapeType="1"/>
          </p:cNvCxnSpPr>
          <p:nvPr/>
        </p:nvCxnSpPr>
        <p:spPr bwMode="auto">
          <a:xfrm rot="5400000" flipH="1" flipV="1">
            <a:off x="912019" y="2597944"/>
            <a:ext cx="2514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29033" name="Image 13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2913" y="1417638"/>
            <a:ext cx="1143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9034" name="Connecteur droit avec flèche 16"/>
          <p:cNvCxnSpPr>
            <a:cxnSpLocks noChangeShapeType="1"/>
          </p:cNvCxnSpPr>
          <p:nvPr/>
        </p:nvCxnSpPr>
        <p:spPr bwMode="auto">
          <a:xfrm rot="5400000" flipH="1" flipV="1">
            <a:off x="1523207" y="2597944"/>
            <a:ext cx="5334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9035" name="Connecteur droit avec flèche 36"/>
          <p:cNvCxnSpPr>
            <a:cxnSpLocks noChangeShapeType="1"/>
          </p:cNvCxnSpPr>
          <p:nvPr/>
        </p:nvCxnSpPr>
        <p:spPr bwMode="auto">
          <a:xfrm flipV="1">
            <a:off x="2144713" y="1570038"/>
            <a:ext cx="144780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29036" name="Image 39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7113" y="2713038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7" name="Image 40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44913" y="1570038"/>
            <a:ext cx="2667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8" name="Image 41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7713" y="1951038"/>
            <a:ext cx="1651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9039" name="Connecteur droit avec flèche 10"/>
          <p:cNvCxnSpPr>
            <a:cxnSpLocks noChangeShapeType="1"/>
          </p:cNvCxnSpPr>
          <p:nvPr/>
        </p:nvCxnSpPr>
        <p:spPr bwMode="auto">
          <a:xfrm rot="5400000" flipH="1" flipV="1">
            <a:off x="-711993" y="2597944"/>
            <a:ext cx="25146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29040" name="Image 18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7500" y="4057650"/>
            <a:ext cx="457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41" name="Image 20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07113" y="2484438"/>
            <a:ext cx="7747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659313" y="3017838"/>
            <a:ext cx="5649912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dirty="0">
                <a:latin typeface="Arial"/>
                <a:ea typeface="Hoefler Text" pitchFamily="3" charset="0"/>
                <a:cs typeface="Arial"/>
              </a:rPr>
              <a:t>On pose :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endParaRPr lang="fr-FR" sz="2000" dirty="0">
              <a:latin typeface="Arial"/>
              <a:ea typeface="Hoefler Text" pitchFamily="3" charset="0"/>
              <a:cs typeface="Arial"/>
            </a:endParaRPr>
          </a:p>
        </p:txBody>
      </p:sp>
      <p:pic>
        <p:nvPicPr>
          <p:cNvPr id="129043" name="Image 68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52975" y="3529013"/>
            <a:ext cx="2641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44" name="Image 69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46625" y="4021138"/>
            <a:ext cx="1981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45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73313" y="4770438"/>
            <a:ext cx="15621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315913" y="4770438"/>
            <a:ext cx="5649912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dirty="0">
                <a:latin typeface="Arial"/>
                <a:ea typeface="Hoefler Text" pitchFamily="3" charset="0"/>
                <a:cs typeface="Arial"/>
              </a:rPr>
              <a:t>1) Montrer que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endParaRPr lang="fr-FR" sz="2000" dirty="0">
              <a:latin typeface="Arial"/>
              <a:ea typeface="Hoefler Text" pitchFamily="3" charset="0"/>
              <a:cs typeface="Arial"/>
            </a:endParaRPr>
          </a:p>
        </p:txBody>
      </p:sp>
      <p:sp>
        <p:nvSpPr>
          <p:cNvPr id="129047" name="Rectangle 3"/>
          <p:cNvSpPr>
            <a:spLocks noChangeArrowheads="1"/>
          </p:cNvSpPr>
          <p:nvPr/>
        </p:nvSpPr>
        <p:spPr bwMode="auto">
          <a:xfrm>
            <a:off x="304800" y="5456238"/>
            <a:ext cx="7935913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2) Obtenir P sous forme d’une série. Montrer que l’on a dans une certaine gamme  </a:t>
            </a:r>
          </a:p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129048" name="Image 30" descr="latex-image-1.pd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87713" y="5913438"/>
            <a:ext cx="223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163513" y="6751638"/>
            <a:ext cx="76962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u="sng" dirty="0">
                <a:latin typeface="Arial"/>
                <a:ea typeface="Hoefler Text" pitchFamily="3" charset="0"/>
                <a:cs typeface="Arial"/>
              </a:rPr>
              <a:t>Remarque</a:t>
            </a:r>
            <a:r>
              <a:rPr lang="fr-FR" sz="2000" dirty="0">
                <a:latin typeface="Arial"/>
                <a:ea typeface="Hoefler Text" pitchFamily="3" charset="0"/>
                <a:cs typeface="Arial"/>
              </a:rPr>
              <a:t> : dans le cas d’une plaque épaisse.</a:t>
            </a:r>
          </a:p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dirty="0">
                <a:latin typeface="Arial"/>
                <a:ea typeface="Hoefler Text" pitchFamily="3" charset="0"/>
                <a:cs typeface="Arial"/>
              </a:rPr>
              <a:t>Seul le champ perpendiculaire à la plaque dépolarise.  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endParaRPr lang="fr-FR" sz="2000" dirty="0">
              <a:latin typeface="Arial"/>
              <a:ea typeface="Hoefler Text" pitchFamily="3" charset="0"/>
              <a:cs typeface="Arial"/>
            </a:endParaRPr>
          </a:p>
        </p:txBody>
      </p:sp>
      <p:pic>
        <p:nvPicPr>
          <p:cNvPr id="129050" name="Image 32" descr="latex-image-1.pd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26213" y="6599238"/>
            <a:ext cx="27051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2902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29029" name="Rectangle 3"/>
          <p:cNvSpPr>
            <a:spLocks noChangeArrowheads="1"/>
          </p:cNvSpPr>
          <p:nvPr/>
        </p:nvSpPr>
        <p:spPr bwMode="auto">
          <a:xfrm>
            <a:off x="392113" y="6556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 dirty="0">
                <a:ea typeface="Hoefler Text" pitchFamily="3" charset="0"/>
                <a:cs typeface="Hoefler Text" pitchFamily="3" charset="0"/>
              </a:rPr>
              <a:t>3</a:t>
            </a:r>
            <a:r>
              <a:rPr lang="fr-FR" sz="2000" u="sng" dirty="0" smtClean="0">
                <a:ea typeface="Hoefler Text" pitchFamily="3" charset="0"/>
                <a:cs typeface="Hoefler Text" pitchFamily="3" charset="0"/>
              </a:rPr>
              <a:t>.C </a:t>
            </a:r>
            <a:r>
              <a:rPr lang="fr-FR" sz="2000" u="sng" dirty="0">
                <a:ea typeface="Hoefler Text" pitchFamily="3" charset="0"/>
                <a:cs typeface="Hoefler Text" pitchFamily="3" charset="0"/>
              </a:rPr>
              <a:t>– Polarisation induite d’une sphère </a:t>
            </a:r>
          </a:p>
        </p:txBody>
      </p:sp>
      <p:sp>
        <p:nvSpPr>
          <p:cNvPr id="129030" name="Rectangle 3"/>
          <p:cNvSpPr>
            <a:spLocks noChangeArrowheads="1"/>
          </p:cNvSpPr>
          <p:nvPr/>
        </p:nvSpPr>
        <p:spPr bwMode="auto">
          <a:xfrm>
            <a:off x="4659313" y="1874838"/>
            <a:ext cx="5649912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Champ extérieur appliqué loin de la sphère</a:t>
            </a:r>
          </a:p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Calcul perturbatif pour une réponse faible </a:t>
            </a:r>
          </a:p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fr-FR" sz="200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1179513" y="1646238"/>
            <a:ext cx="1981200" cy="1905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cxnSp>
        <p:nvCxnSpPr>
          <p:cNvPr id="129032" name="Connecteur droit avec flèche 10"/>
          <p:cNvCxnSpPr>
            <a:cxnSpLocks noChangeShapeType="1"/>
          </p:cNvCxnSpPr>
          <p:nvPr/>
        </p:nvCxnSpPr>
        <p:spPr bwMode="auto">
          <a:xfrm rot="5400000" flipH="1" flipV="1">
            <a:off x="912019" y="2597944"/>
            <a:ext cx="2514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29033" name="Image 13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2913" y="1417638"/>
            <a:ext cx="1143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9034" name="Connecteur droit avec flèche 16"/>
          <p:cNvCxnSpPr>
            <a:cxnSpLocks noChangeShapeType="1"/>
          </p:cNvCxnSpPr>
          <p:nvPr/>
        </p:nvCxnSpPr>
        <p:spPr bwMode="auto">
          <a:xfrm rot="5400000" flipH="1" flipV="1">
            <a:off x="1523207" y="2597944"/>
            <a:ext cx="5334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9035" name="Connecteur droit avec flèche 36"/>
          <p:cNvCxnSpPr>
            <a:cxnSpLocks noChangeShapeType="1"/>
          </p:cNvCxnSpPr>
          <p:nvPr/>
        </p:nvCxnSpPr>
        <p:spPr bwMode="auto">
          <a:xfrm flipV="1">
            <a:off x="2144713" y="1570038"/>
            <a:ext cx="144780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29036" name="Image 39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7113" y="2713038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7" name="Image 40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44913" y="1570038"/>
            <a:ext cx="2667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8" name="Image 41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7713" y="1951038"/>
            <a:ext cx="1651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9039" name="Connecteur droit avec flèche 10"/>
          <p:cNvCxnSpPr>
            <a:cxnSpLocks noChangeShapeType="1"/>
          </p:cNvCxnSpPr>
          <p:nvPr/>
        </p:nvCxnSpPr>
        <p:spPr bwMode="auto">
          <a:xfrm rot="5400000" flipH="1" flipV="1">
            <a:off x="-711993" y="2597944"/>
            <a:ext cx="25146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29040" name="Image 18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7500" y="4057650"/>
            <a:ext cx="457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41" name="Image 20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07113" y="2484438"/>
            <a:ext cx="7747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659313" y="3017838"/>
            <a:ext cx="5649912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dirty="0">
                <a:latin typeface="Arial"/>
                <a:ea typeface="Hoefler Text" pitchFamily="3" charset="0"/>
                <a:cs typeface="Arial"/>
              </a:rPr>
              <a:t>On pose :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endParaRPr lang="fr-FR" sz="2000" dirty="0">
              <a:latin typeface="Arial"/>
              <a:ea typeface="Hoefler Text" pitchFamily="3" charset="0"/>
              <a:cs typeface="Arial"/>
            </a:endParaRPr>
          </a:p>
        </p:txBody>
      </p:sp>
      <p:pic>
        <p:nvPicPr>
          <p:cNvPr id="129043" name="Image 68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52975" y="3529013"/>
            <a:ext cx="2641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44" name="Image 69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46625" y="4021138"/>
            <a:ext cx="1981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45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73313" y="4770438"/>
            <a:ext cx="15621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315913" y="4770438"/>
            <a:ext cx="5649912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dirty="0">
                <a:latin typeface="Arial"/>
                <a:ea typeface="Hoefler Text" pitchFamily="3" charset="0"/>
                <a:cs typeface="Arial"/>
              </a:rPr>
              <a:t>1) Montrer que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endParaRPr lang="fr-FR" sz="2000" dirty="0">
              <a:latin typeface="Arial"/>
              <a:ea typeface="Hoefler Text" pitchFamily="3" charset="0"/>
              <a:cs typeface="Arial"/>
            </a:endParaRPr>
          </a:p>
        </p:txBody>
      </p:sp>
      <p:pic>
        <p:nvPicPr>
          <p:cNvPr id="27" name="Image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1611312" y="5303837"/>
            <a:ext cx="1460500" cy="368300"/>
          </a:xfrm>
          <a:prstGeom prst="rect">
            <a:avLst/>
          </a:prstGeom>
        </p:spPr>
      </p:pic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773112" y="5303837"/>
            <a:ext cx="5649912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dirty="0" smtClean="0">
                <a:latin typeface="Arial"/>
                <a:ea typeface="Hoefler Text" pitchFamily="3" charset="0"/>
                <a:cs typeface="Arial"/>
              </a:rPr>
              <a:t>On a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endParaRPr lang="fr-FR" sz="2000" dirty="0">
              <a:latin typeface="Arial"/>
              <a:ea typeface="Hoefler Text" pitchFamily="3" charset="0"/>
              <a:cs typeface="Arial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92912" y="5303837"/>
            <a:ext cx="15621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3363912" y="5380037"/>
            <a:ext cx="8382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dirty="0" smtClean="0">
                <a:latin typeface="Arial"/>
                <a:ea typeface="Hoefler Text" pitchFamily="3" charset="0"/>
                <a:cs typeface="Arial"/>
              </a:rPr>
              <a:t>avec  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endParaRPr lang="fr-FR" sz="2000" dirty="0">
              <a:latin typeface="Arial"/>
              <a:ea typeface="Hoefler Text" pitchFamily="3" charset="0"/>
              <a:cs typeface="Arial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5726112" y="5380037"/>
            <a:ext cx="8382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dirty="0" smtClean="0">
                <a:latin typeface="Arial"/>
                <a:ea typeface="Hoefler Text" pitchFamily="3" charset="0"/>
                <a:cs typeface="Arial"/>
              </a:rPr>
              <a:t>donc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endParaRPr lang="fr-FR" sz="2000" dirty="0">
              <a:latin typeface="Arial"/>
              <a:ea typeface="Hoefler Text" pitchFamily="3" charset="0"/>
              <a:cs typeface="Arial"/>
            </a:endParaRPr>
          </a:p>
        </p:txBody>
      </p:sp>
      <p:pic>
        <p:nvPicPr>
          <p:cNvPr id="35" name="Image 3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4362450" y="5391150"/>
            <a:ext cx="876300" cy="266700"/>
          </a:xfrm>
          <a:prstGeom prst="rect">
            <a:avLst/>
          </a:prstGeom>
        </p:spPr>
      </p:pic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304800" y="5837237"/>
            <a:ext cx="5649912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dirty="0">
                <a:latin typeface="Arial"/>
                <a:ea typeface="Hoefler Text" pitchFamily="3" charset="0"/>
                <a:cs typeface="Arial"/>
              </a:rPr>
              <a:t>2</a:t>
            </a:r>
            <a:r>
              <a:rPr lang="fr-FR" sz="2000" dirty="0" smtClean="0">
                <a:latin typeface="Arial"/>
                <a:ea typeface="Hoefler Text" pitchFamily="3" charset="0"/>
                <a:cs typeface="Arial"/>
              </a:rPr>
              <a:t>)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endParaRPr lang="fr-FR" sz="2000" dirty="0">
              <a:latin typeface="Arial"/>
              <a:ea typeface="Hoefler Text" pitchFamily="3" charset="0"/>
              <a:cs typeface="Arial"/>
            </a:endParaRPr>
          </a:p>
        </p:txBody>
      </p:sp>
      <p:pic>
        <p:nvPicPr>
          <p:cNvPr id="37" name="Image 3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876300" y="5861050"/>
            <a:ext cx="2336800" cy="368300"/>
          </a:xfrm>
          <a:prstGeom prst="rect">
            <a:avLst/>
          </a:prstGeom>
        </p:spPr>
      </p:pic>
      <p:pic>
        <p:nvPicPr>
          <p:cNvPr id="38" name="Image 3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3429000" y="5867400"/>
            <a:ext cx="2362200" cy="381000"/>
          </a:xfrm>
          <a:prstGeom prst="rect">
            <a:avLst/>
          </a:prstGeom>
        </p:spPr>
      </p:pic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6107112" y="5761037"/>
            <a:ext cx="3200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dirty="0" smtClean="0">
                <a:latin typeface="Arial"/>
                <a:ea typeface="Hoefler Text" pitchFamily="3" charset="0"/>
                <a:cs typeface="Arial"/>
              </a:rPr>
              <a:t>(uniforme dans la sphère)</a:t>
            </a:r>
            <a:endParaRPr lang="fr-FR" sz="2000" dirty="0">
              <a:latin typeface="Arial"/>
              <a:ea typeface="Hoefler Text" pitchFamily="3" charset="0"/>
              <a:cs typeface="Arial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773112" y="6218237"/>
            <a:ext cx="7239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dirty="0" smtClean="0">
                <a:latin typeface="Arial"/>
                <a:ea typeface="Hoefler Text" pitchFamily="3" charset="0"/>
                <a:cs typeface="Arial"/>
              </a:rPr>
              <a:t>Le champ sera uniforme dans la sphère à tous les ordres</a:t>
            </a:r>
            <a:endParaRPr lang="fr-FR" sz="2000" dirty="0">
              <a:latin typeface="Arial"/>
              <a:ea typeface="Hoefler Text" pitchFamily="3" charset="0"/>
              <a:cs typeface="Arial"/>
            </a:endParaRPr>
          </a:p>
        </p:txBody>
      </p:sp>
      <p:pic>
        <p:nvPicPr>
          <p:cNvPr id="42" name="Image 4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3211512" y="6599237"/>
            <a:ext cx="6451600" cy="800100"/>
          </a:xfrm>
          <a:prstGeom prst="rect">
            <a:avLst/>
          </a:prstGeom>
        </p:spPr>
      </p:pic>
      <p:pic>
        <p:nvPicPr>
          <p:cNvPr id="43" name="Image 4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1001712" y="6840537"/>
            <a:ext cx="1460500" cy="368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3107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31077" name="Rectangle 3"/>
          <p:cNvSpPr>
            <a:spLocks noChangeArrowheads="1"/>
          </p:cNvSpPr>
          <p:nvPr/>
        </p:nvSpPr>
        <p:spPr bwMode="auto">
          <a:xfrm>
            <a:off x="392113" y="6556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 dirty="0">
                <a:ea typeface="Hoefler Text" pitchFamily="3" charset="0"/>
                <a:cs typeface="Hoefler Text" pitchFamily="3" charset="0"/>
              </a:rPr>
              <a:t>3</a:t>
            </a:r>
            <a:r>
              <a:rPr lang="fr-FR" sz="2000" u="sng" dirty="0" smtClean="0">
                <a:ea typeface="Hoefler Text" pitchFamily="3" charset="0"/>
                <a:cs typeface="Hoefler Text" pitchFamily="3" charset="0"/>
              </a:rPr>
              <a:t>.C </a:t>
            </a:r>
            <a:r>
              <a:rPr lang="fr-FR" sz="2000" u="sng" dirty="0">
                <a:ea typeface="Hoefler Text" pitchFamily="3" charset="0"/>
                <a:cs typeface="Hoefler Text" pitchFamily="3" charset="0"/>
              </a:rPr>
              <a:t>– Force subie dans un champ extérieur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659313" y="1874838"/>
            <a:ext cx="5649912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dirty="0">
                <a:latin typeface="Arial"/>
                <a:ea typeface="Hoefler Text" pitchFamily="3" charset="0"/>
                <a:cs typeface="Arial"/>
              </a:rPr>
              <a:t>On suppose que le champ </a:t>
            </a:r>
            <a:r>
              <a:rPr lang="fr-FR" sz="2000">
                <a:latin typeface="Arial"/>
                <a:ea typeface="Hoefler Text" pitchFamily="3" charset="0"/>
                <a:cs typeface="Arial"/>
              </a:rPr>
              <a:t>extérieur </a:t>
            </a:r>
            <a:r>
              <a:rPr lang="fr-FR" sz="2000" smtClean="0">
                <a:latin typeface="Arial"/>
                <a:ea typeface="Hoefler Text" pitchFamily="3" charset="0"/>
                <a:cs typeface="Arial"/>
              </a:rPr>
              <a:t>varie</a:t>
            </a:r>
          </a:p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smtClean="0">
                <a:latin typeface="Arial"/>
                <a:ea typeface="Hoefler Text" pitchFamily="3" charset="0"/>
                <a:cs typeface="Arial"/>
              </a:rPr>
              <a:t>sur </a:t>
            </a:r>
            <a:r>
              <a:rPr lang="fr-FR" sz="2000" dirty="0">
                <a:latin typeface="Arial"/>
                <a:ea typeface="Hoefler Text" pitchFamily="3" charset="0"/>
                <a:cs typeface="Arial"/>
              </a:rPr>
              <a:t>une échelle L &gt;&gt;R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endParaRPr lang="fr-FR" sz="2000" dirty="0">
              <a:latin typeface="Arial"/>
              <a:ea typeface="Hoefler Text" pitchFamily="3" charset="0"/>
              <a:cs typeface="Arial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1179513" y="1646238"/>
            <a:ext cx="1981200" cy="1905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cxnSp>
        <p:nvCxnSpPr>
          <p:cNvPr id="131080" name="Connecteur droit avec flèche 10"/>
          <p:cNvCxnSpPr>
            <a:cxnSpLocks noChangeShapeType="1"/>
          </p:cNvCxnSpPr>
          <p:nvPr/>
        </p:nvCxnSpPr>
        <p:spPr bwMode="auto">
          <a:xfrm rot="5400000" flipH="1" flipV="1">
            <a:off x="912019" y="2597944"/>
            <a:ext cx="2514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31081" name="Image 13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2913" y="1417638"/>
            <a:ext cx="1143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1082" name="Connecteur droit avec flèche 16"/>
          <p:cNvCxnSpPr>
            <a:cxnSpLocks noChangeShapeType="1"/>
          </p:cNvCxnSpPr>
          <p:nvPr/>
        </p:nvCxnSpPr>
        <p:spPr bwMode="auto">
          <a:xfrm rot="5400000" flipH="1" flipV="1">
            <a:off x="1523207" y="2597944"/>
            <a:ext cx="5334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1083" name="Connecteur droit avec flèche 36"/>
          <p:cNvCxnSpPr>
            <a:cxnSpLocks noChangeShapeType="1"/>
          </p:cNvCxnSpPr>
          <p:nvPr/>
        </p:nvCxnSpPr>
        <p:spPr bwMode="auto">
          <a:xfrm flipV="1">
            <a:off x="2144713" y="1570038"/>
            <a:ext cx="144780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31084" name="Image 39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7113" y="2713038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5" name="Image 40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44913" y="1570038"/>
            <a:ext cx="2667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6" name="Image 41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7713" y="1951038"/>
            <a:ext cx="1651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1087" name="Connecteur droit avec flèche 10"/>
          <p:cNvCxnSpPr>
            <a:cxnSpLocks noChangeShapeType="1"/>
          </p:cNvCxnSpPr>
          <p:nvPr/>
        </p:nvCxnSpPr>
        <p:spPr bwMode="auto">
          <a:xfrm rot="5400000" flipH="1" flipV="1">
            <a:off x="-711993" y="2597944"/>
            <a:ext cx="25146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31088" name="Image 18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7500" y="4057650"/>
            <a:ext cx="457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3973513" y="3475038"/>
            <a:ext cx="5649912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dirty="0">
                <a:latin typeface="Arial"/>
                <a:ea typeface="Hoefler Text" pitchFamily="3" charset="0"/>
                <a:cs typeface="Arial"/>
              </a:rPr>
              <a:t>La force subie est :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endParaRPr lang="fr-FR" sz="2000" dirty="0">
              <a:latin typeface="Arial"/>
              <a:ea typeface="Hoefler Text" pitchFamily="3" charset="0"/>
              <a:cs typeface="Arial"/>
            </a:endParaRPr>
          </a:p>
        </p:txBody>
      </p:sp>
      <p:pic>
        <p:nvPicPr>
          <p:cNvPr id="131090" name="Image 30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8513" y="4084638"/>
            <a:ext cx="223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91" name="Image 28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59550" y="3378200"/>
            <a:ext cx="2654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3973513" y="4084638"/>
            <a:ext cx="5649912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dirty="0">
                <a:latin typeface="Arial"/>
                <a:ea typeface="Hoefler Text" pitchFamily="3" charset="0"/>
                <a:cs typeface="Arial"/>
              </a:rPr>
              <a:t>Cas d’une petite sphère : 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endParaRPr lang="fr-FR" sz="2000" dirty="0">
              <a:latin typeface="Arial"/>
              <a:ea typeface="Hoefler Text" pitchFamily="3" charset="0"/>
              <a:cs typeface="Arial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315913" y="5761038"/>
            <a:ext cx="76962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dirty="0">
                <a:latin typeface="Arial"/>
                <a:ea typeface="Hoefler Text" pitchFamily="3" charset="0"/>
                <a:cs typeface="Arial"/>
              </a:rPr>
              <a:t>Attiré vers les zones de champ intense, P et F saturent si</a:t>
            </a:r>
          </a:p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dirty="0">
                <a:latin typeface="Arial"/>
                <a:ea typeface="Hoefler Text" pitchFamily="3" charset="0"/>
                <a:cs typeface="Arial"/>
              </a:rPr>
              <a:t>Pour une sphère le moment en O est nul (P x E=0) 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endParaRPr lang="fr-FR" sz="2000" dirty="0">
              <a:latin typeface="Arial"/>
              <a:ea typeface="Hoefler Text" pitchFamily="3" charset="0"/>
              <a:cs typeface="Arial"/>
            </a:endParaRPr>
          </a:p>
        </p:txBody>
      </p:sp>
      <p:pic>
        <p:nvPicPr>
          <p:cNvPr id="131094" name="Image 42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00513" y="4794250"/>
            <a:ext cx="2870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95" name="Image 43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42150" y="5664200"/>
            <a:ext cx="774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96" name="Image 44" descr="latex-image-1.pd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23113" y="4821238"/>
            <a:ext cx="24892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315913" y="6599238"/>
            <a:ext cx="76962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 marL="514350" indent="-514350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r>
              <a:rPr lang="fr-FR" sz="2000" u="sng" dirty="0">
                <a:latin typeface="Arial"/>
                <a:ea typeface="Hoefler Text" pitchFamily="3" charset="0"/>
                <a:cs typeface="Arial"/>
              </a:rPr>
              <a:t>Remarque</a:t>
            </a:r>
            <a:r>
              <a:rPr lang="fr-FR" sz="2000" dirty="0">
                <a:latin typeface="Arial"/>
                <a:ea typeface="Hoefler Text" pitchFamily="3" charset="0"/>
                <a:cs typeface="Arial"/>
              </a:rPr>
              <a:t> : dans le cas d’une plaque épaisse, on trouve un moment non nul car P x E est non nul.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/>
            </a:pPr>
            <a:endParaRPr lang="fr-FR" sz="2000" dirty="0">
              <a:latin typeface="Arial"/>
              <a:ea typeface="Hoefler Text" pitchFamily="3" charset="0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2083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Milieux diélectriques</a:t>
            </a:r>
          </a:p>
        </p:txBody>
      </p:sp>
      <p:sp>
        <p:nvSpPr>
          <p:cNvPr id="120837" name="Rectangle 3"/>
          <p:cNvSpPr>
            <a:spLocks noChangeArrowheads="1"/>
          </p:cNvSpPr>
          <p:nvPr/>
        </p:nvSpPr>
        <p:spPr bwMode="auto">
          <a:xfrm>
            <a:off x="163513" y="731838"/>
            <a:ext cx="99171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II </a:t>
            </a:r>
            <a:r>
              <a:rPr lang="fr-FR" sz="2400" u="sng" dirty="0">
                <a:ea typeface="Hoefler Text" pitchFamily="3" charset="0"/>
                <a:cs typeface="Hoefler Text" pitchFamily="3" charset="0"/>
              </a:rPr>
              <a:t>–</a:t>
            </a:r>
            <a:r>
              <a:rPr lang="en-US" sz="2400" u="sng" dirty="0">
                <a:ea typeface="Hoefler Text" pitchFamily="3" charset="0"/>
                <a:cs typeface="Hoefler Text" pitchFamily="3" charset="0"/>
              </a:rPr>
              <a:t> Régimes variables</a:t>
            </a:r>
          </a:p>
        </p:txBody>
      </p:sp>
      <p:sp>
        <p:nvSpPr>
          <p:cNvPr id="120838" name="Rectangle 3"/>
          <p:cNvSpPr>
            <a:spLocks noChangeArrowheads="1"/>
          </p:cNvSpPr>
          <p:nvPr/>
        </p:nvSpPr>
        <p:spPr bwMode="auto">
          <a:xfrm>
            <a:off x="315913" y="1646238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>
                <a:ea typeface="Hoefler Text" pitchFamily="3" charset="0"/>
                <a:cs typeface="Hoefler Text" pitchFamily="3" charset="0"/>
              </a:rPr>
              <a:t>1 – Susceptibilité complexe (milieu linéaire et isotrope)</a:t>
            </a:r>
          </a:p>
        </p:txBody>
      </p:sp>
      <p:sp>
        <p:nvSpPr>
          <p:cNvPr id="120839" name="Rectangle 3"/>
          <p:cNvSpPr>
            <a:spLocks noChangeArrowheads="1"/>
          </p:cNvSpPr>
          <p:nvPr/>
        </p:nvSpPr>
        <p:spPr bwMode="auto">
          <a:xfrm>
            <a:off x="620713" y="1951038"/>
            <a:ext cx="80772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La permitivité dépend de la fréquence </a:t>
            </a:r>
          </a:p>
        </p:txBody>
      </p:sp>
      <p:sp>
        <p:nvSpPr>
          <p:cNvPr id="120840" name="Rectangle 3"/>
          <p:cNvSpPr>
            <a:spLocks noChangeArrowheads="1"/>
          </p:cNvSpPr>
          <p:nvPr/>
        </p:nvSpPr>
        <p:spPr bwMode="auto">
          <a:xfrm>
            <a:off x="620713" y="4084638"/>
            <a:ext cx="80772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Attention : </a:t>
            </a:r>
          </a:p>
        </p:txBody>
      </p:sp>
      <p:pic>
        <p:nvPicPr>
          <p:cNvPr id="120841" name="Image 19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513" y="3473450"/>
            <a:ext cx="35560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42" name="Rectangle 3"/>
          <p:cNvSpPr>
            <a:spLocks noChangeArrowheads="1"/>
          </p:cNvSpPr>
          <p:nvPr/>
        </p:nvSpPr>
        <p:spPr bwMode="auto">
          <a:xfrm>
            <a:off x="620713" y="2484438"/>
            <a:ext cx="80772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On introduit les TF des champs E et P</a:t>
            </a:r>
          </a:p>
        </p:txBody>
      </p:sp>
      <p:pic>
        <p:nvPicPr>
          <p:cNvPr id="120843" name="Image 21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2713" y="3475038"/>
            <a:ext cx="3517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44" name="Rectangle 3"/>
          <p:cNvSpPr>
            <a:spLocks noChangeArrowheads="1"/>
          </p:cNvSpPr>
          <p:nvPr/>
        </p:nvSpPr>
        <p:spPr bwMode="auto">
          <a:xfrm>
            <a:off x="620712" y="4676775"/>
            <a:ext cx="8991599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La relation reste simple entre composantes de 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Fourier (réponse linéaire)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120845" name="Image 23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85975" y="4402138"/>
            <a:ext cx="5969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46" name="Image 37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9600" y="4416425"/>
            <a:ext cx="6223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47" name="Image 40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3713" y="5608638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48" name="Image 41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11313" y="5608638"/>
            <a:ext cx="2832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49" name="Image 42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27688" y="6256338"/>
            <a:ext cx="157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50" name="Image 43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33538" y="6256338"/>
            <a:ext cx="1270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51" name="Rectangle 3"/>
          <p:cNvSpPr>
            <a:spLocks noChangeArrowheads="1"/>
          </p:cNvSpPr>
          <p:nvPr/>
        </p:nvSpPr>
        <p:spPr bwMode="auto">
          <a:xfrm>
            <a:off x="620713" y="6505575"/>
            <a:ext cx="80772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La relation reste locale (en espace) entre les champs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4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4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8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imes New Roman"/>
        <a:ea typeface="Microsoft YaHei"/>
        <a:cs typeface="Microsoft YaHei"/>
      </a:majorFont>
      <a:minorFont>
        <a:latin typeface="Times New Roman"/>
        <a:ea typeface="Microsoft YaHei"/>
        <a:cs typeface="Microsoft YaHei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4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4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8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imes New Roman"/>
        <a:ea typeface="Microsoft YaHei"/>
        <a:cs typeface="Microsoft YaHei"/>
      </a:majorFont>
      <a:minorFont>
        <a:latin typeface="Times New Roman"/>
        <a:ea typeface="Microsoft YaHei"/>
        <a:cs typeface="Microsoft YaHei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4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4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8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53503</TotalTime>
  <Words>2693</Words>
  <PresentationFormat>Personnalisé</PresentationFormat>
  <Paragraphs>427</Paragraphs>
  <Slides>41</Slides>
  <Notes>41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3</vt:i4>
      </vt:variant>
      <vt:variant>
        <vt:lpstr>Titres des diapositives</vt:lpstr>
      </vt:variant>
      <vt:variant>
        <vt:i4>41</vt:i4>
      </vt:variant>
    </vt:vector>
  </HeadingPairs>
  <TitlesOfParts>
    <vt:vector size="44" baseType="lpstr">
      <vt:lpstr>Thème Office</vt:lpstr>
      <vt:lpstr>1_Thème Office</vt:lpstr>
      <vt:lpstr>2_Thème Office</vt:lpstr>
      <vt:lpstr>Milieux diélectriques</vt:lpstr>
      <vt:lpstr>Milieux diélectriques</vt:lpstr>
      <vt:lpstr>Milieux diélectriques</vt:lpstr>
      <vt:lpstr>Milieux diélectriques</vt:lpstr>
      <vt:lpstr>Milieux diélectriques</vt:lpstr>
      <vt:lpstr>Milieux diélectriques</vt:lpstr>
      <vt:lpstr>Milieux diélectriques</vt:lpstr>
      <vt:lpstr>Milieux diélectriques</vt:lpstr>
      <vt:lpstr>Milieux diélectriques</vt:lpstr>
      <vt:lpstr>Milieux diélectriques</vt:lpstr>
      <vt:lpstr>Milieux diélectriques</vt:lpstr>
      <vt:lpstr>Milieux diélectriques</vt:lpstr>
      <vt:lpstr>Milieux diélectriques</vt:lpstr>
      <vt:lpstr>Milieux diélectriques</vt:lpstr>
      <vt:lpstr>Milieux diélectriques</vt:lpstr>
      <vt:lpstr>Milieux diélectriques</vt:lpstr>
      <vt:lpstr>Milieux diélectriques</vt:lpstr>
      <vt:lpstr>Milieux diélectriques</vt:lpstr>
      <vt:lpstr>Milieux diélectriques</vt:lpstr>
      <vt:lpstr>Milieux diélectriques</vt:lpstr>
      <vt:lpstr>Milieux diélectriques</vt:lpstr>
      <vt:lpstr>Milieux diélectriques</vt:lpstr>
      <vt:lpstr>Milieux diélectriques</vt:lpstr>
      <vt:lpstr>Milieux diélectriques</vt:lpstr>
      <vt:lpstr>Milieux diélectriques</vt:lpstr>
      <vt:lpstr>Milieux diélectriques</vt:lpstr>
      <vt:lpstr>Milieux diélectriques</vt:lpstr>
      <vt:lpstr>Milieux diélectriques</vt:lpstr>
      <vt:lpstr>Milieux diélectriques</vt:lpstr>
      <vt:lpstr>Milieux diélectriques</vt:lpstr>
      <vt:lpstr>Milieux diélectriques</vt:lpstr>
      <vt:lpstr>Milieux diélectriques</vt:lpstr>
      <vt:lpstr>Milieux diélectriques</vt:lpstr>
      <vt:lpstr>Milieux diélectriques</vt:lpstr>
      <vt:lpstr>Milieux diélectriques</vt:lpstr>
      <vt:lpstr>Milieux diélectriques</vt:lpstr>
      <vt:lpstr>Milieux diélectriques</vt:lpstr>
      <vt:lpstr>Milieux diélectriques</vt:lpstr>
      <vt:lpstr>Milieux diélectriques</vt:lpstr>
      <vt:lpstr>Milieux diélectriques</vt:lpstr>
      <vt:lpstr>Milieux diélectriques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Romain Volk</cp:lastModifiedBy>
  <cp:revision>618</cp:revision>
  <cp:lastPrinted>2016-11-22T08:48:01Z</cp:lastPrinted>
  <dcterms:created xsi:type="dcterms:W3CDTF">2020-05-25T08:29:07Z</dcterms:created>
  <dcterms:modified xsi:type="dcterms:W3CDTF">2020-05-25T08:32:21Z</dcterms:modified>
</cp:coreProperties>
</file>