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handoutMasterIdLst>
    <p:handoutMasterId r:id="rId33"/>
  </p:handoutMasterIdLst>
  <p:sldIdLst>
    <p:sldId id="487" r:id="rId4"/>
    <p:sldId id="509" r:id="rId5"/>
    <p:sldId id="510" r:id="rId6"/>
    <p:sldId id="486" r:id="rId7"/>
    <p:sldId id="512" r:id="rId8"/>
    <p:sldId id="513" r:id="rId9"/>
    <p:sldId id="516" r:id="rId10"/>
    <p:sldId id="514" r:id="rId11"/>
    <p:sldId id="544" r:id="rId12"/>
    <p:sldId id="546" r:id="rId13"/>
    <p:sldId id="547" r:id="rId14"/>
    <p:sldId id="548" r:id="rId15"/>
    <p:sldId id="551" r:id="rId16"/>
    <p:sldId id="534" r:id="rId17"/>
    <p:sldId id="562" r:id="rId18"/>
    <p:sldId id="554" r:id="rId19"/>
    <p:sldId id="563" r:id="rId20"/>
    <p:sldId id="564" r:id="rId21"/>
    <p:sldId id="568" r:id="rId22"/>
    <p:sldId id="581" r:id="rId23"/>
    <p:sldId id="584" r:id="rId24"/>
    <p:sldId id="579" r:id="rId25"/>
    <p:sldId id="586" r:id="rId26"/>
    <p:sldId id="587" r:id="rId27"/>
    <p:sldId id="575" r:id="rId28"/>
    <p:sldId id="576" r:id="rId29"/>
    <p:sldId id="571" r:id="rId30"/>
    <p:sldId id="572" r:id="rId3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9476" autoAdjust="0"/>
  </p:normalViewPr>
  <p:slideViewPr>
    <p:cSldViewPr>
      <p:cViewPr>
        <p:scale>
          <a:sx n="100" d="100"/>
          <a:sy n="100" d="100"/>
        </p:scale>
        <p:origin x="-832" y="-2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0986A79D-EB1F-9A4B-BEEB-CC365AA1A345}" type="datetime1">
              <a:rPr lang="fr-FR"/>
              <a:pPr>
                <a:defRPr/>
              </a:pPr>
              <a:t>25/05/20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32771984-2F9C-E846-B6F9-73B02F308A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85F8EE72-24C2-5F44-A5D0-600E0CC035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ヒラギノ角ゴ Pro W3" pitchFamily="-84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08F150A-BE24-AE4D-886E-CE90C28A924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9053CD2-B781-C443-B153-D69FF28F759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DF7D73A-BBA3-2941-8CC7-FAD71ED13A20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D296F36-EB68-0A4F-B2AE-5B804C9803C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861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3A905A6-205B-1443-AAAA-618BC6DD7A1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9A10F3D-D49A-8A41-8773-D8E8AF4D4DC3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270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985E96B9-5F89-2D41-B190-026C4745ED3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70ACF53-7967-0B40-9330-E85D1D67008E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090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9C36430F-BA7E-0940-A77F-E15CDF6D8AA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13515E-6A65-0248-A618-78759872C6A5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704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4B69FC92-30E1-E14C-B8B0-F753A2B9E08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EB5B5A6-C903-234F-885C-4114E5C791BC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909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123A78DD-332A-5D43-9956-ACD5A6CD89F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EF1FD04-BA30-704F-8AC6-FCC14A0EED9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52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4B43AF0-E82D-C840-81C9-9CC37D4508BB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E0A3D15-B637-7840-8284-CD58F1F96353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13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C39FAA47-4255-CF41-B75E-70D01D9547E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25BA0A5-0DB5-AE46-8ABC-48ACC98F175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34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2255A0A-8F1B-BB45-94CB-BD46580D25B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562B4CB-9E1A-8345-8C35-888212D102A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54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2B62948-03DA-7342-B12F-12E0155ECC1D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04F57E7-833D-154E-BB9D-87D1614A717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752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8A4D7716-110D-5A48-8184-8F31204635D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EED748F-C031-B24B-AB2E-60B0C5FF8FB0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89A9306-5DB6-6E40-A2E0-CF1146E05FC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2C94BC1-3486-364E-A531-79559C995F64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957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6402E5F-5B92-AE4F-B923-14820F8F3DCC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33E88D4-D109-2B42-B2B1-3D74E2376EE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162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BFE3CE0-7088-284C-968F-95EE9549D96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FC86889-F8AC-AB42-98D9-A8589D129764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366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charset="0"/>
              <a:buNone/>
            </a:pPr>
            <a:fld id="{EBE2594B-3B74-A044-B23B-343FB49270D5}" type="slidenum">
              <a:rPr lang="fr-FR">
                <a:latin typeface="Times New Roman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charset="0"/>
                <a:buNone/>
              </a:pPr>
              <a:t>23</a:t>
            </a:fld>
            <a:endParaRPr lang="fr-FR">
              <a:latin typeface="Times New Roman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B169356-A15E-CC4F-907C-0F62C21105C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776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charset="0"/>
              <a:buNone/>
            </a:pPr>
            <a:fld id="{B06977CC-AC91-4546-95D5-F86A10B4B7FE}" type="slidenum">
              <a:rPr lang="fr-FR">
                <a:latin typeface="Times New Roman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charset="0"/>
                <a:buNone/>
              </a:pPr>
              <a:t>24</a:t>
            </a:fld>
            <a:endParaRPr lang="fr-FR">
              <a:latin typeface="Times New Roman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20BAD85-6260-7A4F-98A7-9303268C1FF3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981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F91F011-0A13-B84D-9C97-B6A5A1CF7E1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40CA116-441D-A149-93E0-C2B716A33CC9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571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06D51493-F3AD-1240-AD4A-B4223CCC54B5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CF6E597-C892-B54B-8682-A4D247809FB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776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9D3284DC-52B1-BD48-B9DD-534DA9505DA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CD007ED-D479-FA43-8EC8-0C1868F4BBC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981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37AC3B7-E885-2541-A507-C9B9857EDBBB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29B73F2-80E5-584F-809F-BFB5B238D8A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2186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28CBDB6-3033-A449-B806-FF35853A78C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0191E6F-BDCC-984B-BF8D-B733B0A454D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608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541B2BA-91DD-EE4E-98AC-194A8608562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40C6798-EA35-9A4B-BB38-7C946F16D9A4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813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D976A5F-30CC-CF4F-AC43-80D90C30EBF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6BF3869-0094-B545-82EC-7F85E677F4F1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01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11EF987-DBA5-0041-B69C-BA1F32FECC25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CB0069A-6FBD-CB43-BA5F-4315A1FB64E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42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3F32FD1C-3979-F54F-9F44-28653EFBABF2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FD870C4-D2BD-E140-A749-F47696319C1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632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32382DA2-1976-6E45-B191-87F32E6DCBBB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B5B3A5D-6761-7149-ABA5-B2079585520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837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D819699-338E-6249-9BF6-57817050C61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760B879-D969-8F48-9644-444A822C4EE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246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E6A4-A3A5-9642-A452-78BC8763E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E47D-B1FD-1843-84C9-B1F6287803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B44F-49D4-064B-82CF-6E2CCBEABD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EF1F-2DA9-344A-83BF-301D28A259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FABE-4EC1-1D42-9AB9-DCD0B2614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BCD16-B162-EE4F-A216-703C3E5912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EF7A-9C2B-0D4F-92BF-EC2D7BA763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62D3-8F9C-C54D-B754-6BAA0D3AC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BEC2-0C75-6243-9BFA-0DC7C552A1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856C-7E1D-0E4E-8B1E-68A9BBB9FF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2A99-29C3-604F-8853-471617E263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FB17-3B0B-B044-9AE8-F9DB0EAF6A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A436-4435-CE4B-9DA0-35E0AD515C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B5EB-F43C-BB47-84A6-207462B593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83DA-6CA6-B546-8A92-4384DB3256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507A-761E-A645-99FC-4A6C0244C0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08FE-6CFF-CB41-85B1-9E1D3D7820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0AC5-EC2F-4044-823A-AC0C4F3820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A3BB-38DF-AA4A-9B06-364642D33A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F15A-8A18-0B4A-8764-D7DED1CB5F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9C41-4651-B645-A9FA-4958A5FACD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2FA6-EAE5-6146-BDD0-D37EFADE9B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DE34-C395-0B44-AF7E-2B77C5C657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CF4BE-DA64-614B-9F2F-2AF2FD0A8B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5B43-B6B2-E541-8CE8-AF34E99FB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A36C-4F1A-B94B-A3A6-82937EA319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6EEA-2806-154C-ACC0-43E2B0E963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FC20-9962-CB46-A393-789EFE7282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FBF9-DE10-7A40-B00B-B818B2FE13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AFA-CBE7-AD44-A34C-2072D99104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8E8A-6CCE-CA4C-881B-05539A0628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13A0A-50FB-BF40-A54E-4F6DBB82C9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1988-BA2F-7A47-B541-722C80C82A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7AAF-25F9-1D44-B18B-80814804FF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B15F1808-AC8D-AA4E-B08E-8A96E9715A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3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3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3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7100" y="1208088"/>
            <a:ext cx="8901113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3925" y="1308100"/>
            <a:ext cx="9069388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39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676D2F81-26AC-EB46-923C-140544C817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8088"/>
            <a:ext cx="10080625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2225" y="1308100"/>
            <a:ext cx="10099675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85BCFAAF-4F05-AE40-B53C-F0D084E8B3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2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df"/><Relationship Id="rId9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png"/><Relationship Id="rId12" Type="http://schemas.openxmlformats.org/officeDocument/2006/relationships/image" Target="../media/image19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image" Target="../media/image201.png"/><Relationship Id="rId10" Type="http://schemas.openxmlformats.org/officeDocument/2006/relationships/image" Target="../media/image202.png"/><Relationship Id="rId11" Type="http://schemas.openxmlformats.org/officeDocument/2006/relationships/image" Target="../media/image20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df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1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63513" y="5794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>
                <a:ea typeface="Hoefler Text" pitchFamily="3" charset="0"/>
                <a:cs typeface="Hoefler Text" pitchFamily="3" charset="0"/>
              </a:rPr>
              <a:t>I </a:t>
            </a:r>
            <a:r>
              <a:rPr lang="fr-FR" sz="2400" u="sng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>
                <a:ea typeface="Hoefler Text" pitchFamily="3" charset="0"/>
                <a:cs typeface="Hoefler Text" pitchFamily="3" charset="0"/>
              </a:rPr>
              <a:t> Aimantation induite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315913" y="1265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1 – Susceptibilité magnétique (statique)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15913" y="1798638"/>
            <a:ext cx="89154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Un corps plongé dans un champ magnétique acquiert une aimantation. </a:t>
            </a:r>
          </a:p>
        </p:txBody>
      </p:sp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5192713" y="3533775"/>
            <a:ext cx="34290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susceptibilité magnétique :</a:t>
            </a:r>
          </a:p>
        </p:txBody>
      </p:sp>
      <p:sp>
        <p:nvSpPr>
          <p:cNvPr id="40969" name="Rectangle 3"/>
          <p:cNvSpPr>
            <a:spLocks noChangeArrowheads="1"/>
          </p:cNvSpPr>
          <p:nvPr/>
        </p:nvSpPr>
        <p:spPr bwMode="auto">
          <a:xfrm>
            <a:off x="1687513" y="3932238"/>
            <a:ext cx="29718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Milieu diamagnétique</a:t>
            </a:r>
          </a:p>
        </p:txBody>
      </p:sp>
      <p:sp>
        <p:nvSpPr>
          <p:cNvPr id="40970" name="Rectangle 3"/>
          <p:cNvSpPr>
            <a:spLocks noChangeArrowheads="1"/>
          </p:cNvSpPr>
          <p:nvPr/>
        </p:nvSpPr>
        <p:spPr bwMode="auto">
          <a:xfrm>
            <a:off x="6640513" y="4672013"/>
            <a:ext cx="3429000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Liquide/solide</a:t>
            </a:r>
          </a:p>
        </p:txBody>
      </p:sp>
      <p:sp>
        <p:nvSpPr>
          <p:cNvPr id="40971" name="Rectangle 3"/>
          <p:cNvSpPr>
            <a:spLocks noChangeArrowheads="1"/>
          </p:cNvSpPr>
          <p:nvPr/>
        </p:nvSpPr>
        <p:spPr bwMode="auto">
          <a:xfrm>
            <a:off x="1687513" y="4765675"/>
            <a:ext cx="34290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Dépend peu de T</a:t>
            </a:r>
          </a:p>
        </p:txBody>
      </p:sp>
      <p:sp>
        <p:nvSpPr>
          <p:cNvPr id="40972" name="Rectangle 3"/>
          <p:cNvSpPr>
            <a:spLocks noChangeArrowheads="1"/>
          </p:cNvSpPr>
          <p:nvPr/>
        </p:nvSpPr>
        <p:spPr bwMode="auto">
          <a:xfrm>
            <a:off x="315913" y="24082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</a:t>
            </a:r>
            <a:r>
              <a:rPr lang="fr-FR" sz="2000" u="sng" baseline="30000">
                <a:ea typeface="Hoefler Text" pitchFamily="3" charset="0"/>
                <a:cs typeface="Hoefler Text" pitchFamily="3" charset="0"/>
              </a:rPr>
              <a:t>er</a:t>
            </a:r>
            <a:r>
              <a:rPr lang="fr-FR" sz="2000" u="sng">
                <a:ea typeface="Hoefler Text" pitchFamily="3" charset="0"/>
                <a:cs typeface="Hoefler Text" pitchFamily="3" charset="0"/>
              </a:rPr>
              <a:t> cas, l’aimantation est faible (réponse linéaire)</a:t>
            </a:r>
          </a:p>
        </p:txBody>
      </p:sp>
      <p:pic>
        <p:nvPicPr>
          <p:cNvPr id="40973" name="Image 2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3170238"/>
            <a:ext cx="1333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Rectangle 3"/>
          <p:cNvSpPr>
            <a:spLocks noChangeArrowheads="1"/>
          </p:cNvSpPr>
          <p:nvPr/>
        </p:nvSpPr>
        <p:spPr bwMode="auto">
          <a:xfrm>
            <a:off x="1687513" y="32464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Milieu LHI</a:t>
            </a:r>
          </a:p>
        </p:txBody>
      </p:sp>
      <p:pic>
        <p:nvPicPr>
          <p:cNvPr id="40975" name="Image 2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594100"/>
            <a:ext cx="1181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Image 2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9313" y="3703638"/>
            <a:ext cx="330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Imag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400" y="4384675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Image 2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3450" y="4789488"/>
            <a:ext cx="1384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Image 2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3450" y="5195888"/>
            <a:ext cx="1384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0" name="Rectangle 3"/>
          <p:cNvSpPr>
            <a:spLocks noChangeArrowheads="1"/>
          </p:cNvSpPr>
          <p:nvPr/>
        </p:nvSpPr>
        <p:spPr bwMode="auto">
          <a:xfrm>
            <a:off x="6640513" y="5070475"/>
            <a:ext cx="34290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Gaz</a:t>
            </a:r>
          </a:p>
        </p:txBody>
      </p:sp>
      <p:pic>
        <p:nvPicPr>
          <p:cNvPr id="40981" name="Image 3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800" y="5900738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Image 3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6294438"/>
            <a:ext cx="92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3" name="Rectangle 3"/>
          <p:cNvSpPr>
            <a:spLocks noChangeArrowheads="1"/>
          </p:cNvSpPr>
          <p:nvPr/>
        </p:nvSpPr>
        <p:spPr bwMode="auto">
          <a:xfrm>
            <a:off x="1687513" y="5510213"/>
            <a:ext cx="29718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Milieu paramagnétique</a:t>
            </a:r>
          </a:p>
        </p:txBody>
      </p:sp>
      <p:sp>
        <p:nvSpPr>
          <p:cNvPr id="40984" name="Rectangle 3"/>
          <p:cNvSpPr>
            <a:spLocks noChangeArrowheads="1"/>
          </p:cNvSpPr>
          <p:nvPr/>
        </p:nvSpPr>
        <p:spPr bwMode="auto">
          <a:xfrm>
            <a:off x="4659313" y="5527675"/>
            <a:ext cx="5943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Toujours plus intense que le diamagnétisme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315913" y="8080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Champ électrique le long de l’orbite de l’électron</a:t>
            </a:r>
          </a:p>
        </p:txBody>
      </p:sp>
      <p:pic>
        <p:nvPicPr>
          <p:cNvPr id="67590" name="Image 3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21971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Image 3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7913" y="1435100"/>
            <a:ext cx="1638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Image 3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0" y="1573213"/>
            <a:ext cx="1270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Imag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2600" y="2163763"/>
            <a:ext cx="231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Image 43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2513" y="21971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Rectangle 3"/>
          <p:cNvSpPr>
            <a:spLocks noChangeArrowheads="1"/>
          </p:cNvSpPr>
          <p:nvPr/>
        </p:nvSpPr>
        <p:spPr bwMode="auto">
          <a:xfrm>
            <a:off x="315913" y="3246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L’électron accélère le long de son orbite</a:t>
            </a:r>
          </a:p>
        </p:txBody>
      </p:sp>
      <p:pic>
        <p:nvPicPr>
          <p:cNvPr id="67596" name="Image 5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850" y="4049713"/>
            <a:ext cx="3568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Image 52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3313" y="4102100"/>
            <a:ext cx="1397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8" name="Rectangle 3"/>
          <p:cNvSpPr>
            <a:spLocks noChangeArrowheads="1"/>
          </p:cNvSpPr>
          <p:nvPr/>
        </p:nvSpPr>
        <p:spPr bwMode="auto">
          <a:xfrm>
            <a:off x="315913" y="50752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Variation de moment cinétique </a:t>
            </a:r>
          </a:p>
        </p:txBody>
      </p:sp>
      <p:pic>
        <p:nvPicPr>
          <p:cNvPr id="67599" name="Image 6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35450" y="5251450"/>
            <a:ext cx="1612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Image 6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21513" y="5303838"/>
            <a:ext cx="1422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1" name="Rectangle 3"/>
          <p:cNvSpPr>
            <a:spLocks noChangeArrowheads="1"/>
          </p:cNvSpPr>
          <p:nvPr/>
        </p:nvSpPr>
        <p:spPr bwMode="auto">
          <a:xfrm>
            <a:off x="315913" y="61245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Variation de moment magnétique </a:t>
            </a:r>
          </a:p>
        </p:txBody>
      </p:sp>
      <p:pic>
        <p:nvPicPr>
          <p:cNvPr id="67602" name="Image 51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6913" y="6294438"/>
            <a:ext cx="1422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3" name="Rectangle 69"/>
          <p:cNvSpPr>
            <a:spLocks noChangeArrowheads="1"/>
          </p:cNvSpPr>
          <p:nvPr/>
        </p:nvSpPr>
        <p:spPr bwMode="auto">
          <a:xfrm>
            <a:off x="6716713" y="6065838"/>
            <a:ext cx="2209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604" name="Rectangle 70"/>
          <p:cNvSpPr>
            <a:spLocks noChangeArrowheads="1"/>
          </p:cNvSpPr>
          <p:nvPr/>
        </p:nvSpPr>
        <p:spPr bwMode="auto">
          <a:xfrm>
            <a:off x="4125913" y="5075238"/>
            <a:ext cx="1828800" cy="76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7605" name="Image 21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92913" y="6218238"/>
            <a:ext cx="2057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315913" y="8080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En moyenne sur les atomes</a:t>
            </a:r>
          </a:p>
        </p:txBody>
      </p:sp>
      <p:pic>
        <p:nvPicPr>
          <p:cNvPr id="71686" name="Image 29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0" y="882650"/>
            <a:ext cx="2451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3"/>
          <p:cNvSpPr>
            <a:spLocks noChangeArrowheads="1"/>
          </p:cNvSpPr>
          <p:nvPr/>
        </p:nvSpPr>
        <p:spPr bwMode="auto">
          <a:xfrm>
            <a:off x="315913" y="33051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Estimation pour l’atome d’hydrogène</a:t>
            </a:r>
          </a:p>
        </p:txBody>
      </p:sp>
      <p:pic>
        <p:nvPicPr>
          <p:cNvPr id="71688" name="Image 3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313" y="3409950"/>
            <a:ext cx="2565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Rectangle 3"/>
          <p:cNvSpPr>
            <a:spLocks noChangeArrowheads="1"/>
          </p:cNvSpPr>
          <p:nvPr/>
        </p:nvSpPr>
        <p:spPr bwMode="auto">
          <a:xfrm>
            <a:off x="315913" y="24669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La susceptibilité est négative</a:t>
            </a:r>
          </a:p>
        </p:txBody>
      </p:sp>
      <p:sp>
        <p:nvSpPr>
          <p:cNvPr id="71690" name="Rectangle 3"/>
          <p:cNvSpPr>
            <a:spLocks noChangeArrowheads="1"/>
          </p:cNvSpPr>
          <p:nvPr/>
        </p:nvSpPr>
        <p:spPr bwMode="auto">
          <a:xfrm>
            <a:off x="315913" y="16287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Aimantation moyenne </a:t>
            </a:r>
          </a:p>
        </p:txBody>
      </p:sp>
      <p:pic>
        <p:nvPicPr>
          <p:cNvPr id="71691" name="Image 4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9350" y="1631950"/>
            <a:ext cx="2501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Image 4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508250"/>
            <a:ext cx="2184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Image 46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0800" y="4173538"/>
            <a:ext cx="1955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Image 47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2200" y="4656138"/>
            <a:ext cx="3835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3"/>
          <p:cNvSpPr>
            <a:spLocks noChangeArrowheads="1"/>
          </p:cNvSpPr>
          <p:nvPr/>
        </p:nvSpPr>
        <p:spPr bwMode="auto">
          <a:xfrm>
            <a:off x="4811713" y="4067175"/>
            <a:ext cx="4724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G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az (P=1 bar), Vm=24 L à 25 C</a:t>
            </a:r>
          </a:p>
        </p:txBody>
      </p:sp>
      <p:pic>
        <p:nvPicPr>
          <p:cNvPr id="71696" name="Image 49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0800" y="5003800"/>
            <a:ext cx="1803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Image 51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5913" y="5594350"/>
            <a:ext cx="2552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Image 53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5913" y="6065838"/>
            <a:ext cx="2514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9" name="Image 54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5913" y="6535738"/>
            <a:ext cx="243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Image 55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5913" y="6992938"/>
            <a:ext cx="2552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1" name="Rectangle 3"/>
          <p:cNvSpPr>
            <a:spLocks noChangeArrowheads="1"/>
          </p:cNvSpPr>
          <p:nvPr/>
        </p:nvSpPr>
        <p:spPr bwMode="auto">
          <a:xfrm>
            <a:off x="4583113" y="5608638"/>
            <a:ext cx="50292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L’effet est proportionnel à la densité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Pas d’influence de la température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315913" y="2501900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Hamiltonien du système de charges</a:t>
            </a:r>
          </a:p>
        </p:txBody>
      </p:sp>
      <p:sp>
        <p:nvSpPr>
          <p:cNvPr id="79878" name="Rectangle 3"/>
          <p:cNvSpPr>
            <a:spLocks noChangeArrowheads="1"/>
          </p:cNvSpPr>
          <p:nvPr/>
        </p:nvSpPr>
        <p:spPr bwMode="auto">
          <a:xfrm>
            <a:off x="315913" y="1722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- </a:t>
            </a:r>
            <a:r>
              <a:rPr lang="en-US" sz="2000" u="sng">
                <a:ea typeface="Hoefler Text" pitchFamily="3" charset="0"/>
                <a:cs typeface="Hoefler Text" pitchFamily="3" charset="0"/>
              </a:rPr>
              <a:t>Th. </a:t>
            </a:r>
            <a:r>
              <a:rPr lang="fr-FR" sz="2000" u="sng">
                <a:ea typeface="Hoefler Text" pitchFamily="3" charset="0"/>
                <a:cs typeface="Hoefler Text" pitchFamily="3" charset="0"/>
              </a:rPr>
              <a:t>d</a:t>
            </a:r>
            <a:r>
              <a:rPr lang="en-US" sz="2000" u="sng">
                <a:ea typeface="Hoefler Text" pitchFamily="3" charset="0"/>
                <a:cs typeface="Hoefler Text" pitchFamily="3" charset="0"/>
              </a:rPr>
              <a:t>e Bohr-van Leeuwen 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: le diamagnétisme ne peut exister sans prise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n compte des effets quantiques. </a:t>
            </a:r>
          </a:p>
        </p:txBody>
      </p:sp>
      <p:sp>
        <p:nvSpPr>
          <p:cNvPr id="79879" name="Rectangle 3"/>
          <p:cNvSpPr>
            <a:spLocks noChangeArrowheads="1"/>
          </p:cNvSpPr>
          <p:nvPr/>
        </p:nvSpPr>
        <p:spPr bwMode="auto">
          <a:xfrm>
            <a:off x="315913" y="7318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- </a:t>
            </a:r>
            <a:r>
              <a:rPr lang="en-US" sz="2000" u="sng">
                <a:ea typeface="Hoefler Text" pitchFamily="3" charset="0"/>
                <a:cs typeface="Hoefler Text" pitchFamily="3" charset="0"/>
              </a:rPr>
              <a:t>Le modèle est semi-classique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. Un modèle totalement classique ne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marche pas.</a:t>
            </a:r>
          </a:p>
        </p:txBody>
      </p:sp>
      <p:pic>
        <p:nvPicPr>
          <p:cNvPr id="79880" name="Imag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517775"/>
            <a:ext cx="3314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Rectangle 3"/>
          <p:cNvSpPr>
            <a:spLocks noChangeArrowheads="1"/>
          </p:cNvSpPr>
          <p:nvPr/>
        </p:nvSpPr>
        <p:spPr bwMode="auto">
          <a:xfrm>
            <a:off x="315913" y="3340100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La fonction de partition </a:t>
            </a:r>
          </a:p>
        </p:txBody>
      </p:sp>
      <p:pic>
        <p:nvPicPr>
          <p:cNvPr id="79882" name="Image 2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3413" y="3433763"/>
            <a:ext cx="3924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Image 2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3" y="50752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Image 2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9513" y="507523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Image 32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1313" y="6007100"/>
            <a:ext cx="1663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6" name="Rectangle 3"/>
          <p:cNvSpPr>
            <a:spLocks noChangeArrowheads="1"/>
          </p:cNvSpPr>
          <p:nvPr/>
        </p:nvSpPr>
        <p:spPr bwMode="auto">
          <a:xfrm>
            <a:off x="315913" y="57610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L’énergie libre n’en dépend pas non plus </a:t>
            </a:r>
          </a:p>
        </p:txBody>
      </p:sp>
      <p:sp>
        <p:nvSpPr>
          <p:cNvPr id="79887" name="Rectangle 3"/>
          <p:cNvSpPr>
            <a:spLocks noChangeArrowheads="1"/>
          </p:cNvSpPr>
          <p:nvPr/>
        </p:nvSpPr>
        <p:spPr bwMode="auto">
          <a:xfrm>
            <a:off x="315913" y="6675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Pas de variation d’énergie lors de l’application de B, l’aimantation est nulle</a:t>
            </a:r>
          </a:p>
        </p:txBody>
      </p:sp>
      <p:pic>
        <p:nvPicPr>
          <p:cNvPr id="79888" name="Image 37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0350" y="5834063"/>
            <a:ext cx="1943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9" name="Image 20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4513" y="4922838"/>
            <a:ext cx="500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0" name="Rectangle 3"/>
          <p:cNvSpPr>
            <a:spLocks noChangeArrowheads="1"/>
          </p:cNvSpPr>
          <p:nvPr/>
        </p:nvSpPr>
        <p:spPr bwMode="auto">
          <a:xfrm>
            <a:off x="239713" y="41433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ne dépend pas du champ :</a:t>
            </a:r>
          </a:p>
        </p:txBody>
      </p:sp>
      <p:pic>
        <p:nvPicPr>
          <p:cNvPr id="79891" name="Image 2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25913" y="4389438"/>
            <a:ext cx="2006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86021" name="Rectangle 3"/>
          <p:cNvSpPr>
            <a:spLocks noChangeArrowheads="1"/>
          </p:cNvSpPr>
          <p:nvPr/>
        </p:nvSpPr>
        <p:spPr bwMode="auto">
          <a:xfrm>
            <a:off x="315913" y="6556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- </a:t>
            </a:r>
            <a:r>
              <a:rPr lang="en-US" sz="2000" u="sng">
                <a:ea typeface="Hoefler Text" pitchFamily="3" charset="0"/>
                <a:cs typeface="Hoefler Text" pitchFamily="3" charset="0"/>
              </a:rPr>
              <a:t>Hamiltonien quantique, atome d’hydrogène</a:t>
            </a:r>
          </a:p>
        </p:txBody>
      </p:sp>
      <p:sp>
        <p:nvSpPr>
          <p:cNvPr id="86022" name="Rectangle 3"/>
          <p:cNvSpPr>
            <a:spLocks noChangeArrowheads="1"/>
          </p:cNvSpPr>
          <p:nvPr/>
        </p:nvSpPr>
        <p:spPr bwMode="auto">
          <a:xfrm>
            <a:off x="2373313" y="3322638"/>
            <a:ext cx="1524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Hydrogène</a:t>
            </a:r>
          </a:p>
        </p:txBody>
      </p:sp>
      <p:pic>
        <p:nvPicPr>
          <p:cNvPr id="86023" name="Image 1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13" y="1277938"/>
            <a:ext cx="2489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Image 1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277938"/>
            <a:ext cx="1625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Image 2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2850" y="2560638"/>
            <a:ext cx="1206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Image 2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166938"/>
            <a:ext cx="7531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Image 31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45450" y="2597150"/>
            <a:ext cx="158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8" name="Rectangle 3"/>
          <p:cNvSpPr>
            <a:spLocks noChangeArrowheads="1"/>
          </p:cNvSpPr>
          <p:nvPr/>
        </p:nvSpPr>
        <p:spPr bwMode="auto">
          <a:xfrm>
            <a:off x="4887913" y="3609975"/>
            <a:ext cx="2895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Effet Zeeman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Paramagnétisme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86029" name="Rectangle 3"/>
          <p:cNvSpPr>
            <a:spLocks noChangeArrowheads="1"/>
          </p:cNvSpPr>
          <p:nvPr/>
        </p:nvSpPr>
        <p:spPr bwMode="auto">
          <a:xfrm>
            <a:off x="7859713" y="3457575"/>
            <a:ext cx="2362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Diamagnétisme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86030" name="Rectangle 3"/>
          <p:cNvSpPr>
            <a:spLocks noChangeArrowheads="1"/>
          </p:cNvSpPr>
          <p:nvPr/>
        </p:nvSpPr>
        <p:spPr bwMode="auto">
          <a:xfrm>
            <a:off x="315913" y="4389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En l’absence de moment cinétique </a:t>
            </a:r>
          </a:p>
        </p:txBody>
      </p:sp>
      <p:pic>
        <p:nvPicPr>
          <p:cNvPr id="86031" name="Image 3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641850"/>
            <a:ext cx="162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2" name="Rectangle 3"/>
          <p:cNvSpPr>
            <a:spLocks noChangeArrowheads="1"/>
          </p:cNvSpPr>
          <p:nvPr/>
        </p:nvSpPr>
        <p:spPr bwMode="auto">
          <a:xfrm>
            <a:off x="315913" y="50577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Déplacement d’énergie</a:t>
            </a:r>
          </a:p>
        </p:txBody>
      </p:sp>
      <p:sp>
        <p:nvSpPr>
          <p:cNvPr id="86033" name="Rectangle 3"/>
          <p:cNvSpPr>
            <a:spLocks noChangeArrowheads="1"/>
          </p:cNvSpPr>
          <p:nvPr/>
        </p:nvSpPr>
        <p:spPr bwMode="auto">
          <a:xfrm>
            <a:off x="315913" y="58372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Energie Libre</a:t>
            </a:r>
          </a:p>
        </p:txBody>
      </p:sp>
      <p:pic>
        <p:nvPicPr>
          <p:cNvPr id="86034" name="Image 47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21113" y="5151438"/>
            <a:ext cx="3695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5" name="Image 49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84450" y="5886450"/>
            <a:ext cx="3238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6" name="Image 51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01913" y="6599238"/>
            <a:ext cx="3416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7" name="Image 54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94350" y="2660650"/>
            <a:ext cx="1231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88069" name="Rectangle 3"/>
          <p:cNvSpPr>
            <a:spLocks noChangeArrowheads="1"/>
          </p:cNvSpPr>
          <p:nvPr/>
        </p:nvSpPr>
        <p:spPr bwMode="auto">
          <a:xfrm>
            <a:off x="163513" y="6556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>
                <a:ea typeface="Hoefler Text" pitchFamily="3" charset="0"/>
                <a:cs typeface="Hoefler Text" pitchFamily="3" charset="0"/>
              </a:rPr>
              <a:t>III </a:t>
            </a:r>
            <a:r>
              <a:rPr lang="fr-FR" sz="2000" u="sng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000" u="sng">
                <a:ea typeface="Hoefler Text" pitchFamily="3" charset="0"/>
                <a:cs typeface="Hoefler Text" pitchFamily="3" charset="0"/>
              </a:rPr>
              <a:t> Aspects microscopiques du paragnétisme</a:t>
            </a:r>
          </a:p>
        </p:txBody>
      </p:sp>
      <p:sp>
        <p:nvSpPr>
          <p:cNvPr id="88070" name="Rectangle 3"/>
          <p:cNvSpPr>
            <a:spLocks noChangeArrowheads="1"/>
          </p:cNvSpPr>
          <p:nvPr/>
        </p:nvSpPr>
        <p:spPr bwMode="auto">
          <a:xfrm>
            <a:off x="239713" y="15700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Concerne les atomes dont les électrons possèdent un moment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magnétique permanent.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Décrit la compétition entre orientation et agitation thermique.</a:t>
            </a:r>
          </a:p>
        </p:txBody>
      </p:sp>
      <p:sp>
        <p:nvSpPr>
          <p:cNvPr id="88071" name="Rectangle 3"/>
          <p:cNvSpPr>
            <a:spLocks noChangeArrowheads="1"/>
          </p:cNvSpPr>
          <p:nvPr/>
        </p:nvSpPr>
        <p:spPr bwMode="auto">
          <a:xfrm>
            <a:off x="239713" y="2484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Modèle d’un système de N/V électrons par unité de volume sans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interactions entre eux, en contact avec un thermostat.</a:t>
            </a:r>
          </a:p>
        </p:txBody>
      </p:sp>
      <p:sp>
        <p:nvSpPr>
          <p:cNvPr id="88072" name="Rectangle 3"/>
          <p:cNvSpPr>
            <a:spLocks noChangeArrowheads="1"/>
          </p:cNvSpPr>
          <p:nvPr/>
        </p:nvSpPr>
        <p:spPr bwMode="auto">
          <a:xfrm>
            <a:off x="239713" y="3246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L’énergie d’interaction entre un moment magnétique et le champ extérieur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est de la forme : </a:t>
            </a:r>
          </a:p>
        </p:txBody>
      </p:sp>
      <p:pic>
        <p:nvPicPr>
          <p:cNvPr id="88073" name="Imag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84638"/>
            <a:ext cx="2667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4" name="Rectangle 3"/>
          <p:cNvSpPr>
            <a:spLocks noChangeArrowheads="1"/>
          </p:cNvSpPr>
          <p:nvPr/>
        </p:nvSpPr>
        <p:spPr bwMode="auto">
          <a:xfrm>
            <a:off x="239713" y="4770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On ne traite que la partie </a:t>
            </a:r>
            <a:r>
              <a:rPr lang="fr-FR" sz="2000">
                <a:ea typeface="Hoefler Text" pitchFamily="3" charset="0"/>
                <a:cs typeface="Hoefler Text" pitchFamily="3" charset="0"/>
              </a:rPr>
              <a:t>provenant de l’interaction m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agnétique due aux 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spins, en supposant les particules indépendantes.</a:t>
            </a:r>
          </a:p>
        </p:txBody>
      </p:sp>
      <p:pic>
        <p:nvPicPr>
          <p:cNvPr id="88075" name="Image 1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8713" y="6038850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6" name="Rectangle 3"/>
          <p:cNvSpPr>
            <a:spLocks noChangeArrowheads="1"/>
          </p:cNvSpPr>
          <p:nvPr/>
        </p:nvSpPr>
        <p:spPr bwMode="auto">
          <a:xfrm>
            <a:off x="239713" y="58197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Hamiltonien du système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94213" name="Rectangle 3"/>
          <p:cNvSpPr>
            <a:spLocks noChangeArrowheads="1"/>
          </p:cNvSpPr>
          <p:nvPr/>
        </p:nvSpPr>
        <p:spPr bwMode="auto">
          <a:xfrm>
            <a:off x="544513" y="10366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Pour un système de spin 1/2</a:t>
            </a:r>
          </a:p>
        </p:txBody>
      </p:sp>
      <p:pic>
        <p:nvPicPr>
          <p:cNvPr id="94214" name="Image 1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1112838"/>
            <a:ext cx="93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Imag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112838"/>
            <a:ext cx="2235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216" name="Grouper 22"/>
          <p:cNvGrpSpPr>
            <a:grpSpLocks/>
          </p:cNvGrpSpPr>
          <p:nvPr/>
        </p:nvGrpSpPr>
        <p:grpSpPr bwMode="auto">
          <a:xfrm>
            <a:off x="1077913" y="2484438"/>
            <a:ext cx="2286000" cy="914400"/>
            <a:chOff x="773112" y="5456237"/>
            <a:chExt cx="2286000" cy="914400"/>
          </a:xfrm>
        </p:grpSpPr>
        <p:cxnSp>
          <p:nvCxnSpPr>
            <p:cNvPr id="94234" name="Connecteur droit 14"/>
            <p:cNvCxnSpPr>
              <a:cxnSpLocks noChangeShapeType="1"/>
            </p:cNvCxnSpPr>
            <p:nvPr/>
          </p:nvCxnSpPr>
          <p:spPr bwMode="auto">
            <a:xfrm>
              <a:off x="773112" y="5913437"/>
              <a:ext cx="83820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5" name="Connecteur droit 15"/>
            <p:cNvCxnSpPr>
              <a:cxnSpLocks noChangeShapeType="1"/>
            </p:cNvCxnSpPr>
            <p:nvPr/>
          </p:nvCxnSpPr>
          <p:spPr bwMode="auto">
            <a:xfrm>
              <a:off x="2220912" y="5456237"/>
              <a:ext cx="83820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6" name="Connecteur droit 16"/>
            <p:cNvCxnSpPr>
              <a:cxnSpLocks noChangeShapeType="1"/>
            </p:cNvCxnSpPr>
            <p:nvPr/>
          </p:nvCxnSpPr>
          <p:spPr bwMode="auto">
            <a:xfrm>
              <a:off x="2220912" y="6369049"/>
              <a:ext cx="83820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7" name="Connecteur droit 18"/>
            <p:cNvCxnSpPr>
              <a:cxnSpLocks noChangeShapeType="1"/>
            </p:cNvCxnSpPr>
            <p:nvPr/>
          </p:nvCxnSpPr>
          <p:spPr bwMode="auto">
            <a:xfrm flipV="1">
              <a:off x="1611312" y="5456237"/>
              <a:ext cx="60960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4238" name="Connecteur droit 19"/>
            <p:cNvCxnSpPr>
              <a:cxnSpLocks noChangeShapeType="1"/>
            </p:cNvCxnSpPr>
            <p:nvPr/>
          </p:nvCxnSpPr>
          <p:spPr bwMode="auto">
            <a:xfrm>
              <a:off x="1611312" y="5913437"/>
              <a:ext cx="60960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cxnSp>
        <p:nvCxnSpPr>
          <p:cNvPr id="94217" name="Connecteur droit avec flèche 24"/>
          <p:cNvCxnSpPr>
            <a:cxnSpLocks noChangeShapeType="1"/>
          </p:cNvCxnSpPr>
          <p:nvPr/>
        </p:nvCxnSpPr>
        <p:spPr bwMode="auto">
          <a:xfrm rot="5400000">
            <a:off x="3363119" y="2712244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94218" name="Connecteur droit avec flèche 25"/>
          <p:cNvCxnSpPr>
            <a:cxnSpLocks noChangeShapeType="1"/>
          </p:cNvCxnSpPr>
          <p:nvPr/>
        </p:nvCxnSpPr>
        <p:spPr bwMode="auto">
          <a:xfrm rot="5400000">
            <a:off x="3364707" y="3169444"/>
            <a:ext cx="457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94219" name="Image 2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317750"/>
            <a:ext cx="119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Imag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7300" y="3219450"/>
            <a:ext cx="1397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221" name="Connecteur droit avec flèche 29"/>
          <p:cNvCxnSpPr>
            <a:cxnSpLocks noChangeShapeType="1"/>
          </p:cNvCxnSpPr>
          <p:nvPr/>
        </p:nvCxnSpPr>
        <p:spPr bwMode="auto">
          <a:xfrm rot="5400000" flipH="1" flipV="1">
            <a:off x="2677319" y="3398044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4222" name="Connecteur droit avec flèche 30"/>
          <p:cNvCxnSpPr>
            <a:cxnSpLocks noChangeShapeType="1"/>
          </p:cNvCxnSpPr>
          <p:nvPr/>
        </p:nvCxnSpPr>
        <p:spPr bwMode="auto">
          <a:xfrm rot="16200000" flipH="1">
            <a:off x="2640013" y="2522538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4223" name="Connecteur droit avec flèche 32"/>
          <p:cNvCxnSpPr>
            <a:cxnSpLocks noChangeShapeType="1"/>
          </p:cNvCxnSpPr>
          <p:nvPr/>
        </p:nvCxnSpPr>
        <p:spPr bwMode="auto">
          <a:xfrm rot="5400000" flipH="1" flipV="1">
            <a:off x="926307" y="2864644"/>
            <a:ext cx="609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4224" name="Connecteur droit avec flèche 33"/>
          <p:cNvCxnSpPr>
            <a:cxnSpLocks noChangeShapeType="1"/>
          </p:cNvCxnSpPr>
          <p:nvPr/>
        </p:nvCxnSpPr>
        <p:spPr bwMode="auto">
          <a:xfrm rot="5400000">
            <a:off x="1077119" y="2940844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94225" name="Image 3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713" y="5761038"/>
            <a:ext cx="1409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6" name="Flèche vers le haut 38"/>
          <p:cNvSpPr>
            <a:spLocks noChangeArrowheads="1"/>
          </p:cNvSpPr>
          <p:nvPr/>
        </p:nvSpPr>
        <p:spPr bwMode="auto">
          <a:xfrm>
            <a:off x="620713" y="2484438"/>
            <a:ext cx="228600" cy="914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4227" name="Image 3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" y="1885950"/>
            <a:ext cx="952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8" name="Rectangle 3"/>
          <p:cNvSpPr>
            <a:spLocks noChangeArrowheads="1"/>
          </p:cNvSpPr>
          <p:nvPr/>
        </p:nvSpPr>
        <p:spPr bwMode="auto">
          <a:xfrm>
            <a:off x="544513" y="38385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Dans le cadre de la statistique de Maxwell Boltzmann</a:t>
            </a:r>
          </a:p>
        </p:txBody>
      </p:sp>
      <p:pic>
        <p:nvPicPr>
          <p:cNvPr id="94229" name="Image 3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0713" y="4694238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0" name="Image 41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9513" y="4694238"/>
            <a:ext cx="223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1" name="Rectangle 3"/>
          <p:cNvSpPr>
            <a:spLocks noChangeArrowheads="1"/>
          </p:cNvSpPr>
          <p:nvPr/>
        </p:nvSpPr>
        <p:spPr bwMode="auto">
          <a:xfrm>
            <a:off x="544513" y="65055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Moyenne du moment magnétique </a:t>
            </a:r>
          </a:p>
        </p:txBody>
      </p:sp>
      <p:pic>
        <p:nvPicPr>
          <p:cNvPr id="94232" name="Image 46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40050" y="5562600"/>
            <a:ext cx="21463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3" name="Image 47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16500" y="66167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239713" y="6556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Pour un système de N/V électrons par unité de volume.</a:t>
            </a:r>
          </a:p>
        </p:txBody>
      </p:sp>
      <p:pic>
        <p:nvPicPr>
          <p:cNvPr id="100358" name="Image 3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422400"/>
            <a:ext cx="165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Image 3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0113" y="1570038"/>
            <a:ext cx="1866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0" name="Rectangle 3"/>
          <p:cNvSpPr>
            <a:spLocks noChangeArrowheads="1"/>
          </p:cNvSpPr>
          <p:nvPr/>
        </p:nvSpPr>
        <p:spPr bwMode="auto">
          <a:xfrm>
            <a:off x="239713" y="2103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ODG pour un champ intense B=1 Tesla</a:t>
            </a:r>
          </a:p>
        </p:txBody>
      </p:sp>
      <p:pic>
        <p:nvPicPr>
          <p:cNvPr id="100361" name="Image 4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3" y="2789238"/>
            <a:ext cx="280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Image 4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2113" y="2865438"/>
            <a:ext cx="219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3" name="Rectangle 3"/>
          <p:cNvSpPr>
            <a:spLocks noChangeArrowheads="1"/>
          </p:cNvSpPr>
          <p:nvPr/>
        </p:nvSpPr>
        <p:spPr bwMode="auto">
          <a:xfrm>
            <a:off x="239713" y="3686175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La réponse est linéaire : </a:t>
            </a:r>
          </a:p>
        </p:txBody>
      </p:sp>
      <p:pic>
        <p:nvPicPr>
          <p:cNvPr id="100364" name="Image 4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7713" y="3717925"/>
            <a:ext cx="1854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5" name="Image 5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4713" y="1341438"/>
            <a:ext cx="3035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6" name="Rectangle 3"/>
          <p:cNvSpPr>
            <a:spLocks noChangeArrowheads="1"/>
          </p:cNvSpPr>
          <p:nvPr/>
        </p:nvSpPr>
        <p:spPr bwMode="auto">
          <a:xfrm>
            <a:off x="239713" y="6200775"/>
            <a:ext cx="9448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- Le modèle retrouve la loi de Curie. 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- Pas de ferromagnétisme car les interactions spin-spin entre électrons sont négligées.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- Autre type de paramagnétisme: les métaux (Statistique de Fermi-Dirac)</a:t>
            </a:r>
          </a:p>
        </p:txBody>
      </p:sp>
      <p:sp>
        <p:nvSpPr>
          <p:cNvPr id="100367" name="Rectangle 3"/>
          <p:cNvSpPr>
            <a:spLocks noChangeArrowheads="1"/>
          </p:cNvSpPr>
          <p:nvPr/>
        </p:nvSpPr>
        <p:spPr bwMode="auto">
          <a:xfrm>
            <a:off x="392113" y="4541838"/>
            <a:ext cx="47244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Pour un g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az (P=1 bar)</a:t>
            </a:r>
          </a:p>
        </p:txBody>
      </p:sp>
      <p:pic>
        <p:nvPicPr>
          <p:cNvPr id="100368" name="Image 55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02313" y="3703638"/>
            <a:ext cx="209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9" name="Image 56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6913" y="4732338"/>
            <a:ext cx="1955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0" name="Image 58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35650" y="4718050"/>
            <a:ext cx="3594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17538"/>
            <a:ext cx="10161588" cy="1638300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mtClean="0">
                <a:ea typeface="Hoefler Text" pitchFamily="3" charset="0"/>
                <a:cs typeface="Hoefler Text" pitchFamily="3" charset="0"/>
              </a:rPr>
              <a:t>Thermodynamique </a:t>
            </a:r>
            <a:br>
              <a:rPr lang="fr-FR" smtClean="0">
                <a:ea typeface="Hoefler Text" pitchFamily="3" charset="0"/>
                <a:cs typeface="Hoefler Text" pitchFamily="3" charset="0"/>
              </a:rPr>
            </a:br>
            <a:r>
              <a:rPr lang="fr-FR" smtClean="0">
                <a:ea typeface="Hoefler Text" pitchFamily="3" charset="0"/>
                <a:cs typeface="Hoefler Text" pitchFamily="3" charset="0"/>
              </a:rPr>
              <a:t>des systèmes magnétiques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3513" y="2636838"/>
            <a:ext cx="9917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ea typeface="Hoefler Text" pitchFamily="3" charset="0"/>
                <a:cs typeface="Hoefler Text" pitchFamily="3" charset="0"/>
              </a:rPr>
              <a:t>1 - Quel est le travail à fournir pour créer une distribution de courant/aimantation ?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315913" y="4541838"/>
            <a:ext cx="97647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dirty="0">
                <a:ea typeface="Hoefler Text" pitchFamily="3" charset="0"/>
                <a:cs typeface="Hoefler Text" pitchFamily="3" charset="0"/>
              </a:rPr>
              <a:t>2 -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Peut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-on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écrire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le premier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principe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de la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thermodynamique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pour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une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substance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magnétique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(S)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plongée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dans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un champ </a:t>
            </a:r>
            <a:r>
              <a:rPr lang="en-US" sz="2400" dirty="0" err="1">
                <a:ea typeface="Hoefler Text" pitchFamily="3" charset="0"/>
                <a:cs typeface="Hoefler Text" pitchFamily="3" charset="0"/>
              </a:rPr>
              <a:t>extérieur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B</a:t>
            </a:r>
            <a:r>
              <a:rPr lang="en-US" sz="2400" baseline="-25000" dirty="0">
                <a:ea typeface="Hoefler Text" pitchFamily="3" charset="0"/>
                <a:cs typeface="Hoefler Text" pitchFamily="3" charset="0"/>
              </a:rPr>
              <a:t>0</a:t>
            </a:r>
            <a:r>
              <a:rPr lang="en-US" sz="2400" dirty="0">
                <a:ea typeface="Hoefler Text" pitchFamily="3" charset="0"/>
                <a:cs typeface="Hoefler Text" pitchFamily="3" charset="0"/>
              </a:rPr>
              <a:t> ?</a:t>
            </a:r>
          </a:p>
        </p:txBody>
      </p:sp>
      <p:pic>
        <p:nvPicPr>
          <p:cNvPr id="102405" name="Image 9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1613" y="3322638"/>
            <a:ext cx="5346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Image 1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313" y="6370638"/>
            <a:ext cx="2501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Image 1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5513" y="6218238"/>
            <a:ext cx="2235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Rectangle 3"/>
          <p:cNvSpPr>
            <a:spLocks noChangeArrowheads="1"/>
          </p:cNvSpPr>
          <p:nvPr/>
        </p:nvSpPr>
        <p:spPr bwMode="auto">
          <a:xfrm>
            <a:off x="315913" y="6886575"/>
            <a:ext cx="9601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ea typeface="Hoefler Text" pitchFamily="3" charset="0"/>
                <a:cs typeface="Hoefler Text" pitchFamily="3" charset="0"/>
              </a:rPr>
              <a:t>Représentation en fonction des variables extensives</a:t>
            </a:r>
          </a:p>
        </p:txBody>
      </p:sp>
      <p:pic>
        <p:nvPicPr>
          <p:cNvPr id="102409" name="Image 1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1313" y="5456238"/>
            <a:ext cx="5816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102412" name="Image 16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1113" y="6370638"/>
            <a:ext cx="2095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Travail à fournir pour former une distribution</a:t>
            </a:r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315913" y="960438"/>
            <a:ext cx="9917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considère le matériau magnétique placé à proximité d’un circuit</a:t>
            </a:r>
          </a:p>
        </p:txBody>
      </p:sp>
      <p:pic>
        <p:nvPicPr>
          <p:cNvPr id="104453" name="Imag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" y="1570038"/>
            <a:ext cx="4800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Rectangle 3"/>
          <p:cNvSpPr>
            <a:spLocks noChangeArrowheads="1"/>
          </p:cNvSpPr>
          <p:nvPr/>
        </p:nvSpPr>
        <p:spPr bwMode="auto">
          <a:xfrm>
            <a:off x="5573713" y="2179638"/>
            <a:ext cx="4267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Fig. H.B. Callen</a:t>
            </a:r>
          </a:p>
        </p:txBody>
      </p:sp>
      <p:sp>
        <p:nvSpPr>
          <p:cNvPr id="104455" name="Rectangle 3"/>
          <p:cNvSpPr>
            <a:spLocks noChangeArrowheads="1"/>
          </p:cNvSpPr>
          <p:nvPr/>
        </p:nvSpPr>
        <p:spPr bwMode="auto">
          <a:xfrm>
            <a:off x="315913" y="5303838"/>
            <a:ext cx="9917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Augmenter le flux au travers du circuit nécessite une DDP</a:t>
            </a:r>
          </a:p>
        </p:txBody>
      </p:sp>
      <p:pic>
        <p:nvPicPr>
          <p:cNvPr id="104456" name="Image 3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" y="6167438"/>
            <a:ext cx="2908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Rectangle 3"/>
          <p:cNvSpPr>
            <a:spLocks noChangeArrowheads="1"/>
          </p:cNvSpPr>
          <p:nvPr/>
        </p:nvSpPr>
        <p:spPr bwMode="auto">
          <a:xfrm>
            <a:off x="4811713" y="6218238"/>
            <a:ext cx="3124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t</a:t>
            </a: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ravail associé :</a:t>
            </a:r>
          </a:p>
        </p:txBody>
      </p:sp>
      <p:pic>
        <p:nvPicPr>
          <p:cNvPr id="104458" name="Image 3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313" y="6370638"/>
            <a:ext cx="185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9" name="Rectangle 3"/>
          <p:cNvSpPr>
            <a:spLocks noChangeArrowheads="1"/>
          </p:cNvSpPr>
          <p:nvPr/>
        </p:nvSpPr>
        <p:spPr bwMode="auto">
          <a:xfrm>
            <a:off x="6030913" y="2941638"/>
            <a:ext cx="26670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note le circuit</a:t>
            </a:r>
          </a:p>
        </p:txBody>
      </p:sp>
      <p:pic>
        <p:nvPicPr>
          <p:cNvPr id="104460" name="Image 3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0563" y="3060700"/>
            <a:ext cx="190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Image 3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8813" y="3598863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Rectangle 3"/>
          <p:cNvSpPr>
            <a:spLocks noChangeArrowheads="1"/>
          </p:cNvSpPr>
          <p:nvPr/>
        </p:nvSpPr>
        <p:spPr bwMode="auto">
          <a:xfrm>
            <a:off x="6716713" y="3457575"/>
            <a:ext cx="26670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le matériau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6499" name="Rectangle 14"/>
          <p:cNvSpPr>
            <a:spLocks noChangeArrowheads="1"/>
          </p:cNvSpPr>
          <p:nvPr/>
        </p:nvSpPr>
        <p:spPr bwMode="auto">
          <a:xfrm>
            <a:off x="1230313" y="2789238"/>
            <a:ext cx="69342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Travail à fournir pour former une distribution</a:t>
            </a:r>
          </a:p>
        </p:txBody>
      </p:sp>
      <p:sp>
        <p:nvSpPr>
          <p:cNvPr id="106501" name="Rectangle 3"/>
          <p:cNvSpPr>
            <a:spLocks noChangeArrowheads="1"/>
          </p:cNvSpPr>
          <p:nvPr/>
        </p:nvSpPr>
        <p:spPr bwMode="auto">
          <a:xfrm>
            <a:off x="1066800" y="960438"/>
            <a:ext cx="8012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a aussi :</a:t>
            </a:r>
          </a:p>
        </p:txBody>
      </p:sp>
      <p:pic>
        <p:nvPicPr>
          <p:cNvPr id="106502" name="Imag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13" y="2967038"/>
            <a:ext cx="2628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Rectangle 3"/>
          <p:cNvSpPr>
            <a:spLocks noChangeArrowheads="1"/>
          </p:cNvSpPr>
          <p:nvPr/>
        </p:nvSpPr>
        <p:spPr bwMode="auto">
          <a:xfrm>
            <a:off x="1066800" y="1951038"/>
            <a:ext cx="8012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Travail à fournir lors du changement </a:t>
            </a:r>
          </a:p>
        </p:txBody>
      </p:sp>
      <p:pic>
        <p:nvPicPr>
          <p:cNvPr id="106504" name="Image 1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713" y="2027238"/>
            <a:ext cx="1968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Image 1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8463" y="2973388"/>
            <a:ext cx="2971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6" name="Rectangle 3"/>
          <p:cNvSpPr>
            <a:spLocks noChangeArrowheads="1"/>
          </p:cNvSpPr>
          <p:nvPr/>
        </p:nvSpPr>
        <p:spPr bwMode="auto">
          <a:xfrm>
            <a:off x="1077913" y="44656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Expression utile pour l’étude des circuits couplés.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400">
              <a:solidFill>
                <a:srgbClr val="000000"/>
              </a:solidFill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Expression plus utile en fonction de H, B, M.</a:t>
            </a:r>
          </a:p>
        </p:txBody>
      </p:sp>
      <p:pic>
        <p:nvPicPr>
          <p:cNvPr id="106507" name="Image 12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884238"/>
            <a:ext cx="3810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Image 43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6838" y="5634038"/>
            <a:ext cx="64643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9" name="Rectangle 44"/>
          <p:cNvSpPr>
            <a:spLocks noChangeArrowheads="1"/>
          </p:cNvSpPr>
          <p:nvPr/>
        </p:nvSpPr>
        <p:spPr bwMode="auto">
          <a:xfrm>
            <a:off x="1230313" y="5456238"/>
            <a:ext cx="68580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sp>
        <p:nvSpPr>
          <p:cNvPr id="106510" name="Rectangle 3"/>
          <p:cNvSpPr>
            <a:spLocks noChangeArrowheads="1"/>
          </p:cNvSpPr>
          <p:nvPr/>
        </p:nvSpPr>
        <p:spPr bwMode="auto">
          <a:xfrm>
            <a:off x="7021513" y="6657975"/>
            <a:ext cx="25146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Démo annexe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8-11-22 à 08.28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" y="198437"/>
            <a:ext cx="9906000" cy="735950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82712" y="-258763"/>
            <a:ext cx="89154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Susceptibilité magnétique des éléments (</a:t>
            </a:r>
            <a:r>
              <a:rPr lang="fr-FR" sz="2000" dirty="0" err="1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Handbook</a:t>
            </a: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)</a:t>
            </a:r>
            <a:endParaRPr lang="fr-FR" sz="2000" dirty="0">
              <a:solidFill>
                <a:srgbClr val="FF0000"/>
              </a:solidFill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Travail apporté uniquement au système S</a:t>
            </a: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468313" y="1019175"/>
            <a:ext cx="9917112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La travail total est   </a:t>
            </a:r>
          </a:p>
        </p:txBody>
      </p:sp>
      <p:sp>
        <p:nvSpPr>
          <p:cNvPr id="108549" name="Rectangle 3"/>
          <p:cNvSpPr>
            <a:spLocks noChangeArrowheads="1"/>
          </p:cNvSpPr>
          <p:nvPr/>
        </p:nvSpPr>
        <p:spPr bwMode="auto">
          <a:xfrm>
            <a:off x="479425" y="2484438"/>
            <a:ext cx="8012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Le travail apporté uniquement       s’écrit </a:t>
            </a: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: </a:t>
            </a:r>
          </a:p>
        </p:txBody>
      </p:sp>
      <p:pic>
        <p:nvPicPr>
          <p:cNvPr id="108550" name="Image 4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942975"/>
            <a:ext cx="3708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3"/>
          <p:cNvSpPr>
            <a:spLocks noChangeArrowheads="1"/>
          </p:cNvSpPr>
          <p:nvPr/>
        </p:nvSpPr>
        <p:spPr bwMode="auto">
          <a:xfrm>
            <a:off x="479425" y="1781175"/>
            <a:ext cx="99171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Energie apportée à la fois au champ et au système</a:t>
            </a: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 </a:t>
            </a:r>
          </a:p>
        </p:txBody>
      </p:sp>
      <p:pic>
        <p:nvPicPr>
          <p:cNvPr id="108552" name="Image 4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112" y="1912938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Image 4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713" y="2636838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Image 5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2213" y="3957638"/>
            <a:ext cx="4229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Image 6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4113" y="3335338"/>
            <a:ext cx="345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6" name="Rectangle 3"/>
          <p:cNvSpPr>
            <a:spLocks noChangeArrowheads="1"/>
          </p:cNvSpPr>
          <p:nvPr/>
        </p:nvSpPr>
        <p:spPr bwMode="auto">
          <a:xfrm>
            <a:off x="609600" y="5075238"/>
            <a:ext cx="8012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découple les contributions sachant que le courant est maintenu constant lorsque l’on insère (S)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pic>
        <p:nvPicPr>
          <p:cNvPr id="108557" name="Image 2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9250" y="4106863"/>
            <a:ext cx="1866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8" name="Rectangle 3"/>
          <p:cNvSpPr>
            <a:spLocks noChangeArrowheads="1"/>
          </p:cNvSpPr>
          <p:nvPr/>
        </p:nvSpPr>
        <p:spPr bwMode="auto">
          <a:xfrm>
            <a:off x="609600" y="5989638"/>
            <a:ext cx="9917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La travail apporté à (S) s’écrit : </a:t>
            </a:r>
          </a:p>
        </p:txBody>
      </p:sp>
      <p:pic>
        <p:nvPicPr>
          <p:cNvPr id="108559" name="Image 25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5913438"/>
            <a:ext cx="372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0" name="Rectangle 26"/>
          <p:cNvSpPr>
            <a:spLocks noChangeArrowheads="1"/>
          </p:cNvSpPr>
          <p:nvPr/>
        </p:nvSpPr>
        <p:spPr bwMode="auto">
          <a:xfrm>
            <a:off x="4953000" y="5761038"/>
            <a:ext cx="43434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sp>
        <p:nvSpPr>
          <p:cNvPr id="108561" name="Rectangle 3"/>
          <p:cNvSpPr>
            <a:spLocks noChangeArrowheads="1"/>
          </p:cNvSpPr>
          <p:nvPr/>
        </p:nvSpPr>
        <p:spPr bwMode="auto">
          <a:xfrm>
            <a:off x="7021513" y="6962775"/>
            <a:ext cx="2449512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D</a:t>
            </a: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émo annexe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Travail apporté uniquement au système S</a:t>
            </a:r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468313" y="579438"/>
            <a:ext cx="9917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 dirty="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Justification :</a:t>
            </a:r>
          </a:p>
        </p:txBody>
      </p:sp>
      <p:sp>
        <p:nvSpPr>
          <p:cNvPr id="110597" name="Rectangle 3"/>
          <p:cNvSpPr>
            <a:spLocks noChangeArrowheads="1"/>
          </p:cNvSpPr>
          <p:nvPr/>
        </p:nvSpPr>
        <p:spPr bwMode="auto">
          <a:xfrm>
            <a:off x="479425" y="1417638"/>
            <a:ext cx="8980488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Le travail apporté uniquement à       correspond à la variation de flux au travers du circuit due à la variation d’aimantation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400">
              <a:solidFill>
                <a:srgbClr val="000000"/>
              </a:solidFill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10598" name="Image 49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312" y="1227138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Rectangle 3"/>
          <p:cNvSpPr>
            <a:spLocks noChangeArrowheads="1"/>
          </p:cNvSpPr>
          <p:nvPr/>
        </p:nvSpPr>
        <p:spPr bwMode="auto">
          <a:xfrm>
            <a:off x="468313" y="21796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traite S comme un ensemble de petites spires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sp>
        <p:nvSpPr>
          <p:cNvPr id="110600" name="Ellipse 17"/>
          <p:cNvSpPr>
            <a:spLocks noChangeArrowheads="1"/>
          </p:cNvSpPr>
          <p:nvPr/>
        </p:nvSpPr>
        <p:spPr bwMode="auto">
          <a:xfrm>
            <a:off x="2982913" y="2789238"/>
            <a:ext cx="533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601" name="Ellipse 18"/>
          <p:cNvSpPr>
            <a:spLocks noChangeArrowheads="1"/>
          </p:cNvSpPr>
          <p:nvPr/>
        </p:nvSpPr>
        <p:spPr bwMode="auto">
          <a:xfrm>
            <a:off x="5192713" y="3322638"/>
            <a:ext cx="304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0602" name="Imag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4794250"/>
            <a:ext cx="2273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603" name="Connecteur droit avec flèche 26"/>
          <p:cNvCxnSpPr>
            <a:cxnSpLocks noChangeShapeType="1"/>
          </p:cNvCxnSpPr>
          <p:nvPr/>
        </p:nvCxnSpPr>
        <p:spPr bwMode="auto">
          <a:xfrm rot="5400000" flipH="1" flipV="1">
            <a:off x="3363119" y="3626644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0604" name="Connecteur droit avec flèche 27"/>
          <p:cNvCxnSpPr>
            <a:cxnSpLocks noChangeShapeType="1"/>
          </p:cNvCxnSpPr>
          <p:nvPr/>
        </p:nvCxnSpPr>
        <p:spPr bwMode="auto">
          <a:xfrm rot="5400000" flipH="1" flipV="1">
            <a:off x="5384007" y="3664744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0605" name="Image 2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8550" y="3213100"/>
            <a:ext cx="165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Image 3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9900" y="3092450"/>
            <a:ext cx="101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7" name="Image 31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3713" y="3932238"/>
            <a:ext cx="144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8" name="Image 32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6400" y="4762500"/>
            <a:ext cx="1651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9" name="Rectangle 3"/>
          <p:cNvSpPr>
            <a:spLocks noChangeArrowheads="1"/>
          </p:cNvSpPr>
          <p:nvPr/>
        </p:nvSpPr>
        <p:spPr bwMode="auto">
          <a:xfrm>
            <a:off x="6564313" y="4770438"/>
            <a:ext cx="37338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(K est l’inductance mutuelle)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sp>
        <p:nvSpPr>
          <p:cNvPr id="110610" name="Rectangle 3"/>
          <p:cNvSpPr>
            <a:spLocks noChangeArrowheads="1"/>
          </p:cNvSpPr>
          <p:nvPr/>
        </p:nvSpPr>
        <p:spPr bwMode="auto">
          <a:xfrm>
            <a:off x="6030913" y="3305175"/>
            <a:ext cx="2743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(très petite spire)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sp>
        <p:nvSpPr>
          <p:cNvPr id="110611" name="Rectangle 3"/>
          <p:cNvSpPr>
            <a:spLocks noChangeArrowheads="1"/>
          </p:cNvSpPr>
          <p:nvPr/>
        </p:nvSpPr>
        <p:spPr bwMode="auto">
          <a:xfrm>
            <a:off x="392113" y="3000375"/>
            <a:ext cx="2743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(très grande spire)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sp>
        <p:nvSpPr>
          <p:cNvPr id="110612" name="Flèche vers la droite 39"/>
          <p:cNvSpPr>
            <a:spLocks noChangeArrowheads="1"/>
          </p:cNvSpPr>
          <p:nvPr/>
        </p:nvSpPr>
        <p:spPr bwMode="auto">
          <a:xfrm>
            <a:off x="3897313" y="3551238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0613" name="Image 40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2113" y="5227638"/>
            <a:ext cx="3162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4" name="Image 41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73550" y="3143250"/>
            <a:ext cx="393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5" name="Image 42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68513" y="6103938"/>
            <a:ext cx="2273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6" name="Image 43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83113" y="6065838"/>
            <a:ext cx="3327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17" name="Rectangle 3"/>
          <p:cNvSpPr>
            <a:spLocks noChangeArrowheads="1"/>
          </p:cNvSpPr>
          <p:nvPr/>
        </p:nvSpPr>
        <p:spPr bwMode="auto">
          <a:xfrm>
            <a:off x="849313" y="6962775"/>
            <a:ext cx="9220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Cette énergie d’interaction est additive pour un ensemble de petits dipôle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sp>
        <p:nvSpPr>
          <p:cNvPr id="110618" name="Rectangle 14"/>
          <p:cNvSpPr>
            <a:spLocks noChangeArrowheads="1"/>
          </p:cNvSpPr>
          <p:nvPr/>
        </p:nvSpPr>
        <p:spPr bwMode="auto">
          <a:xfrm>
            <a:off x="1839913" y="5837238"/>
            <a:ext cx="63246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Bilan d’énergie interne</a:t>
            </a:r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468313" y="1189038"/>
            <a:ext cx="9917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La travail apporté à (S) s’écrit : </a:t>
            </a:r>
          </a:p>
        </p:txBody>
      </p:sp>
      <p:sp>
        <p:nvSpPr>
          <p:cNvPr id="112645" name="Rectangle 3"/>
          <p:cNvSpPr>
            <a:spLocks noChangeArrowheads="1"/>
          </p:cNvSpPr>
          <p:nvPr/>
        </p:nvSpPr>
        <p:spPr bwMode="auto">
          <a:xfrm>
            <a:off x="457200" y="2255838"/>
            <a:ext cx="8012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Si les champs sont homogènes (sphère, “barreau long”)</a:t>
            </a:r>
          </a:p>
        </p:txBody>
      </p:sp>
      <p:pic>
        <p:nvPicPr>
          <p:cNvPr id="112646" name="Image 2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6513" y="1112838"/>
            <a:ext cx="372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Rectangle 26"/>
          <p:cNvSpPr>
            <a:spLocks noChangeArrowheads="1"/>
          </p:cNvSpPr>
          <p:nvPr/>
        </p:nvSpPr>
        <p:spPr bwMode="auto">
          <a:xfrm>
            <a:off x="4811713" y="960438"/>
            <a:ext cx="43434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pic>
        <p:nvPicPr>
          <p:cNvPr id="112648" name="Image 2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913" y="3475038"/>
            <a:ext cx="2425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9" name="Image 2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3" y="3322638"/>
            <a:ext cx="2590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0" name="Rectangle 30"/>
          <p:cNvSpPr>
            <a:spLocks noChangeArrowheads="1"/>
          </p:cNvSpPr>
          <p:nvPr/>
        </p:nvSpPr>
        <p:spPr bwMode="auto">
          <a:xfrm>
            <a:off x="1154113" y="3017838"/>
            <a:ext cx="7086600" cy="1371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sp>
        <p:nvSpPr>
          <p:cNvPr id="112651" name="Rectangle 3"/>
          <p:cNvSpPr>
            <a:spLocks noChangeArrowheads="1"/>
          </p:cNvSpPr>
          <p:nvPr/>
        </p:nvSpPr>
        <p:spPr bwMode="auto">
          <a:xfrm>
            <a:off x="468313" y="4676775"/>
            <a:ext cx="8012112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définit alors l’énergie interne de S :</a:t>
            </a:r>
          </a:p>
        </p:txBody>
      </p:sp>
      <p:pic>
        <p:nvPicPr>
          <p:cNvPr id="112652" name="Image 32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6513" y="4706938"/>
            <a:ext cx="2324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3" name="Rectangle 3"/>
          <p:cNvSpPr>
            <a:spLocks noChangeArrowheads="1"/>
          </p:cNvSpPr>
          <p:nvPr/>
        </p:nvSpPr>
        <p:spPr bwMode="auto">
          <a:xfrm>
            <a:off x="468313" y="52276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Fonction des variables extensives, on a :</a:t>
            </a:r>
            <a:r>
              <a:rPr lang="en-US" sz="2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pic>
        <p:nvPicPr>
          <p:cNvPr id="112654" name="Image 34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9913" y="6167438"/>
            <a:ext cx="5816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5" name="Rectangle 35"/>
          <p:cNvSpPr>
            <a:spLocks noChangeArrowheads="1"/>
          </p:cNvSpPr>
          <p:nvPr/>
        </p:nvSpPr>
        <p:spPr bwMode="auto">
          <a:xfrm>
            <a:off x="1611313" y="5913438"/>
            <a:ext cx="6477000" cy="990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sp>
        <p:nvSpPr>
          <p:cNvPr id="112656" name="Rectangle 3"/>
          <p:cNvSpPr>
            <a:spLocks noChangeArrowheads="1"/>
          </p:cNvSpPr>
          <p:nvPr/>
        </p:nvSpPr>
        <p:spPr bwMode="auto">
          <a:xfrm>
            <a:off x="468313" y="69040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3" charset="0"/>
              <a:buNone/>
              <a:defRPr/>
            </a:pPr>
            <a:endParaRPr lang="fr-FR">
              <a:latin typeface="Arial" pitchFamily="3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 dirty="0">
                <a:solidFill>
                  <a:srgbClr val="FFFFFF"/>
                </a:solidFill>
                <a:ea typeface="Hoefler Text" charset="0"/>
                <a:cs typeface="Hoefler Text" charset="0"/>
              </a:rPr>
              <a:t>Remarque :</a:t>
            </a:r>
            <a:r>
              <a:rPr lang="fr-FR" sz="2800" dirty="0" smtClean="0">
                <a:solidFill>
                  <a:srgbClr val="FFFFFF"/>
                </a:solidFill>
                <a:ea typeface="Hoefler Text" charset="0"/>
                <a:cs typeface="Hoefler Text" charset="0"/>
              </a:rPr>
              <a:t> un raisonnement trop rapide …</a:t>
            </a:r>
            <a:endParaRPr lang="fr-FR" sz="2800" dirty="0">
              <a:solidFill>
                <a:srgbClr val="FFFFFF"/>
              </a:solidFill>
              <a:ea typeface="Hoefler Text" charset="0"/>
              <a:cs typeface="Hoefler Text" charset="0"/>
            </a:endParaRPr>
          </a:p>
        </p:txBody>
      </p:sp>
      <p:sp>
        <p:nvSpPr>
          <p:cNvPr id="116740" name="Rectangle 3"/>
          <p:cNvSpPr>
            <a:spLocks noChangeArrowheads="1"/>
          </p:cNvSpPr>
          <p:nvPr/>
        </p:nvSpPr>
        <p:spPr bwMode="auto">
          <a:xfrm>
            <a:off x="914400" y="1019175"/>
            <a:ext cx="99171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La travail total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</a:p>
        </p:txBody>
      </p:sp>
      <p:pic>
        <p:nvPicPr>
          <p:cNvPr id="116741" name="Image 4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942975"/>
            <a:ext cx="3708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Rectangle 3"/>
          <p:cNvSpPr>
            <a:spLocks noChangeArrowheads="1"/>
          </p:cNvSpPr>
          <p:nvPr/>
        </p:nvSpPr>
        <p:spPr bwMode="auto">
          <a:xfrm>
            <a:off x="925513" y="49228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Ce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résultat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vrai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mais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on ne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peut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pas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assimiler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le second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400" dirty="0">
              <a:solidFill>
                <a:srgbClr val="000000"/>
              </a:solidFill>
              <a:ea typeface="Hoefler Text" charset="0"/>
              <a:cs typeface="Hoefler Text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terme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comme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étant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le travail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fournit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à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(S). Il ne </a:t>
            </a:r>
            <a:r>
              <a:rPr lang="en-US" sz="22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découple</a:t>
            </a: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pas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400" dirty="0">
              <a:solidFill>
                <a:srgbClr val="000000"/>
              </a:solidFill>
              <a:ea typeface="Hoefler Text" charset="0"/>
              <a:cs typeface="Hoefler Text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les contributions </a:t>
            </a:r>
            <a:r>
              <a:rPr lang="fr-FR" sz="22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car en général </a:t>
            </a:r>
            <a:endParaRPr lang="en-US" sz="2200" dirty="0">
              <a:solidFill>
                <a:srgbClr val="000000"/>
              </a:solidFill>
              <a:ea typeface="Hoefler Text" charset="0"/>
              <a:cs typeface="Hoefler Text" charset="0"/>
            </a:endParaRPr>
          </a:p>
        </p:txBody>
      </p:sp>
      <p:sp>
        <p:nvSpPr>
          <p:cNvPr id="116743" name="Rectangle 3"/>
          <p:cNvSpPr>
            <a:spLocks noChangeArrowheads="1"/>
          </p:cNvSpPr>
          <p:nvPr/>
        </p:nvSpPr>
        <p:spPr bwMode="auto">
          <a:xfrm>
            <a:off x="849313" y="44656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</a:p>
        </p:txBody>
      </p:sp>
      <p:sp>
        <p:nvSpPr>
          <p:cNvPr id="116744" name="Rectangle 26"/>
          <p:cNvSpPr>
            <a:spLocks noChangeArrowheads="1"/>
          </p:cNvSpPr>
          <p:nvPr/>
        </p:nvSpPr>
        <p:spPr bwMode="auto">
          <a:xfrm>
            <a:off x="925513" y="2852738"/>
            <a:ext cx="80010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116745" name="Image 30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688" y="3005138"/>
            <a:ext cx="7493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6" name="Rectangle 3"/>
          <p:cNvSpPr>
            <a:spLocks noChangeArrowheads="1"/>
          </p:cNvSpPr>
          <p:nvPr/>
        </p:nvSpPr>
        <p:spPr bwMode="auto">
          <a:xfrm>
            <a:off x="3821113" y="2027238"/>
            <a:ext cx="9917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>
                <a:solidFill>
                  <a:srgbClr val="000000"/>
                </a:solidFill>
                <a:ea typeface="Hoefler Text" charset="0"/>
                <a:cs typeface="Hoefler Text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Hoefler Text" charset="0"/>
                <a:cs typeface="Hoefler Text" charset="0"/>
              </a:rPr>
              <a:t>onduit à :</a:t>
            </a:r>
          </a:p>
        </p:txBody>
      </p:sp>
      <p:pic>
        <p:nvPicPr>
          <p:cNvPr id="116747" name="Image 3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5113" y="5621338"/>
            <a:ext cx="1739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Imag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7913" y="2103438"/>
            <a:ext cx="2514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9" name="Rectangle 3"/>
          <p:cNvSpPr>
            <a:spLocks noChangeArrowheads="1"/>
          </p:cNvSpPr>
          <p:nvPr/>
        </p:nvSpPr>
        <p:spPr bwMode="auto">
          <a:xfrm>
            <a:off x="925512" y="6429375"/>
            <a:ext cx="8686799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b="1" u="sng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Deux exceptions </a:t>
            </a:r>
            <a:r>
              <a:rPr lang="fr-FR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: les géométries du </a:t>
            </a:r>
            <a:r>
              <a:rPr lang="fr-FR" sz="2400" b="1" u="sng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solénoïde</a:t>
            </a:r>
            <a:r>
              <a:rPr lang="fr-FR" sz="2400" b="1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et du </a:t>
            </a:r>
            <a:r>
              <a:rPr lang="fr-FR" sz="2400" b="1" u="sng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tore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3" charset="0"/>
              <a:buNone/>
              <a:defRPr/>
            </a:pPr>
            <a:endParaRPr lang="fr-FR">
              <a:latin typeface="Arial" pitchFamily="3" charset="0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>
                <a:solidFill>
                  <a:srgbClr val="FFFFFF"/>
                </a:solidFill>
                <a:ea typeface="Hoefler Text" charset="0"/>
                <a:cs typeface="Hoefler Text" charset="0"/>
              </a:rPr>
              <a:t>Cas de la géométrie du solénoïde</a:t>
            </a:r>
          </a:p>
        </p:txBody>
      </p:sp>
      <p:sp>
        <p:nvSpPr>
          <p:cNvPr id="118788" name="Rectangle 3"/>
          <p:cNvSpPr>
            <a:spLocks noChangeArrowheads="1"/>
          </p:cNvSpPr>
          <p:nvPr/>
        </p:nvSpPr>
        <p:spPr bwMode="auto">
          <a:xfrm>
            <a:off x="228600" y="655638"/>
            <a:ext cx="9917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as </a:t>
            </a:r>
            <a:r>
              <a:rPr lang="en-US" sz="24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très</a:t>
            </a:r>
            <a:r>
              <a:rPr lang="en-US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particulier</a:t>
            </a:r>
            <a:r>
              <a:rPr lang="en-US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 (</a:t>
            </a:r>
            <a:r>
              <a:rPr lang="en-US" sz="2400" dirty="0" err="1">
                <a:solidFill>
                  <a:srgbClr val="000000"/>
                </a:solidFill>
                <a:ea typeface="Hoefler Text" charset="0"/>
                <a:cs typeface="Hoefler Text" charset="0"/>
              </a:rPr>
              <a:t>agreg</a:t>
            </a:r>
            <a:r>
              <a:rPr lang="en-US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 A 2006, Diu-thermo) :</a:t>
            </a:r>
          </a:p>
        </p:txBody>
      </p:sp>
      <p:sp>
        <p:nvSpPr>
          <p:cNvPr id="118789" name="Rectangle 3"/>
          <p:cNvSpPr>
            <a:spLocks noChangeArrowheads="1"/>
          </p:cNvSpPr>
          <p:nvPr/>
        </p:nvSpPr>
        <p:spPr bwMode="auto">
          <a:xfrm>
            <a:off x="315913" y="2924175"/>
            <a:ext cx="8012112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dirty="0">
                <a:solidFill>
                  <a:srgbClr val="000000"/>
                </a:solidFill>
                <a:ea typeface="Hoefler Text" charset="0"/>
                <a:cs typeface="Hoefler Text" charset="0"/>
              </a:rPr>
              <a:t>Dans cette géométrie				et</a:t>
            </a:r>
            <a:endParaRPr lang="en-US" sz="2400" dirty="0">
              <a:solidFill>
                <a:srgbClr val="000000"/>
              </a:solidFill>
              <a:ea typeface="Hoefler Text" charset="0"/>
              <a:cs typeface="Hoefler Text" charset="0"/>
            </a:endParaRPr>
          </a:p>
        </p:txBody>
      </p:sp>
      <p:sp>
        <p:nvSpPr>
          <p:cNvPr id="118790" name="Rectangle 3"/>
          <p:cNvSpPr>
            <a:spLocks noChangeArrowheads="1"/>
          </p:cNvSpPr>
          <p:nvPr/>
        </p:nvSpPr>
        <p:spPr bwMode="auto">
          <a:xfrm>
            <a:off x="2601913" y="6734175"/>
            <a:ext cx="63246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>
                <a:solidFill>
                  <a:srgbClr val="000000"/>
                </a:solidFill>
                <a:ea typeface="Hoefler Text" charset="0"/>
                <a:cs typeface="Hoefler Text" charset="0"/>
              </a:rPr>
              <a:t>Attention, ce n’est pas un résultat général !!! </a:t>
            </a:r>
            <a:endParaRPr lang="en-US" sz="2400">
              <a:solidFill>
                <a:srgbClr val="000000"/>
              </a:solidFill>
              <a:ea typeface="Hoefler Text" charset="0"/>
              <a:cs typeface="Hoefler Text" charset="0"/>
            </a:endParaRPr>
          </a:p>
        </p:txBody>
      </p:sp>
      <p:pic>
        <p:nvPicPr>
          <p:cNvPr id="118791" name="Imag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1112838"/>
            <a:ext cx="8461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Imag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1113" y="3017838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Image 2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7313" y="2967038"/>
            <a:ext cx="1270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4" name="Rectangle 3"/>
          <p:cNvSpPr>
            <a:spLocks noChangeArrowheads="1"/>
          </p:cNvSpPr>
          <p:nvPr/>
        </p:nvSpPr>
        <p:spPr bwMode="auto">
          <a:xfrm>
            <a:off x="315913" y="5057775"/>
            <a:ext cx="91440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>
                <a:solidFill>
                  <a:srgbClr val="000000"/>
                </a:solidFill>
                <a:ea typeface="Hoefler Text" charset="0"/>
                <a:cs typeface="Hoefler Text" charset="0"/>
              </a:rPr>
              <a:t>Pour cette géométrie (et celle du tore) certains auteurs écrivent</a:t>
            </a:r>
            <a:endParaRPr lang="en-US" sz="2400">
              <a:solidFill>
                <a:srgbClr val="000000"/>
              </a:solidFill>
              <a:ea typeface="Hoefler Text" charset="0"/>
              <a:cs typeface="Hoefler Text" charset="0"/>
            </a:endParaRPr>
          </a:p>
        </p:txBody>
      </p:sp>
      <p:sp>
        <p:nvSpPr>
          <p:cNvPr id="118795" name="Rectangle 3"/>
          <p:cNvSpPr>
            <a:spLocks noChangeArrowheads="1"/>
          </p:cNvSpPr>
          <p:nvPr/>
        </p:nvSpPr>
        <p:spPr bwMode="auto">
          <a:xfrm>
            <a:off x="315913" y="34750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>
                <a:solidFill>
                  <a:srgbClr val="000000"/>
                </a:solidFill>
                <a:ea typeface="Hoefler Text" charset="0"/>
                <a:cs typeface="Hoefler Text" charset="0"/>
              </a:rPr>
              <a:t>On a alors :</a:t>
            </a:r>
            <a:endParaRPr lang="en-US" sz="2400">
              <a:solidFill>
                <a:srgbClr val="000000"/>
              </a:solidFill>
              <a:ea typeface="Hoefler Text" charset="0"/>
              <a:cs typeface="Hoefler Text" charset="0"/>
            </a:endParaRPr>
          </a:p>
        </p:txBody>
      </p:sp>
      <p:pic>
        <p:nvPicPr>
          <p:cNvPr id="118796" name="Image 3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1113" y="4021138"/>
            <a:ext cx="523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7" name="Image 31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7713" y="5837238"/>
            <a:ext cx="27305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27750" y="6000750"/>
            <a:ext cx="1587500" cy="419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14691" name="Rectangle 14"/>
          <p:cNvSpPr>
            <a:spLocks noChangeArrowheads="1"/>
          </p:cNvSpPr>
          <p:nvPr/>
        </p:nvSpPr>
        <p:spPr bwMode="auto">
          <a:xfrm>
            <a:off x="468313" y="1112838"/>
            <a:ext cx="90678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1 : travail pour créer la distribution de courant*</a:t>
            </a:r>
          </a:p>
        </p:txBody>
      </p:sp>
      <p:sp>
        <p:nvSpPr>
          <p:cNvPr id="114693" name="Rectangle 3"/>
          <p:cNvSpPr>
            <a:spLocks noChangeArrowheads="1"/>
          </p:cNvSpPr>
          <p:nvPr/>
        </p:nvSpPr>
        <p:spPr bwMode="auto">
          <a:xfrm>
            <a:off x="4125913" y="4313238"/>
            <a:ext cx="9906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donc</a:t>
            </a:r>
          </a:p>
        </p:txBody>
      </p:sp>
      <p:pic>
        <p:nvPicPr>
          <p:cNvPr id="114694" name="Image 2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2636838"/>
            <a:ext cx="118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Rectangle 3"/>
          <p:cNvSpPr>
            <a:spLocks noChangeArrowheads="1"/>
          </p:cNvSpPr>
          <p:nvPr/>
        </p:nvSpPr>
        <p:spPr bwMode="auto">
          <a:xfrm>
            <a:off x="163513" y="2484438"/>
            <a:ext cx="100695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Pour une boule de surface                    englobant la distribution :</a:t>
            </a:r>
          </a:p>
        </p:txBody>
      </p:sp>
      <p:pic>
        <p:nvPicPr>
          <p:cNvPr id="114696" name="Image 3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3246438"/>
            <a:ext cx="314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7" name="Image 3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5563" y="3246438"/>
            <a:ext cx="530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Image 33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713" y="1341438"/>
            <a:ext cx="30353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9" name="Image 34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7913" y="1493838"/>
            <a:ext cx="1485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0" name="Image 35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6313" y="1493838"/>
            <a:ext cx="1790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1" name="Rectangle 3"/>
          <p:cNvSpPr>
            <a:spLocks noChangeArrowheads="1"/>
          </p:cNvSpPr>
          <p:nvPr/>
        </p:nvSpPr>
        <p:spPr bwMode="auto">
          <a:xfrm>
            <a:off x="6640513" y="1400175"/>
            <a:ext cx="9906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et</a:t>
            </a:r>
          </a:p>
        </p:txBody>
      </p:sp>
      <p:pic>
        <p:nvPicPr>
          <p:cNvPr id="114702" name="Image 39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0713" y="4465638"/>
            <a:ext cx="1270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3" name="Image 40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73313" y="4465638"/>
            <a:ext cx="1333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4" name="Image 41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9088" y="4311650"/>
            <a:ext cx="386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5" name="Image 42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24875" y="4862513"/>
            <a:ext cx="914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6" name="Image 43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28838" y="6015038"/>
            <a:ext cx="64643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7" name="Rectangle 44"/>
          <p:cNvSpPr>
            <a:spLocks noChangeArrowheads="1"/>
          </p:cNvSpPr>
          <p:nvPr/>
        </p:nvSpPr>
        <p:spPr bwMode="auto">
          <a:xfrm>
            <a:off x="1992313" y="5837238"/>
            <a:ext cx="68580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sp>
        <p:nvSpPr>
          <p:cNvPr id="114708" name="Rectangle 3"/>
          <p:cNvSpPr>
            <a:spLocks noChangeArrowheads="1"/>
          </p:cNvSpPr>
          <p:nvPr/>
        </p:nvSpPr>
        <p:spPr bwMode="auto">
          <a:xfrm>
            <a:off x="468313" y="52276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a donc le résultat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 dirty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2 : Travail apporté uniquement au système S**</a:t>
            </a:r>
          </a:p>
        </p:txBody>
      </p:sp>
      <p:sp>
        <p:nvSpPr>
          <p:cNvPr id="116740" name="Rectangle 3"/>
          <p:cNvSpPr>
            <a:spLocks noChangeArrowheads="1"/>
          </p:cNvSpPr>
          <p:nvPr/>
        </p:nvSpPr>
        <p:spPr bwMode="auto">
          <a:xfrm>
            <a:off x="468313" y="1019175"/>
            <a:ext cx="9917112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La travail total est   </a:t>
            </a:r>
          </a:p>
        </p:txBody>
      </p:sp>
      <p:sp>
        <p:nvSpPr>
          <p:cNvPr id="116741" name="Rectangle 3"/>
          <p:cNvSpPr>
            <a:spLocks noChangeArrowheads="1"/>
          </p:cNvSpPr>
          <p:nvPr/>
        </p:nvSpPr>
        <p:spPr bwMode="auto">
          <a:xfrm>
            <a:off x="479425" y="2484438"/>
            <a:ext cx="80121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Le travail apporté uniquement       s’écrit : </a:t>
            </a:r>
          </a:p>
        </p:txBody>
      </p:sp>
      <p:pic>
        <p:nvPicPr>
          <p:cNvPr id="116742" name="Image 4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942975"/>
            <a:ext cx="3708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Rectangle 3"/>
          <p:cNvSpPr>
            <a:spLocks noChangeArrowheads="1"/>
          </p:cNvSpPr>
          <p:nvPr/>
        </p:nvSpPr>
        <p:spPr bwMode="auto">
          <a:xfrm>
            <a:off x="479425" y="1781175"/>
            <a:ext cx="99171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Energie apportée à la fois au champ et au système</a:t>
            </a: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 </a:t>
            </a:r>
          </a:p>
        </p:txBody>
      </p:sp>
      <p:pic>
        <p:nvPicPr>
          <p:cNvPr id="116744" name="Image 4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113" y="1912938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Image 4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1713" y="2636838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Image 5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2213" y="3957638"/>
            <a:ext cx="4229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Image 6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4113" y="3335338"/>
            <a:ext cx="345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8" name="Rectangle 3"/>
          <p:cNvSpPr>
            <a:spLocks noChangeArrowheads="1"/>
          </p:cNvSpPr>
          <p:nvPr/>
        </p:nvSpPr>
        <p:spPr bwMode="auto">
          <a:xfrm>
            <a:off x="457200" y="5133975"/>
            <a:ext cx="80121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découple les contributions  sachant que le courant est maintenu constant lorsque l’on insère (S)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</a:t>
            </a:r>
          </a:p>
        </p:txBody>
      </p:sp>
      <p:sp>
        <p:nvSpPr>
          <p:cNvPr id="116749" name="Rectangle 3"/>
          <p:cNvSpPr>
            <a:spLocks noChangeArrowheads="1"/>
          </p:cNvSpPr>
          <p:nvPr/>
        </p:nvSpPr>
        <p:spPr bwMode="auto">
          <a:xfrm>
            <a:off x="468313" y="5989638"/>
            <a:ext cx="8012112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Dans le vide :</a:t>
            </a:r>
          </a:p>
        </p:txBody>
      </p:sp>
      <p:sp>
        <p:nvSpPr>
          <p:cNvPr id="116750" name="Rectangle 3"/>
          <p:cNvSpPr>
            <a:spLocks noChangeArrowheads="1"/>
          </p:cNvSpPr>
          <p:nvPr/>
        </p:nvSpPr>
        <p:spPr bwMode="auto">
          <a:xfrm>
            <a:off x="468313" y="6657975"/>
            <a:ext cx="8012112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En présence de (S) :</a:t>
            </a:r>
          </a:p>
        </p:txBody>
      </p:sp>
      <p:pic>
        <p:nvPicPr>
          <p:cNvPr id="116751" name="Image 6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1613" y="6770688"/>
            <a:ext cx="179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Image 70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3513" y="6078538"/>
            <a:ext cx="2451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3" name="Image 7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78713" y="6078538"/>
            <a:ext cx="1866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4" name="Image 20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99250" y="4106863"/>
            <a:ext cx="1866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5" name="Image 21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78713" y="6751638"/>
            <a:ext cx="2438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2" name="Ellipse 51"/>
          <p:cNvSpPr/>
          <p:nvPr/>
        </p:nvSpPr>
        <p:spPr bwMode="auto">
          <a:xfrm>
            <a:off x="7859713" y="3611563"/>
            <a:ext cx="198120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3581400" y="3687763"/>
            <a:ext cx="198120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8789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2 : Travail apporté uniquement au système S**</a:t>
            </a:r>
            <a:endParaRPr lang="fr-FR" sz="2800" dirty="0">
              <a:solidFill>
                <a:srgbClr val="FFFFFF"/>
              </a:solidFill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18790" name="Rectangle 3"/>
          <p:cNvSpPr>
            <a:spLocks noChangeArrowheads="1"/>
          </p:cNvSpPr>
          <p:nvPr/>
        </p:nvSpPr>
        <p:spPr bwMode="auto">
          <a:xfrm>
            <a:off x="239713" y="638175"/>
            <a:ext cx="85344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La différence entre les champs est :</a:t>
            </a:r>
          </a:p>
        </p:txBody>
      </p:sp>
      <p:pic>
        <p:nvPicPr>
          <p:cNvPr id="118791" name="Image 3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1435100"/>
            <a:ext cx="2209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Image 3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5088" y="1438275"/>
            <a:ext cx="2159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Image 3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3" y="2065338"/>
            <a:ext cx="2133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Imag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2313" y="2560638"/>
            <a:ext cx="1955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Rectangle 3"/>
          <p:cNvSpPr>
            <a:spLocks noChangeArrowheads="1"/>
          </p:cNvSpPr>
          <p:nvPr/>
        </p:nvSpPr>
        <p:spPr bwMode="auto">
          <a:xfrm>
            <a:off x="239713" y="3060700"/>
            <a:ext cx="85344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On décompose :</a:t>
            </a:r>
          </a:p>
        </p:txBody>
      </p:sp>
      <p:pic>
        <p:nvPicPr>
          <p:cNvPr id="118796" name="Image 4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781425"/>
            <a:ext cx="8839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7" name="Image 5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113" y="5608638"/>
            <a:ext cx="18192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8" name="Image 66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82813" y="2560638"/>
            <a:ext cx="3009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9" name="Rectangle 3"/>
          <p:cNvSpPr>
            <a:spLocks noChangeArrowheads="1"/>
          </p:cNvSpPr>
          <p:nvPr/>
        </p:nvSpPr>
        <p:spPr bwMode="auto">
          <a:xfrm>
            <a:off x="239713" y="4770438"/>
            <a:ext cx="9601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Le 2</a:t>
            </a:r>
            <a:r>
              <a:rPr lang="en-US" sz="2400" baseline="300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nd</a:t>
            </a: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 et 4ème terme donnent une intégrale nulle sur l’espace entier </a:t>
            </a:r>
          </a:p>
        </p:txBody>
      </p:sp>
      <p:sp>
        <p:nvSpPr>
          <p:cNvPr id="118800" name="Rectangle 3"/>
          <p:cNvSpPr>
            <a:spLocks noChangeArrowheads="1"/>
          </p:cNvSpPr>
          <p:nvPr/>
        </p:nvSpPr>
        <p:spPr bwMode="auto">
          <a:xfrm>
            <a:off x="2830513" y="5608638"/>
            <a:ext cx="838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car</a:t>
            </a:r>
          </a:p>
        </p:txBody>
      </p:sp>
      <p:pic>
        <p:nvPicPr>
          <p:cNvPr id="118801" name="Image 71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0975" y="5702300"/>
            <a:ext cx="1676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2" name="Rectangle 3"/>
          <p:cNvSpPr>
            <a:spLocks noChangeArrowheads="1"/>
          </p:cNvSpPr>
          <p:nvPr/>
        </p:nvSpPr>
        <p:spPr bwMode="auto">
          <a:xfrm>
            <a:off x="6030913" y="5608638"/>
            <a:ext cx="838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et</a:t>
            </a:r>
          </a:p>
        </p:txBody>
      </p:sp>
      <p:pic>
        <p:nvPicPr>
          <p:cNvPr id="118803" name="Image 73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5175" y="5710238"/>
            <a:ext cx="1574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4" name="Rectangle 3"/>
          <p:cNvSpPr>
            <a:spLocks noChangeArrowheads="1"/>
          </p:cNvSpPr>
          <p:nvPr/>
        </p:nvSpPr>
        <p:spPr bwMode="auto">
          <a:xfrm>
            <a:off x="315913" y="6599238"/>
            <a:ext cx="9601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Il ne reste que les contribution du 1er et 3ème terme.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30163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87400" y="0"/>
            <a:ext cx="9056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2 : Travail apporté uniquement au système S**</a:t>
            </a:r>
            <a:endParaRPr lang="fr-FR" sz="2800" dirty="0">
              <a:solidFill>
                <a:srgbClr val="FFFFFF"/>
              </a:solidFill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20836" name="Rectangle 3"/>
          <p:cNvSpPr>
            <a:spLocks noChangeArrowheads="1"/>
          </p:cNvSpPr>
          <p:nvPr/>
        </p:nvSpPr>
        <p:spPr bwMode="auto">
          <a:xfrm>
            <a:off x="239713" y="638175"/>
            <a:ext cx="85344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Le travail total est donc</a:t>
            </a:r>
          </a:p>
        </p:txBody>
      </p:sp>
      <p:sp>
        <p:nvSpPr>
          <p:cNvPr id="120837" name="Rectangle 3"/>
          <p:cNvSpPr>
            <a:spLocks noChangeArrowheads="1"/>
          </p:cNvSpPr>
          <p:nvPr/>
        </p:nvSpPr>
        <p:spPr bwMode="auto">
          <a:xfrm>
            <a:off x="315913" y="3094038"/>
            <a:ext cx="85344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q</a:t>
            </a:r>
            <a:r>
              <a:rPr lang="en-US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ui fait apparaître l’énergie pour établir le champ dans le vide</a:t>
            </a:r>
          </a:p>
        </p:txBody>
      </p:sp>
      <p:sp>
        <p:nvSpPr>
          <p:cNvPr id="120838" name="Rectangle 65"/>
          <p:cNvSpPr>
            <a:spLocks noChangeArrowheads="1"/>
          </p:cNvSpPr>
          <p:nvPr/>
        </p:nvSpPr>
        <p:spPr bwMode="auto">
          <a:xfrm>
            <a:off x="1535113" y="1493838"/>
            <a:ext cx="83058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  <p:pic>
        <p:nvPicPr>
          <p:cNvPr id="120839" name="Image 6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671638"/>
            <a:ext cx="7454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Image 1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413" y="3856038"/>
            <a:ext cx="4229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1" name="Rectangle 3"/>
          <p:cNvSpPr>
            <a:spLocks noChangeArrowheads="1"/>
          </p:cNvSpPr>
          <p:nvPr/>
        </p:nvSpPr>
        <p:spPr bwMode="auto">
          <a:xfrm>
            <a:off x="315913" y="4922838"/>
            <a:ext cx="85344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>
                <a:solidFill>
                  <a:srgbClr val="000000"/>
                </a:solidFill>
                <a:ea typeface="Hoefler Text" pitchFamily="3" charset="0"/>
                <a:cs typeface="Hoefler Text" pitchFamily="3" charset="0"/>
              </a:rPr>
              <a:t>et le travail à apporter pour augmenter l’aimantation de (S)</a:t>
            </a:r>
            <a:endParaRPr lang="en-US" sz="2400">
              <a:solidFill>
                <a:srgbClr val="000000"/>
              </a:solidFill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20842" name="Image 21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6113" y="5913438"/>
            <a:ext cx="372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3" name="Rectangle 22"/>
          <p:cNvSpPr>
            <a:spLocks noChangeArrowheads="1"/>
          </p:cNvSpPr>
          <p:nvPr/>
        </p:nvSpPr>
        <p:spPr bwMode="auto">
          <a:xfrm>
            <a:off x="1611313" y="5761038"/>
            <a:ext cx="43434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ea typeface="Arial" pitchFamily="3" charset="0"/>
              <a:cs typeface="Arial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315913" y="579438"/>
            <a:ext cx="89154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Pour ces matériaux</a:t>
            </a:r>
          </a:p>
        </p:txBody>
      </p:sp>
      <p:pic>
        <p:nvPicPr>
          <p:cNvPr id="45062" name="Image 3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913" y="939800"/>
            <a:ext cx="1181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Image 3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900" y="1676400"/>
            <a:ext cx="1473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Image 3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3" y="1874838"/>
            <a:ext cx="1790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Imag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9613" y="3422650"/>
            <a:ext cx="1714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Image 4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1513" y="4084638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3"/>
          <p:cNvSpPr>
            <a:spLocks noChangeArrowheads="1"/>
          </p:cNvSpPr>
          <p:nvPr/>
        </p:nvSpPr>
        <p:spPr bwMode="auto">
          <a:xfrm>
            <a:off x="392113" y="3076575"/>
            <a:ext cx="8915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Perméabilité</a:t>
            </a:r>
          </a:p>
        </p:txBody>
      </p:sp>
      <p:pic>
        <p:nvPicPr>
          <p:cNvPr id="45068" name="Image 42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5313" y="2713038"/>
            <a:ext cx="2730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Rectangle 3"/>
          <p:cNvSpPr>
            <a:spLocks noChangeArrowheads="1"/>
          </p:cNvSpPr>
          <p:nvPr/>
        </p:nvSpPr>
        <p:spPr bwMode="auto">
          <a:xfrm>
            <a:off x="392113" y="3686175"/>
            <a:ext cx="8915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Perméabilité relative</a:t>
            </a:r>
          </a:p>
        </p:txBody>
      </p:sp>
      <p:sp>
        <p:nvSpPr>
          <p:cNvPr id="45070" name="Rectangle 3"/>
          <p:cNvSpPr>
            <a:spLocks noChangeArrowheads="1"/>
          </p:cNvSpPr>
          <p:nvPr/>
        </p:nvSpPr>
        <p:spPr bwMode="auto">
          <a:xfrm>
            <a:off x="392113" y="44481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2</a:t>
            </a:r>
            <a:r>
              <a:rPr lang="fr-FR" sz="2000" u="sng" baseline="30000">
                <a:ea typeface="Hoefler Text" pitchFamily="3" charset="0"/>
                <a:cs typeface="Hoefler Text" pitchFamily="3" charset="0"/>
              </a:rPr>
              <a:t>nd</a:t>
            </a:r>
            <a:r>
              <a:rPr lang="fr-FR" sz="2000" u="sng">
                <a:ea typeface="Hoefler Text" pitchFamily="3" charset="0"/>
                <a:cs typeface="Hoefler Text" pitchFamily="3" charset="0"/>
              </a:rPr>
              <a:t> cas, l’aimantation est forte (réponse non linéaire)</a:t>
            </a:r>
          </a:p>
        </p:txBody>
      </p:sp>
      <p:sp>
        <p:nvSpPr>
          <p:cNvPr id="45071" name="Rectangle 3"/>
          <p:cNvSpPr>
            <a:spLocks noChangeArrowheads="1"/>
          </p:cNvSpPr>
          <p:nvPr/>
        </p:nvSpPr>
        <p:spPr bwMode="auto">
          <a:xfrm>
            <a:off x="392113" y="4981575"/>
            <a:ext cx="8915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Matériaux ferromagnétiques, Fe, Ni, Co, …</a:t>
            </a:r>
          </a:p>
        </p:txBody>
      </p:sp>
      <p:sp>
        <p:nvSpPr>
          <p:cNvPr id="45072" name="Rectangle 3"/>
          <p:cNvSpPr>
            <a:spLocks noChangeArrowheads="1"/>
          </p:cNvSpPr>
          <p:nvPr/>
        </p:nvSpPr>
        <p:spPr bwMode="auto">
          <a:xfrm>
            <a:off x="392113" y="5514975"/>
            <a:ext cx="8915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écrit encore </a:t>
            </a:r>
          </a:p>
        </p:txBody>
      </p:sp>
      <p:pic>
        <p:nvPicPr>
          <p:cNvPr id="45073" name="Image 47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9200" y="5924550"/>
            <a:ext cx="1320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4" name="Rectangle 3"/>
          <p:cNvSpPr>
            <a:spLocks noChangeArrowheads="1"/>
          </p:cNvSpPr>
          <p:nvPr/>
        </p:nvSpPr>
        <p:spPr bwMode="auto">
          <a:xfrm>
            <a:off x="392113" y="6048375"/>
            <a:ext cx="8915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Même si cette relation est i) non linéaire, ii) mal définie du fait de l’hystérésis.</a:t>
            </a:r>
          </a:p>
        </p:txBody>
      </p:sp>
      <p:pic>
        <p:nvPicPr>
          <p:cNvPr id="45075" name="Image 50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513" y="6980238"/>
            <a:ext cx="77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6" name="Rectangle 3"/>
          <p:cNvSpPr>
            <a:spLocks noChangeArrowheads="1"/>
          </p:cNvSpPr>
          <p:nvPr/>
        </p:nvSpPr>
        <p:spPr bwMode="auto">
          <a:xfrm>
            <a:off x="1535113" y="6581775"/>
            <a:ext cx="8915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dépend fortement de T, le matériau est paramagnétique pour T&gt;Tc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Ch 2 – Milieux magnétiques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315913" y="32464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Relations de passage : </a:t>
            </a:r>
          </a:p>
        </p:txBody>
      </p:sp>
      <p:cxnSp>
        <p:nvCxnSpPr>
          <p:cNvPr id="47110" name="Connecteur droit avec flèche 32"/>
          <p:cNvCxnSpPr>
            <a:cxnSpLocks noChangeShapeType="1"/>
          </p:cNvCxnSpPr>
          <p:nvPr/>
        </p:nvCxnSpPr>
        <p:spPr bwMode="auto">
          <a:xfrm rot="5400000" flipH="1" flipV="1">
            <a:off x="4430713" y="2054225"/>
            <a:ext cx="533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11" name="Forme libre 16"/>
          <p:cNvSpPr>
            <a:spLocks noChangeArrowheads="1"/>
          </p:cNvSpPr>
          <p:nvPr/>
        </p:nvSpPr>
        <p:spPr bwMode="auto">
          <a:xfrm>
            <a:off x="1992313" y="2282825"/>
            <a:ext cx="4800600" cy="461963"/>
          </a:xfrm>
          <a:custGeom>
            <a:avLst/>
            <a:gdLst>
              <a:gd name="T0" fmla="*/ 0 w 4089400"/>
              <a:gd name="T1" fmla="*/ 416551 h 461434"/>
              <a:gd name="T2" fmla="*/ 12747907 w 4089400"/>
              <a:gd name="T3" fmla="*/ 390652 h 461434"/>
              <a:gd name="T4" fmla="*/ 21170610 w 4089400"/>
              <a:gd name="T5" fmla="*/ 53959 h 461434"/>
              <a:gd name="T6" fmla="*/ 33463226 w 4089400"/>
              <a:gd name="T7" fmla="*/ 66907 h 461434"/>
              <a:gd name="T8" fmla="*/ 52129777 w 4089400"/>
              <a:gd name="T9" fmla="*/ 455402 h 461434"/>
              <a:gd name="T10" fmla="*/ 73300396 w 4089400"/>
              <a:gd name="T11" fmla="*/ 157556 h 461434"/>
              <a:gd name="T12" fmla="*/ 73300396 w 4089400"/>
              <a:gd name="T13" fmla="*/ 157556 h 4614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9400"/>
              <a:gd name="T22" fmla="*/ 0 h 461434"/>
              <a:gd name="T23" fmla="*/ 4089400 w 4089400"/>
              <a:gd name="T24" fmla="*/ 461434 h 4614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9400" h="461434">
                <a:moveTo>
                  <a:pt x="0" y="408517"/>
                </a:moveTo>
                <a:cubicBezTo>
                  <a:pt x="257175" y="425450"/>
                  <a:pt x="514350" y="442384"/>
                  <a:pt x="711200" y="383117"/>
                </a:cubicBezTo>
                <a:cubicBezTo>
                  <a:pt x="908050" y="323850"/>
                  <a:pt x="988483" y="105834"/>
                  <a:pt x="1181100" y="52917"/>
                </a:cubicBezTo>
                <a:cubicBezTo>
                  <a:pt x="1373717" y="0"/>
                  <a:pt x="1579033" y="0"/>
                  <a:pt x="1866900" y="65617"/>
                </a:cubicBezTo>
                <a:cubicBezTo>
                  <a:pt x="2154767" y="131234"/>
                  <a:pt x="2537883" y="431800"/>
                  <a:pt x="2908300" y="446617"/>
                </a:cubicBezTo>
                <a:cubicBezTo>
                  <a:pt x="3278717" y="461434"/>
                  <a:pt x="4089400" y="154517"/>
                  <a:pt x="4089400" y="1545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12" name="Image 1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2776538"/>
            <a:ext cx="228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0" y="2255838"/>
            <a:ext cx="241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Image 4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0413" y="4237038"/>
            <a:ext cx="2552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Image 4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7913" y="2027238"/>
            <a:ext cx="35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Image 4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3313" y="4224338"/>
            <a:ext cx="2108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Image 5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92313" y="4960938"/>
            <a:ext cx="1714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Image 5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3313" y="4960938"/>
            <a:ext cx="2514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Rectangle 3"/>
          <p:cNvSpPr>
            <a:spLocks noChangeArrowheads="1"/>
          </p:cNvSpPr>
          <p:nvPr/>
        </p:nvSpPr>
        <p:spPr bwMode="auto">
          <a:xfrm>
            <a:off x="315913" y="884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2 – Relations de passage entre deux milieux diélectriques</a:t>
            </a:r>
          </a:p>
        </p:txBody>
      </p:sp>
      <p:pic>
        <p:nvPicPr>
          <p:cNvPr id="47120" name="Image 5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01913" y="2027238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Image 5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54313" y="2865438"/>
            <a:ext cx="215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2" name="Rectangle 3"/>
          <p:cNvSpPr>
            <a:spLocks noChangeArrowheads="1"/>
          </p:cNvSpPr>
          <p:nvPr/>
        </p:nvSpPr>
        <p:spPr bwMode="auto">
          <a:xfrm>
            <a:off x="315913" y="52101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Appliqué au cas du milieu magnétique LHI :</a:t>
            </a:r>
          </a:p>
        </p:txBody>
      </p:sp>
      <p:pic>
        <p:nvPicPr>
          <p:cNvPr id="47123" name="Image 21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51000" y="6432550"/>
            <a:ext cx="2108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Image 21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84900" y="6307138"/>
            <a:ext cx="259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rme libre 69"/>
          <p:cNvSpPr/>
          <p:nvPr/>
        </p:nvSpPr>
        <p:spPr bwMode="auto">
          <a:xfrm>
            <a:off x="6792913" y="2484438"/>
            <a:ext cx="762000" cy="609600"/>
          </a:xfrm>
          <a:custGeom>
            <a:avLst/>
            <a:gdLst>
              <a:gd name="connsiteX0" fmla="*/ 36718 w 1652296"/>
              <a:gd name="connsiteY0" fmla="*/ 563695 h 1295851"/>
              <a:gd name="connsiteX1" fmla="*/ 192228 w 1652296"/>
              <a:gd name="connsiteY1" fmla="*/ 1094994 h 1295851"/>
              <a:gd name="connsiteX2" fmla="*/ 1125289 w 1652296"/>
              <a:gd name="connsiteY2" fmla="*/ 1237538 h 1295851"/>
              <a:gd name="connsiteX3" fmla="*/ 1591820 w 1652296"/>
              <a:gd name="connsiteY3" fmla="*/ 745114 h 1295851"/>
              <a:gd name="connsiteX4" fmla="*/ 1488146 w 1652296"/>
              <a:gd name="connsiteY4" fmla="*/ 291566 h 1295851"/>
              <a:gd name="connsiteX5" fmla="*/ 749473 w 1652296"/>
              <a:gd name="connsiteY5" fmla="*/ 6479 h 1295851"/>
              <a:gd name="connsiteX6" fmla="*/ 412534 w 1652296"/>
              <a:gd name="connsiteY6" fmla="*/ 252690 h 1295851"/>
              <a:gd name="connsiteX7" fmla="*/ 36718 w 1652296"/>
              <a:gd name="connsiteY7" fmla="*/ 563695 h 12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296" h="1295851">
                <a:moveTo>
                  <a:pt x="36718" y="563695"/>
                </a:moveTo>
                <a:cubicBezTo>
                  <a:pt x="0" y="704079"/>
                  <a:pt x="10800" y="982687"/>
                  <a:pt x="192228" y="1094994"/>
                </a:cubicBezTo>
                <a:cubicBezTo>
                  <a:pt x="373656" y="1207301"/>
                  <a:pt x="892024" y="1295851"/>
                  <a:pt x="1125289" y="1237538"/>
                </a:cubicBezTo>
                <a:cubicBezTo>
                  <a:pt x="1358554" y="1179225"/>
                  <a:pt x="1531344" y="902776"/>
                  <a:pt x="1591820" y="745114"/>
                </a:cubicBezTo>
                <a:cubicBezTo>
                  <a:pt x="1652296" y="587452"/>
                  <a:pt x="1628537" y="414672"/>
                  <a:pt x="1488146" y="291566"/>
                </a:cubicBezTo>
                <a:cubicBezTo>
                  <a:pt x="1347755" y="168460"/>
                  <a:pt x="928742" y="12958"/>
                  <a:pt x="749473" y="6479"/>
                </a:cubicBezTo>
                <a:cubicBezTo>
                  <a:pt x="570204" y="0"/>
                  <a:pt x="533486" y="155501"/>
                  <a:pt x="412534" y="252690"/>
                </a:cubicBezTo>
                <a:cubicBezTo>
                  <a:pt x="291582" y="349879"/>
                  <a:pt x="73436" y="423311"/>
                  <a:pt x="36718" y="56369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315913" y="12652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Force subie par unité de volume dans un champ extérieur</a:t>
            </a:r>
          </a:p>
        </p:txBody>
      </p:sp>
      <p:sp>
        <p:nvSpPr>
          <p:cNvPr id="49159" name="Rectangle 3"/>
          <p:cNvSpPr>
            <a:spLocks noChangeArrowheads="1"/>
          </p:cNvSpPr>
          <p:nvPr/>
        </p:nvSpPr>
        <p:spPr bwMode="auto">
          <a:xfrm>
            <a:off x="315913" y="884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 – Force subie et moment dans un gradient de champ</a:t>
            </a:r>
          </a:p>
        </p:txBody>
      </p:sp>
      <p:pic>
        <p:nvPicPr>
          <p:cNvPr id="49160" name="Image 2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2370138"/>
            <a:ext cx="254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Image 2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3246438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Image 3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113" y="3411538"/>
            <a:ext cx="45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315913" y="40671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Cas d’un </a:t>
            </a:r>
            <a:r>
              <a:rPr lang="fr-FR" sz="2000" b="1">
                <a:ea typeface="Hoefler Text" pitchFamily="3" charset="0"/>
                <a:cs typeface="Hoefler Text" pitchFamily="3" charset="0"/>
              </a:rPr>
              <a:t>paramagnétique</a:t>
            </a:r>
            <a:r>
              <a:rPr lang="fr-FR" sz="2000">
                <a:ea typeface="Hoefler Text" pitchFamily="3" charset="0"/>
                <a:cs typeface="Hoefler Text" pitchFamily="3" charset="0"/>
              </a:rPr>
              <a:t> ou </a:t>
            </a:r>
            <a:r>
              <a:rPr lang="fr-FR" sz="2000" b="1">
                <a:ea typeface="Hoefler Text" pitchFamily="3" charset="0"/>
                <a:cs typeface="Hoefler Text" pitchFamily="3" charset="0"/>
              </a:rPr>
              <a:t>diamagnétique</a:t>
            </a:r>
          </a:p>
        </p:txBody>
      </p:sp>
      <p:pic>
        <p:nvPicPr>
          <p:cNvPr id="49164" name="Image 4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3100" y="4413250"/>
            <a:ext cx="1320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Image 42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946650"/>
            <a:ext cx="2667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Image 4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0913" y="4959350"/>
            <a:ext cx="1473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Image 4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1200" y="5962650"/>
            <a:ext cx="248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8" name="Rectangle 3"/>
          <p:cNvSpPr>
            <a:spLocks noChangeArrowheads="1"/>
          </p:cNvSpPr>
          <p:nvPr/>
        </p:nvSpPr>
        <p:spPr bwMode="auto">
          <a:xfrm>
            <a:off x="3668713" y="64293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paramagnétique est attiré vers les zones de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champ fort.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Diamagnétique (bismuth), effet inverse, manip difficile.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9169" name="Rectangle 46"/>
          <p:cNvSpPr>
            <a:spLocks noChangeArrowheads="1"/>
          </p:cNvSpPr>
          <p:nvPr/>
        </p:nvSpPr>
        <p:spPr bwMode="auto">
          <a:xfrm>
            <a:off x="5421313" y="2103438"/>
            <a:ext cx="1066800" cy="13716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Trapèze 47"/>
          <p:cNvSpPr/>
          <p:nvPr/>
        </p:nvSpPr>
        <p:spPr bwMode="auto">
          <a:xfrm rot="16200000">
            <a:off x="8469313" y="2332038"/>
            <a:ext cx="914400" cy="914400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49171" name="Connecteur droit avec flèche 57"/>
          <p:cNvCxnSpPr>
            <a:cxnSpLocks noChangeShapeType="1"/>
          </p:cNvCxnSpPr>
          <p:nvPr/>
        </p:nvCxnSpPr>
        <p:spPr bwMode="auto">
          <a:xfrm>
            <a:off x="6488113" y="2789238"/>
            <a:ext cx="19812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172" name="Forme libre 61"/>
          <p:cNvSpPr>
            <a:spLocks noChangeArrowheads="1"/>
          </p:cNvSpPr>
          <p:nvPr/>
        </p:nvSpPr>
        <p:spPr bwMode="auto">
          <a:xfrm>
            <a:off x="6502400" y="2246313"/>
            <a:ext cx="2349500" cy="238125"/>
          </a:xfrm>
          <a:custGeom>
            <a:avLst/>
            <a:gdLst>
              <a:gd name="T0" fmla="*/ 0 w 2349500"/>
              <a:gd name="T1" fmla="*/ 153084 h 192617"/>
              <a:gd name="T2" fmla="*/ 939800 w 2349500"/>
              <a:gd name="T3" fmla="*/ 284299 h 192617"/>
              <a:gd name="T4" fmla="*/ 1625600 w 2349500"/>
              <a:gd name="T5" fmla="*/ 284299 h 192617"/>
              <a:gd name="T6" fmla="*/ 2349500 w 2349500"/>
              <a:gd name="T7" fmla="*/ 1990087 h 192617"/>
              <a:gd name="T8" fmla="*/ 0 60000 65536"/>
              <a:gd name="T9" fmla="*/ 0 60000 65536"/>
              <a:gd name="T10" fmla="*/ 0 60000 65536"/>
              <a:gd name="T11" fmla="*/ 0 60000 65536"/>
              <a:gd name="T12" fmla="*/ 0 w 2349500"/>
              <a:gd name="T13" fmla="*/ 0 h 192617"/>
              <a:gd name="T14" fmla="*/ 2349500 w 2349500"/>
              <a:gd name="T15" fmla="*/ 192617 h 192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9500" h="192617">
                <a:moveTo>
                  <a:pt x="0" y="14817"/>
                </a:moveTo>
                <a:lnTo>
                  <a:pt x="939800" y="27517"/>
                </a:lnTo>
                <a:cubicBezTo>
                  <a:pt x="1210733" y="29634"/>
                  <a:pt x="1390650" y="0"/>
                  <a:pt x="1625600" y="27517"/>
                </a:cubicBezTo>
                <a:cubicBezTo>
                  <a:pt x="1860550" y="55034"/>
                  <a:pt x="2349500" y="192617"/>
                  <a:pt x="2349500" y="19261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73" name="Forme libre 63"/>
          <p:cNvSpPr>
            <a:spLocks noChangeArrowheads="1"/>
          </p:cNvSpPr>
          <p:nvPr/>
        </p:nvSpPr>
        <p:spPr bwMode="auto">
          <a:xfrm flipV="1">
            <a:off x="6500813" y="3124200"/>
            <a:ext cx="2349500" cy="198438"/>
          </a:xfrm>
          <a:custGeom>
            <a:avLst/>
            <a:gdLst>
              <a:gd name="T0" fmla="*/ 0 w 2349500"/>
              <a:gd name="T1" fmla="*/ 20558 h 192617"/>
              <a:gd name="T2" fmla="*/ 939800 w 2349500"/>
              <a:gd name="T3" fmla="*/ 38179 h 192617"/>
              <a:gd name="T4" fmla="*/ 1625600 w 2349500"/>
              <a:gd name="T5" fmla="*/ 38179 h 192617"/>
              <a:gd name="T6" fmla="*/ 2349500 w 2349500"/>
              <a:gd name="T7" fmla="*/ 267254 h 192617"/>
              <a:gd name="T8" fmla="*/ 0 60000 65536"/>
              <a:gd name="T9" fmla="*/ 0 60000 65536"/>
              <a:gd name="T10" fmla="*/ 0 60000 65536"/>
              <a:gd name="T11" fmla="*/ 0 60000 65536"/>
              <a:gd name="T12" fmla="*/ 0 w 2349500"/>
              <a:gd name="T13" fmla="*/ 0 h 192617"/>
              <a:gd name="T14" fmla="*/ 2349500 w 2349500"/>
              <a:gd name="T15" fmla="*/ 192617 h 192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9500" h="192617">
                <a:moveTo>
                  <a:pt x="0" y="14817"/>
                </a:moveTo>
                <a:lnTo>
                  <a:pt x="939800" y="27517"/>
                </a:lnTo>
                <a:cubicBezTo>
                  <a:pt x="1210733" y="29634"/>
                  <a:pt x="1390650" y="0"/>
                  <a:pt x="1625600" y="27517"/>
                </a:cubicBezTo>
                <a:cubicBezTo>
                  <a:pt x="1860550" y="55034"/>
                  <a:pt x="2349500" y="192617"/>
                  <a:pt x="2349500" y="19261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9174" name="Connecteur droit avec flèche 64"/>
          <p:cNvCxnSpPr>
            <a:cxnSpLocks noChangeShapeType="1"/>
            <a:stCxn id="49172" idx="1"/>
          </p:cNvCxnSpPr>
          <p:nvPr/>
        </p:nvCxnSpPr>
        <p:spPr bwMode="auto">
          <a:xfrm flipV="1">
            <a:off x="7442200" y="2255838"/>
            <a:ext cx="341313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75" name="Connecteur droit avec flèche 67"/>
          <p:cNvCxnSpPr>
            <a:cxnSpLocks noChangeShapeType="1"/>
            <a:stCxn id="49173" idx="1"/>
            <a:endCxn id="49173" idx="2"/>
          </p:cNvCxnSpPr>
          <p:nvPr/>
        </p:nvCxnSpPr>
        <p:spPr bwMode="auto">
          <a:xfrm>
            <a:off x="7440613" y="3294063"/>
            <a:ext cx="685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176" name="Rectangle 3"/>
          <p:cNvSpPr>
            <a:spLocks noChangeArrowheads="1"/>
          </p:cNvSpPr>
          <p:nvPr/>
        </p:nvSpPr>
        <p:spPr bwMode="auto">
          <a:xfrm>
            <a:off x="7859713" y="3322638"/>
            <a:ext cx="22098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Electro-aimant</a:t>
            </a:r>
          </a:p>
        </p:txBody>
      </p:sp>
      <p:cxnSp>
        <p:nvCxnSpPr>
          <p:cNvPr id="25" name="Connecteur droit avec flèche 57"/>
          <p:cNvCxnSpPr>
            <a:cxnSpLocks noChangeShapeType="1"/>
          </p:cNvCxnSpPr>
          <p:nvPr/>
        </p:nvCxnSpPr>
        <p:spPr bwMode="auto">
          <a:xfrm flipV="1">
            <a:off x="7326312" y="2636837"/>
            <a:ext cx="761999" cy="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7" name="Imag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088312" y="2332037"/>
            <a:ext cx="2286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315913" y="884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4 – Mesure de susceptibilité</a:t>
            </a:r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239713" y="17049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Cas d’un paramagnétique ou diamagnétique</a:t>
            </a:r>
          </a:p>
        </p:txBody>
      </p:sp>
      <p:sp>
        <p:nvSpPr>
          <p:cNvPr id="53255" name="Rectangle 3"/>
          <p:cNvSpPr>
            <a:spLocks noChangeArrowheads="1"/>
          </p:cNvSpPr>
          <p:nvPr/>
        </p:nvSpPr>
        <p:spPr bwMode="auto">
          <a:xfrm>
            <a:off x="239713" y="25606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Barreau de longueur AC et de petite section 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56" name="Rectangle 46"/>
          <p:cNvSpPr>
            <a:spLocks noChangeArrowheads="1"/>
          </p:cNvSpPr>
          <p:nvPr/>
        </p:nvSpPr>
        <p:spPr bwMode="auto">
          <a:xfrm>
            <a:off x="5802313" y="2771775"/>
            <a:ext cx="1066800" cy="13716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257" name="Rectangle 3"/>
          <p:cNvSpPr>
            <a:spLocks noChangeArrowheads="1"/>
          </p:cNvSpPr>
          <p:nvPr/>
        </p:nvSpPr>
        <p:spPr bwMode="auto">
          <a:xfrm>
            <a:off x="8240713" y="3990975"/>
            <a:ext cx="22098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Electro-aimant</a:t>
            </a:r>
          </a:p>
        </p:txBody>
      </p:sp>
      <p:sp>
        <p:nvSpPr>
          <p:cNvPr id="53258" name="Rectangle 3"/>
          <p:cNvSpPr>
            <a:spLocks noChangeArrowheads="1"/>
          </p:cNvSpPr>
          <p:nvPr/>
        </p:nvSpPr>
        <p:spPr bwMode="auto">
          <a:xfrm>
            <a:off x="315913" y="13414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4.a – Balance de Gouÿ</a:t>
            </a:r>
          </a:p>
        </p:txBody>
      </p:sp>
      <p:sp>
        <p:nvSpPr>
          <p:cNvPr id="53259" name="Rectangle 27"/>
          <p:cNvSpPr>
            <a:spLocks noChangeArrowheads="1"/>
          </p:cNvSpPr>
          <p:nvPr/>
        </p:nvSpPr>
        <p:spPr bwMode="auto">
          <a:xfrm>
            <a:off x="8316913" y="2771775"/>
            <a:ext cx="1066800" cy="13716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3260" name="Grouper 48"/>
          <p:cNvGrpSpPr>
            <a:grpSpLocks/>
          </p:cNvGrpSpPr>
          <p:nvPr/>
        </p:nvGrpSpPr>
        <p:grpSpPr bwMode="auto">
          <a:xfrm>
            <a:off x="6869113" y="2619375"/>
            <a:ext cx="1447800" cy="1676400"/>
            <a:chOff x="6488112" y="1951037"/>
            <a:chExt cx="1447800" cy="1676400"/>
          </a:xfrm>
        </p:grpSpPr>
        <p:cxnSp>
          <p:nvCxnSpPr>
            <p:cNvPr id="53275" name="Connecteur droit avec flèche 57"/>
            <p:cNvCxnSpPr>
              <a:cxnSpLocks noChangeShapeType="1"/>
            </p:cNvCxnSpPr>
            <p:nvPr/>
          </p:nvCxnSpPr>
          <p:spPr bwMode="auto">
            <a:xfrm>
              <a:off x="6488112" y="2789237"/>
              <a:ext cx="1447800" cy="1588"/>
            </a:xfrm>
            <a:prstGeom prst="straightConnector1">
              <a:avLst/>
            </a:prstGeom>
            <a:noFill/>
            <a:ln w="12700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76" name="Connecteur droit avec flèche 28"/>
            <p:cNvCxnSpPr>
              <a:cxnSpLocks noChangeShapeType="1"/>
            </p:cNvCxnSpPr>
            <p:nvPr/>
          </p:nvCxnSpPr>
          <p:spPr bwMode="auto">
            <a:xfrm>
              <a:off x="6488112" y="2635249"/>
              <a:ext cx="1447800" cy="1588"/>
            </a:xfrm>
            <a:prstGeom prst="straightConnector1">
              <a:avLst/>
            </a:prstGeom>
            <a:noFill/>
            <a:ln w="12700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77" name="Connecteur droit avec flèche 29"/>
            <p:cNvCxnSpPr>
              <a:cxnSpLocks noChangeShapeType="1"/>
            </p:cNvCxnSpPr>
            <p:nvPr/>
          </p:nvCxnSpPr>
          <p:spPr bwMode="auto">
            <a:xfrm>
              <a:off x="6488112" y="2941637"/>
              <a:ext cx="1447800" cy="1588"/>
            </a:xfrm>
            <a:prstGeom prst="straightConnector1">
              <a:avLst/>
            </a:prstGeom>
            <a:noFill/>
            <a:ln w="12700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78" name="Connecteur droit avec flèche 30"/>
            <p:cNvCxnSpPr>
              <a:cxnSpLocks noChangeShapeType="1"/>
            </p:cNvCxnSpPr>
            <p:nvPr/>
          </p:nvCxnSpPr>
          <p:spPr bwMode="auto">
            <a:xfrm>
              <a:off x="6488112" y="2332037"/>
              <a:ext cx="1447800" cy="1588"/>
            </a:xfrm>
            <a:prstGeom prst="straightConnector1">
              <a:avLst/>
            </a:prstGeom>
            <a:noFill/>
            <a:ln w="12700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79" name="Connecteur droit avec flèche 31"/>
            <p:cNvCxnSpPr>
              <a:cxnSpLocks noChangeShapeType="1"/>
            </p:cNvCxnSpPr>
            <p:nvPr/>
          </p:nvCxnSpPr>
          <p:spPr bwMode="auto">
            <a:xfrm>
              <a:off x="6488112" y="1951037"/>
              <a:ext cx="1447800" cy="1588"/>
            </a:xfrm>
            <a:prstGeom prst="straightConnector1">
              <a:avLst/>
            </a:prstGeom>
            <a:noFill/>
            <a:ln w="12700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80" name="Connecteur droit avec flèche 32"/>
            <p:cNvCxnSpPr>
              <a:cxnSpLocks noChangeShapeType="1"/>
            </p:cNvCxnSpPr>
            <p:nvPr/>
          </p:nvCxnSpPr>
          <p:spPr bwMode="auto">
            <a:xfrm>
              <a:off x="6488112" y="3244849"/>
              <a:ext cx="1447800" cy="1588"/>
            </a:xfrm>
            <a:prstGeom prst="straightConnector1">
              <a:avLst/>
            </a:prstGeom>
            <a:noFill/>
            <a:ln w="12700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81" name="Connecteur droit avec flèche 33"/>
            <p:cNvCxnSpPr>
              <a:cxnSpLocks noChangeShapeType="1"/>
            </p:cNvCxnSpPr>
            <p:nvPr/>
          </p:nvCxnSpPr>
          <p:spPr bwMode="auto">
            <a:xfrm>
              <a:off x="6488112" y="3625849"/>
              <a:ext cx="1447800" cy="1588"/>
            </a:xfrm>
            <a:prstGeom prst="straightConnector1">
              <a:avLst/>
            </a:prstGeom>
            <a:noFill/>
            <a:ln w="12700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</p:grpSp>
      <p:sp>
        <p:nvSpPr>
          <p:cNvPr id="35" name="Rectangle 34"/>
          <p:cNvSpPr/>
          <p:nvPr/>
        </p:nvSpPr>
        <p:spPr bwMode="auto">
          <a:xfrm>
            <a:off x="7402513" y="2162175"/>
            <a:ext cx="152400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53262" name="Connecteur droit 36"/>
          <p:cNvCxnSpPr>
            <a:cxnSpLocks noChangeShapeType="1"/>
            <a:stCxn id="35" idx="0"/>
          </p:cNvCxnSpPr>
          <p:nvPr/>
        </p:nvCxnSpPr>
        <p:spPr bwMode="auto">
          <a:xfrm rot="5400000" flipH="1" flipV="1">
            <a:off x="7325519" y="2010569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3" name="Connecteur droit 40"/>
          <p:cNvCxnSpPr>
            <a:cxnSpLocks noChangeShapeType="1"/>
          </p:cNvCxnSpPr>
          <p:nvPr/>
        </p:nvCxnSpPr>
        <p:spPr bwMode="auto">
          <a:xfrm>
            <a:off x="7478713" y="1857375"/>
            <a:ext cx="1447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53264" name="Image 49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1933575"/>
            <a:ext cx="558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Image 50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4913" y="3228975"/>
            <a:ext cx="571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66" name="Connecteur droit avec flèche 10"/>
          <p:cNvCxnSpPr>
            <a:cxnSpLocks noChangeShapeType="1"/>
          </p:cNvCxnSpPr>
          <p:nvPr/>
        </p:nvCxnSpPr>
        <p:spPr bwMode="auto">
          <a:xfrm rot="16200000" flipV="1">
            <a:off x="9009857" y="2536031"/>
            <a:ext cx="152400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3267" name="Imag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4200" y="2220913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Image 53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2213" y="3322638"/>
            <a:ext cx="2400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9" name="Rectangle 3"/>
          <p:cNvSpPr>
            <a:spLocks noChangeArrowheads="1"/>
          </p:cNvSpPr>
          <p:nvPr/>
        </p:nvSpPr>
        <p:spPr bwMode="auto">
          <a:xfrm>
            <a:off x="239713" y="39147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champ n’est inhomogène que selon z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3270" name="Image 5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4350" y="4591050"/>
            <a:ext cx="2552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Image 56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87513" y="5519738"/>
            <a:ext cx="2997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2" name="Rectangle 3"/>
          <p:cNvSpPr>
            <a:spLocks noChangeArrowheads="1"/>
          </p:cNvSpPr>
          <p:nvPr/>
        </p:nvSpPr>
        <p:spPr bwMode="auto">
          <a:xfrm>
            <a:off x="239713" y="61245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longueur du barreau n’intervient pas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3273" name="Image 59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6700" y="6216650"/>
            <a:ext cx="218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Image 60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5450" y="6864350"/>
            <a:ext cx="1562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15913" y="884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4.b – Ascension d’un liquide paramagnétique</a:t>
            </a:r>
          </a:p>
        </p:txBody>
      </p:sp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239713" y="12652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En TP, solution FeCl</a:t>
            </a:r>
            <a:r>
              <a:rPr lang="fr-FR" sz="1400">
                <a:ea typeface="Hoefler Text" pitchFamily="3" charset="0"/>
                <a:cs typeface="Hoefler Text" pitchFamily="3" charset="0"/>
              </a:rPr>
              <a:t>3</a:t>
            </a: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5303" name="Rectangle 3"/>
          <p:cNvSpPr>
            <a:spLocks noChangeArrowheads="1"/>
          </p:cNvSpPr>
          <p:nvPr/>
        </p:nvSpPr>
        <p:spPr bwMode="auto">
          <a:xfrm>
            <a:off x="239713" y="21034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Equation de la statique des fluides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5304" name="Rectangle 3"/>
          <p:cNvSpPr>
            <a:spLocks noChangeArrowheads="1"/>
          </p:cNvSpPr>
          <p:nvPr/>
        </p:nvSpPr>
        <p:spPr bwMode="auto">
          <a:xfrm>
            <a:off x="239713" y="40671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S’intègre en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5305" name="Image 3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789238"/>
            <a:ext cx="2311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Image 3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3475038"/>
            <a:ext cx="2933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Image 3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4700" y="4465638"/>
            <a:ext cx="2667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Rectangle 3"/>
          <p:cNvSpPr>
            <a:spLocks noChangeArrowheads="1"/>
          </p:cNvSpPr>
          <p:nvPr/>
        </p:nvSpPr>
        <p:spPr bwMode="auto">
          <a:xfrm>
            <a:off x="239713" y="50577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dénivellation est proportionnelle à la susceptibilité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5309" name="Rectangle 3"/>
          <p:cNvSpPr>
            <a:spLocks noChangeArrowheads="1"/>
          </p:cNvSpPr>
          <p:nvPr/>
        </p:nvSpPr>
        <p:spPr bwMode="auto">
          <a:xfrm>
            <a:off x="239713" y="6657975"/>
            <a:ext cx="98409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Demande d’avoir calibré le champ avec une sonde à effet Hall. Attention, la surface libre doit être au milieu de l’électro-aimant, sinon l’effet est nul …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5310" name="Rectangle 47"/>
          <p:cNvSpPr>
            <a:spLocks noChangeArrowheads="1"/>
          </p:cNvSpPr>
          <p:nvPr/>
        </p:nvSpPr>
        <p:spPr bwMode="auto">
          <a:xfrm>
            <a:off x="2373313" y="5684838"/>
            <a:ext cx="2209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5311" name="Imag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3313" y="1417638"/>
            <a:ext cx="3302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Image 1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4313" y="5837238"/>
            <a:ext cx="152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4.c – Extension à la mesure du moment dipolaire d’un aimant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620713" y="1265238"/>
            <a:ext cx="7315200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Mesure de masse apparente dans un </a:t>
            </a:r>
            <a:r>
              <a:rPr lang="fr-FR" sz="2000" b="1">
                <a:ea typeface="Hoefler Text" pitchFamily="3" charset="0"/>
                <a:cs typeface="Hoefler Text" pitchFamily="3" charset="0"/>
              </a:rPr>
              <a:t>gradient de champ</a:t>
            </a:r>
            <a:r>
              <a:rPr lang="fr-FR" sz="2000">
                <a:ea typeface="Hoefler Text" pitchFamily="3" charset="0"/>
                <a:cs typeface="Hoefler Text" pitchFamily="3" charset="0"/>
              </a:rPr>
              <a:t>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Configuration anti-Helmoltz </a:t>
            </a:r>
          </a:p>
        </p:txBody>
      </p:sp>
      <p:sp>
        <p:nvSpPr>
          <p:cNvPr id="57351" name="Rectangle 35"/>
          <p:cNvSpPr>
            <a:spLocks noChangeArrowheads="1"/>
          </p:cNvSpPr>
          <p:nvPr/>
        </p:nvSpPr>
        <p:spPr bwMode="auto">
          <a:xfrm>
            <a:off x="7173913" y="1739900"/>
            <a:ext cx="2082800" cy="3651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41"/>
          <p:cNvSpPr/>
          <p:nvPr/>
        </p:nvSpPr>
        <p:spPr bwMode="auto">
          <a:xfrm>
            <a:off x="7986713" y="2436813"/>
            <a:ext cx="406400" cy="2254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631113" y="2646363"/>
            <a:ext cx="1168400" cy="1673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57354" name="Rectangle 39"/>
          <p:cNvSpPr>
            <a:spLocks noChangeArrowheads="1"/>
          </p:cNvSpPr>
          <p:nvPr/>
        </p:nvSpPr>
        <p:spPr bwMode="auto">
          <a:xfrm>
            <a:off x="7173913" y="2925763"/>
            <a:ext cx="2082800" cy="36353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5" name="Rectangle 43"/>
          <p:cNvSpPr>
            <a:spLocks noChangeArrowheads="1"/>
          </p:cNvSpPr>
          <p:nvPr/>
        </p:nvSpPr>
        <p:spPr bwMode="auto">
          <a:xfrm>
            <a:off x="7021513" y="4319588"/>
            <a:ext cx="2590800" cy="696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7356" name="Connecteur droit 47"/>
          <p:cNvCxnSpPr>
            <a:cxnSpLocks noChangeShapeType="1"/>
          </p:cNvCxnSpPr>
          <p:nvPr/>
        </p:nvCxnSpPr>
        <p:spPr bwMode="auto">
          <a:xfrm rot="10800000">
            <a:off x="6208713" y="1879600"/>
            <a:ext cx="9652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7" name="Connecteur droit 48"/>
          <p:cNvCxnSpPr>
            <a:cxnSpLocks noChangeShapeType="1"/>
          </p:cNvCxnSpPr>
          <p:nvPr/>
        </p:nvCxnSpPr>
        <p:spPr bwMode="auto">
          <a:xfrm rot="10800000">
            <a:off x="6208713" y="3063875"/>
            <a:ext cx="965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8" name="Connecteur droit 61"/>
          <p:cNvCxnSpPr>
            <a:cxnSpLocks noChangeShapeType="1"/>
          </p:cNvCxnSpPr>
          <p:nvPr/>
        </p:nvCxnSpPr>
        <p:spPr bwMode="auto">
          <a:xfrm rot="5400000" flipH="1" flipV="1">
            <a:off x="4640263" y="3448050"/>
            <a:ext cx="31369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9" name="Connecteur droit 66"/>
          <p:cNvCxnSpPr>
            <a:cxnSpLocks noChangeShapeType="1"/>
          </p:cNvCxnSpPr>
          <p:nvPr/>
        </p:nvCxnSpPr>
        <p:spPr bwMode="auto">
          <a:xfrm rot="10800000">
            <a:off x="5802313" y="5016500"/>
            <a:ext cx="9652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</p:cxnSp>
      <p:sp>
        <p:nvSpPr>
          <p:cNvPr id="57360" name="Rectangle 3"/>
          <p:cNvSpPr>
            <a:spLocks noChangeArrowheads="1"/>
          </p:cNvSpPr>
          <p:nvPr/>
        </p:nvSpPr>
        <p:spPr bwMode="auto">
          <a:xfrm>
            <a:off x="7554913" y="4559300"/>
            <a:ext cx="12954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Balance </a:t>
            </a:r>
          </a:p>
        </p:txBody>
      </p:sp>
      <p:sp>
        <p:nvSpPr>
          <p:cNvPr id="57361" name="Rectangle 3"/>
          <p:cNvSpPr>
            <a:spLocks noChangeArrowheads="1"/>
          </p:cNvSpPr>
          <p:nvPr/>
        </p:nvSpPr>
        <p:spPr bwMode="auto">
          <a:xfrm>
            <a:off x="5649913" y="5168900"/>
            <a:ext cx="12954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support</a:t>
            </a:r>
          </a:p>
        </p:txBody>
      </p:sp>
      <p:sp>
        <p:nvSpPr>
          <p:cNvPr id="57362" name="Rectangle 3"/>
          <p:cNvSpPr>
            <a:spLocks noChangeArrowheads="1"/>
          </p:cNvSpPr>
          <p:nvPr/>
        </p:nvSpPr>
        <p:spPr bwMode="auto">
          <a:xfrm>
            <a:off x="7631113" y="3779838"/>
            <a:ext cx="1295400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Bloc pvc</a:t>
            </a:r>
          </a:p>
        </p:txBody>
      </p:sp>
      <p:cxnSp>
        <p:nvCxnSpPr>
          <p:cNvPr id="57363" name="Connecteur droit avec flèche 10"/>
          <p:cNvCxnSpPr>
            <a:cxnSpLocks noChangeShapeType="1"/>
          </p:cNvCxnSpPr>
          <p:nvPr/>
        </p:nvCxnSpPr>
        <p:spPr bwMode="auto">
          <a:xfrm rot="16200000" flipV="1">
            <a:off x="7989888" y="2371725"/>
            <a:ext cx="363538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7364" name="Image 7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4550" y="2233613"/>
            <a:ext cx="292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5" name="Rectangle 3"/>
          <p:cNvSpPr>
            <a:spLocks noChangeArrowheads="1"/>
          </p:cNvSpPr>
          <p:nvPr/>
        </p:nvSpPr>
        <p:spPr bwMode="auto">
          <a:xfrm>
            <a:off x="7478713" y="1739900"/>
            <a:ext cx="1600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Bobine + I</a:t>
            </a:r>
          </a:p>
        </p:txBody>
      </p:sp>
      <p:sp>
        <p:nvSpPr>
          <p:cNvPr id="57366" name="Rectangle 3"/>
          <p:cNvSpPr>
            <a:spLocks noChangeArrowheads="1"/>
          </p:cNvSpPr>
          <p:nvPr/>
        </p:nvSpPr>
        <p:spPr bwMode="auto">
          <a:xfrm>
            <a:off x="7478713" y="2941638"/>
            <a:ext cx="1600200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Bobine - I</a:t>
            </a:r>
          </a:p>
        </p:txBody>
      </p:sp>
      <p:cxnSp>
        <p:nvCxnSpPr>
          <p:cNvPr id="57367" name="Connecteur droit avec flèche 10"/>
          <p:cNvCxnSpPr>
            <a:cxnSpLocks noChangeShapeType="1"/>
          </p:cNvCxnSpPr>
          <p:nvPr/>
        </p:nvCxnSpPr>
        <p:spPr bwMode="auto">
          <a:xfrm rot="16200000" flipV="1">
            <a:off x="9009857" y="1867694"/>
            <a:ext cx="152400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7368" name="Image 1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4200" y="1552575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9" name="Image 81"/>
          <p:cNvPicPr>
            <a:picLocks noChangeAspect="1"/>
          </p:cNvPicPr>
          <p:nvPr/>
        </p:nvPicPr>
        <p:blipFill>
          <a:blip r:embed="rId5"/>
          <a:srcRect b="8621"/>
          <a:stretch>
            <a:fillRect/>
          </a:stretch>
        </p:blipFill>
        <p:spPr bwMode="auto">
          <a:xfrm>
            <a:off x="239713" y="1660710"/>
            <a:ext cx="3422650" cy="25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Image 8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4618037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Image 84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8500" y="5608638"/>
            <a:ext cx="218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Image 85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9113" y="6518275"/>
            <a:ext cx="162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3" name="Image 86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94113" y="2876550"/>
            <a:ext cx="508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Image 87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87913" y="2789238"/>
            <a:ext cx="35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375" name="Connecteur droit avec flèche 89"/>
          <p:cNvCxnSpPr>
            <a:cxnSpLocks noChangeShapeType="1"/>
          </p:cNvCxnSpPr>
          <p:nvPr/>
        </p:nvCxnSpPr>
        <p:spPr bwMode="auto">
          <a:xfrm>
            <a:off x="4354513" y="3017838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7376" name="Image 90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9000" y="6076950"/>
            <a:ext cx="1219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7" name="Rectangle 3"/>
          <p:cNvSpPr>
            <a:spLocks noChangeArrowheads="1"/>
          </p:cNvSpPr>
          <p:nvPr/>
        </p:nvSpPr>
        <p:spPr bwMode="auto">
          <a:xfrm>
            <a:off x="4202113" y="6454775"/>
            <a:ext cx="2362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Aimant champ fort</a:t>
            </a:r>
          </a:p>
        </p:txBody>
      </p:sp>
      <p:pic>
        <p:nvPicPr>
          <p:cNvPr id="34" name="Image 1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8512" y="4262437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magnétiques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163513" y="6556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>
                <a:ea typeface="Hoefler Text" pitchFamily="3" charset="0"/>
                <a:cs typeface="Hoefler Text" pitchFamily="3" charset="0"/>
              </a:rPr>
              <a:t>II </a:t>
            </a:r>
            <a:r>
              <a:rPr lang="fr-FR" sz="2000" u="sng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000" u="sng">
                <a:ea typeface="Hoefler Text" pitchFamily="3" charset="0"/>
                <a:cs typeface="Hoefler Text" pitchFamily="3" charset="0"/>
              </a:rPr>
              <a:t> Aspects microscopiques du diamagnétisme</a:t>
            </a:r>
          </a:p>
        </p:txBody>
      </p:sp>
      <p:sp>
        <p:nvSpPr>
          <p:cNvPr id="61446" name="Ellipse 34"/>
          <p:cNvSpPr>
            <a:spLocks noChangeArrowheads="1"/>
          </p:cNvSpPr>
          <p:nvPr/>
        </p:nvSpPr>
        <p:spPr bwMode="auto">
          <a:xfrm>
            <a:off x="468313" y="2179638"/>
            <a:ext cx="2862262" cy="765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61447" name="Connecteur droit avec flèche 35"/>
          <p:cNvCxnSpPr>
            <a:cxnSpLocks noChangeShapeType="1"/>
          </p:cNvCxnSpPr>
          <p:nvPr/>
        </p:nvCxnSpPr>
        <p:spPr bwMode="auto">
          <a:xfrm flipV="1">
            <a:off x="2525713" y="2789238"/>
            <a:ext cx="500062" cy="793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448" name="Connecteur droit avec flèche 37"/>
          <p:cNvCxnSpPr>
            <a:cxnSpLocks noChangeShapeType="1"/>
          </p:cNvCxnSpPr>
          <p:nvPr/>
        </p:nvCxnSpPr>
        <p:spPr bwMode="auto">
          <a:xfrm rot="5400000" flipH="1" flipV="1">
            <a:off x="1381919" y="2104232"/>
            <a:ext cx="917575" cy="1587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1449" name="Image 3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1417638"/>
            <a:ext cx="20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Image 3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913" y="25606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51" name="Connecteur droit 44"/>
          <p:cNvCxnSpPr>
            <a:cxnSpLocks noChangeShapeType="1"/>
          </p:cNvCxnSpPr>
          <p:nvPr/>
        </p:nvCxnSpPr>
        <p:spPr bwMode="auto">
          <a:xfrm>
            <a:off x="1839913" y="2560638"/>
            <a:ext cx="148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61452" name="Image 4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9513" y="3398838"/>
            <a:ext cx="825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Image 4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5863" y="2363788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Image 4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49513" y="3094038"/>
            <a:ext cx="952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5" name="Rectangle 3"/>
          <p:cNvSpPr>
            <a:spLocks noChangeArrowheads="1"/>
          </p:cNvSpPr>
          <p:nvPr/>
        </p:nvSpPr>
        <p:spPr bwMode="auto">
          <a:xfrm>
            <a:off x="3744913" y="1628775"/>
            <a:ext cx="6781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Modèle semi-classique d’un atome don</a:t>
            </a:r>
            <a:r>
              <a:rPr lang="fr-FR" sz="2000">
                <a:ea typeface="Hoefler Text" pitchFamily="3" charset="0"/>
                <a:cs typeface="Hoefler Text" pitchFamily="3" charset="0"/>
              </a:rPr>
              <a:t>t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 les électrons </a:t>
            </a:r>
          </a:p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ne possédent que du moment cinétique orbital</a:t>
            </a:r>
          </a:p>
        </p:txBody>
      </p:sp>
      <p:sp>
        <p:nvSpPr>
          <p:cNvPr id="61456" name="Rectangle 3"/>
          <p:cNvSpPr>
            <a:spLocks noChangeArrowheads="1"/>
          </p:cNvSpPr>
          <p:nvPr/>
        </p:nvSpPr>
        <p:spPr bwMode="auto">
          <a:xfrm>
            <a:off x="315913" y="3627438"/>
            <a:ext cx="861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Variation du moment cinétique lorsque applique un champ extérieur ?</a:t>
            </a:r>
          </a:p>
        </p:txBody>
      </p:sp>
      <p:cxnSp>
        <p:nvCxnSpPr>
          <p:cNvPr id="61457" name="Connecteur droit avec flèche 41"/>
          <p:cNvCxnSpPr>
            <a:cxnSpLocks noChangeShapeType="1"/>
          </p:cNvCxnSpPr>
          <p:nvPr/>
        </p:nvCxnSpPr>
        <p:spPr bwMode="auto">
          <a:xfrm rot="5400000" flipH="1" flipV="1">
            <a:off x="-368299" y="5530850"/>
            <a:ext cx="16748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458" name="Connecteur droit avec flèche 42"/>
          <p:cNvCxnSpPr>
            <a:cxnSpLocks noChangeShapeType="1"/>
          </p:cNvCxnSpPr>
          <p:nvPr/>
        </p:nvCxnSpPr>
        <p:spPr bwMode="auto">
          <a:xfrm flipV="1">
            <a:off x="469900" y="6367463"/>
            <a:ext cx="29321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459" name="Forme libre 44"/>
          <p:cNvSpPr>
            <a:spLocks noChangeArrowheads="1"/>
          </p:cNvSpPr>
          <p:nvPr/>
        </p:nvSpPr>
        <p:spPr bwMode="auto">
          <a:xfrm>
            <a:off x="471488" y="5429250"/>
            <a:ext cx="2862262" cy="950913"/>
          </a:xfrm>
          <a:custGeom>
            <a:avLst/>
            <a:gdLst>
              <a:gd name="T0" fmla="*/ 0 w 2603500"/>
              <a:gd name="T1" fmla="*/ 3924552 h 823383"/>
              <a:gd name="T2" fmla="*/ 828375 w 2603500"/>
              <a:gd name="T3" fmla="*/ 3924552 h 823383"/>
              <a:gd name="T4" fmla="*/ 1980894 w 2603500"/>
              <a:gd name="T5" fmla="*/ 3366855 h 823383"/>
              <a:gd name="T6" fmla="*/ 2701220 w 2603500"/>
              <a:gd name="T7" fmla="*/ 2003586 h 823383"/>
              <a:gd name="T8" fmla="*/ 3241468 w 2603500"/>
              <a:gd name="T9" fmla="*/ 578354 h 823383"/>
              <a:gd name="T10" fmla="*/ 4249923 w 2603500"/>
              <a:gd name="T11" fmla="*/ 82619 h 823383"/>
              <a:gd name="T12" fmla="*/ 7383340 w 2603500"/>
              <a:gd name="T13" fmla="*/ 82619 h 8233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03500"/>
              <a:gd name="T22" fmla="*/ 0 h 823383"/>
              <a:gd name="T23" fmla="*/ 2603500 w 2603500"/>
              <a:gd name="T24" fmla="*/ 823383 h 8233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03500" h="823383">
                <a:moveTo>
                  <a:pt x="0" y="804333"/>
                </a:moveTo>
                <a:cubicBezTo>
                  <a:pt x="87841" y="813858"/>
                  <a:pt x="175683" y="823383"/>
                  <a:pt x="292100" y="804333"/>
                </a:cubicBezTo>
                <a:cubicBezTo>
                  <a:pt x="408517" y="785283"/>
                  <a:pt x="588433" y="755650"/>
                  <a:pt x="698500" y="690033"/>
                </a:cubicBezTo>
                <a:cubicBezTo>
                  <a:pt x="808567" y="624416"/>
                  <a:pt x="878417" y="505883"/>
                  <a:pt x="952500" y="410633"/>
                </a:cubicBezTo>
                <a:cubicBezTo>
                  <a:pt x="1026583" y="315383"/>
                  <a:pt x="1051984" y="184150"/>
                  <a:pt x="1143000" y="118533"/>
                </a:cubicBezTo>
                <a:cubicBezTo>
                  <a:pt x="1234016" y="52916"/>
                  <a:pt x="1255183" y="33866"/>
                  <a:pt x="1498600" y="16933"/>
                </a:cubicBezTo>
                <a:cubicBezTo>
                  <a:pt x="1742017" y="0"/>
                  <a:pt x="2603500" y="16933"/>
                  <a:pt x="2603500" y="169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0" name="Image 48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3300" y="6211888"/>
            <a:ext cx="1111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1" name="Image 49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52813" y="5207000"/>
            <a:ext cx="376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2" name="Flèche vers le haut 51"/>
          <p:cNvSpPr>
            <a:spLocks noChangeArrowheads="1"/>
          </p:cNvSpPr>
          <p:nvPr/>
        </p:nvSpPr>
        <p:spPr bwMode="auto">
          <a:xfrm>
            <a:off x="773113" y="1570038"/>
            <a:ext cx="228600" cy="914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3" name="Image 5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113" y="1646238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4" name="Image 5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0713" y="4618038"/>
            <a:ext cx="673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Rectangle 3"/>
          <p:cNvSpPr>
            <a:spLocks noChangeArrowheads="1"/>
          </p:cNvSpPr>
          <p:nvPr/>
        </p:nvSpPr>
        <p:spPr bwMode="auto">
          <a:xfrm>
            <a:off x="4887913" y="4160838"/>
            <a:ext cx="38862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Calcul pour un champ vertical</a:t>
            </a:r>
          </a:p>
        </p:txBody>
      </p:sp>
      <p:pic>
        <p:nvPicPr>
          <p:cNvPr id="61466" name="Image 57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4513" y="2560638"/>
            <a:ext cx="1841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7" name="Image 58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4799013"/>
            <a:ext cx="1346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8" name="Image 61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07313" y="6540500"/>
            <a:ext cx="1117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9" name="Image 32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37150" y="6246813"/>
            <a:ext cx="1765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0" name="Rectangle 3"/>
          <p:cNvSpPr>
            <a:spLocks noChangeArrowheads="1"/>
          </p:cNvSpPr>
          <p:nvPr/>
        </p:nvSpPr>
        <p:spPr bwMode="auto">
          <a:xfrm>
            <a:off x="4887913" y="5608638"/>
            <a:ext cx="480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Le moment de la partie statique est nul</a:t>
            </a:r>
          </a:p>
        </p:txBody>
      </p:sp>
      <p:sp>
        <p:nvSpPr>
          <p:cNvPr id="61471" name="Rectangle 3"/>
          <p:cNvSpPr>
            <a:spLocks noChangeArrowheads="1"/>
          </p:cNvSpPr>
          <p:nvPr/>
        </p:nvSpPr>
        <p:spPr bwMode="auto">
          <a:xfrm>
            <a:off x="4887913" y="6523038"/>
            <a:ext cx="4800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L’effet est transitoitre</a:t>
            </a:r>
          </a:p>
        </p:txBody>
      </p:sp>
      <p:pic>
        <p:nvPicPr>
          <p:cNvPr id="61472" name="Image 56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02513" y="5303838"/>
            <a:ext cx="2171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3" name="Rectangle 3"/>
          <p:cNvSpPr>
            <a:spLocks noChangeArrowheads="1"/>
          </p:cNvSpPr>
          <p:nvPr/>
        </p:nvSpPr>
        <p:spPr bwMode="auto">
          <a:xfrm>
            <a:off x="4887913" y="5075238"/>
            <a:ext cx="38862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>
                <a:ea typeface="Hoefler Text" pitchFamily="3" charset="0"/>
                <a:cs typeface="Hoefler Text" pitchFamily="3" charset="0"/>
              </a:rPr>
              <a:t>Force de Lorentz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50442</TotalTime>
  <Words>1718</Words>
  <PresentationFormat>Personnalisé</PresentationFormat>
  <Paragraphs>295</Paragraphs>
  <Slides>28</Slides>
  <Notes>28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Thème Office</vt:lpstr>
      <vt:lpstr>1_Thème Office</vt:lpstr>
      <vt:lpstr>2_Thème Office</vt:lpstr>
      <vt:lpstr>Milieux magnétiques</vt:lpstr>
      <vt:lpstr>Diapositive 2</vt:lpstr>
      <vt:lpstr>Milieux magnétiques</vt:lpstr>
      <vt:lpstr>Ch 2 – 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Milieux magnétiques</vt:lpstr>
      <vt:lpstr>Thermodynamique  des systèmes magnétiques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Romain Volk</cp:lastModifiedBy>
  <cp:revision>579</cp:revision>
  <cp:lastPrinted>2016-11-24T15:00:23Z</cp:lastPrinted>
  <dcterms:created xsi:type="dcterms:W3CDTF">2020-05-25T08:35:22Z</dcterms:created>
  <dcterms:modified xsi:type="dcterms:W3CDTF">2020-05-25T08:37:11Z</dcterms:modified>
</cp:coreProperties>
</file>