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32"/>
  </p:notesMasterIdLst>
  <p:handoutMasterIdLst>
    <p:handoutMasterId r:id="rId33"/>
  </p:handoutMasterIdLst>
  <p:sldIdLst>
    <p:sldId id="501" r:id="rId4"/>
    <p:sldId id="502" r:id="rId5"/>
    <p:sldId id="479" r:id="rId6"/>
    <p:sldId id="487" r:id="rId7"/>
    <p:sldId id="505" r:id="rId8"/>
    <p:sldId id="480" r:id="rId9"/>
    <p:sldId id="506" r:id="rId10"/>
    <p:sldId id="482" r:id="rId11"/>
    <p:sldId id="521" r:id="rId12"/>
    <p:sldId id="507" r:id="rId13"/>
    <p:sldId id="509" r:id="rId14"/>
    <p:sldId id="510" r:id="rId15"/>
    <p:sldId id="511" r:id="rId16"/>
    <p:sldId id="512" r:id="rId17"/>
    <p:sldId id="514" r:id="rId18"/>
    <p:sldId id="513" r:id="rId19"/>
    <p:sldId id="524" r:id="rId20"/>
    <p:sldId id="522" r:id="rId21"/>
    <p:sldId id="494" r:id="rId22"/>
    <p:sldId id="495" r:id="rId23"/>
    <p:sldId id="517" r:id="rId24"/>
    <p:sldId id="519" r:id="rId25"/>
    <p:sldId id="525" r:id="rId26"/>
    <p:sldId id="474" r:id="rId27"/>
    <p:sldId id="498" r:id="rId28"/>
    <p:sldId id="499" r:id="rId29"/>
    <p:sldId id="475" r:id="rId30"/>
    <p:sldId id="476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3" charset="0"/>
      <a:defRPr kern="1200">
        <a:solidFill>
          <a:schemeClr val="tx1"/>
        </a:solidFill>
        <a:latin typeface="Arial" pitchFamily="3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6268" autoAdjust="0"/>
    <p:restoredTop sz="98801" autoAdjust="0"/>
  </p:normalViewPr>
  <p:slideViewPr>
    <p:cSldViewPr>
      <p:cViewPr>
        <p:scale>
          <a:sx n="85" d="100"/>
          <a:sy n="85" d="100"/>
        </p:scale>
        <p:origin x="-1280" y="-6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0D93A747-94CF-874B-8B56-37862E437D01}" type="datetime1">
              <a:rPr lang="fr-FR"/>
              <a:pPr>
                <a:defRPr/>
              </a:pPr>
              <a:t>25/05/20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84" charset="0"/>
              <a:buNone/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C13AB99-540B-754B-908E-C4EC5B30DA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012C69FE-9B48-A74A-94DB-EC567E53F8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ヒラギノ角ゴ Pro W3" pitchFamily="-84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3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4" charset="0"/>
      <a:defRPr sz="1200" kern="1200">
        <a:solidFill>
          <a:srgbClr val="000000"/>
        </a:solidFill>
        <a:latin typeface="Times New Roman" pitchFamily="-84" charset="0"/>
        <a:ea typeface="ヒラギノ角ゴ Pro W3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A339413-86AF-384C-AE70-AFC10C3880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6FFB1AB-E571-0E45-A357-29E9D50613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A339413-86AF-384C-AE70-AFC10C3880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6FFB1AB-E571-0E45-A357-29E9D50613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BF8FCB7-C3FC-7245-A7DC-BE74B3D22DB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6418E7B-7FCC-7345-8007-1AD225A049D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EBF8FCB7-C3FC-7245-A7DC-BE74B3D22DBF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6418E7B-7FCC-7345-8007-1AD225A049DD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427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4B5DF5B-CA43-A44A-AA12-C585E165EA2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19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1B9D2C4-BD19-464E-91D2-78B3AAA3464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24B5DF5B-CA43-A44A-AA12-C585E165EA2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20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1B9D2C4-BD19-464E-91D2-78B3AAA34648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20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0180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A339413-86AF-384C-AE70-AFC10C3880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21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6FFB1AB-E571-0E45-A357-29E9D50613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A339413-86AF-384C-AE70-AFC10C3880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22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6FFB1AB-E571-0E45-A357-29E9D50613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22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FA339413-86AF-384C-AE70-AFC10C3880B3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66FFB1AB-E571-0E45-A357-29E9D5061312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5222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701762D-D729-A94E-9EB1-D7692B42AA7C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CE88884-8655-B64D-8FD1-079394D3B80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701762D-D729-A94E-9EB1-D7692B42AA7C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CE88884-8655-B64D-8FD1-079394D3B80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701762D-D729-A94E-9EB1-D7692B42AA7C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0CE88884-8655-B64D-8FD1-079394D3B80F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4036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73AAA10A-634D-DA40-A412-D49486104519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D929C21-8932-EF4D-B4F9-7FA8AE35909A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6084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8C3FE403-A6EF-D543-9EBD-8DE8BEC80F6A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28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33EB26A-BB95-6C4F-AD90-DC16FEF7E2B5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8132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3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4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5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6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7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8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8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3" charset="0"/>
              <a:buNone/>
            </a:pPr>
            <a:fld id="{5854DD7F-C6E3-D342-8400-D0FFC3F03B31}" type="slidenum">
              <a:rPr lang="fr-FR">
                <a:latin typeface="Times New Roman" pitchFamily="3" charset="0"/>
                <a:ea typeface="Lucida Sans Unicode" pitchFamily="34" charset="0"/>
                <a:cs typeface="Lucida Sans Unicode" pitchFamily="34" charset="0"/>
              </a:rPr>
              <a:pPr>
                <a:buFont typeface="Times New Roman" pitchFamily="3" charset="0"/>
                <a:buNone/>
              </a:pPr>
              <a:t>9</a:t>
            </a:fld>
            <a:endParaRPr lang="fr-FR">
              <a:latin typeface="Times New Roman" pitchFamily="3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9900" y="10153650"/>
            <a:ext cx="3276600" cy="534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040" tIns="47520" rIns="95040" bIns="47520" anchor="b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C4F95B7-3A92-C64B-9780-4D8530E99AA7}" type="slidenum">
              <a:rPr lang="en-GB" sz="1200">
                <a:solidFill>
                  <a:srgbClr val="000000"/>
                </a:solidFill>
                <a:ea typeface="Microsoft YaHei" charset="0"/>
                <a:cs typeface="Microsoft YaHei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9</a:t>
            </a:fld>
            <a:endParaRPr lang="en-GB" sz="1200">
              <a:solidFill>
                <a:srgbClr val="000000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41988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8075" y="803275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6825"/>
            <a:ext cx="6046788" cy="4808538"/>
          </a:xfrm>
          <a:noFill/>
          <a:ln/>
        </p:spPr>
        <p:txBody>
          <a:bodyPr lIns="95040" tIns="47520" rIns="95040" bIns="47520"/>
          <a:lstStyle/>
          <a:p>
            <a:pPr eaLnBrk="1">
              <a:spcBef>
                <a:spcPts val="450"/>
              </a:spcBef>
              <a:buSzPct val="45000"/>
              <a:buFont typeface="Wingdings" pitchFamily="3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sz="1300">
                <a:latin typeface="Arial" pitchFamily="3" charset="0"/>
                <a:ea typeface="Microsoft YaHei" charset="0"/>
                <a:cs typeface="Microsoft YaHei" charset="0"/>
              </a:rPr>
              <a:t>Liquide/solide, gaz/solide, liquide/gaz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CCAFC-B721-0748-80E7-899B9EE519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A6F3-C860-2746-B396-A6F3E51241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B7DE1-A1BE-F148-9264-06A36A3338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FC57-5E46-3E46-90C4-597CD93488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9FEFD-77BC-9F4D-B34B-AE2503307A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C705-40EF-8C4D-8712-13750C4987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3096C-71F9-E440-B28F-62939E7F953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D7B7-DB39-184A-B851-08E4D9DA96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179A-56CB-D345-82B8-2FE30308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9A4A2-D014-BC4E-9A15-720E1A06A7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171CC-8C7D-4B4C-B96A-6C109A6FF7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78F2-AAA8-834B-B416-53969663ED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979-B29B-8D48-9DD2-CCC30611B1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59E6-EFAC-9C47-9A99-9CAF1DA49B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36545-8D1C-B749-9F13-35A0E8E06F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0CA2-5090-2A41-99A2-06342C4D8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70273-46BF-A74D-AF07-7ACC731EE0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A694-5E82-5743-8AA3-DA57C79969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3552-E9C7-6A42-9845-707C21E06E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3338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62613" y="1847850"/>
            <a:ext cx="4206875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27856-AC48-1343-B531-1B54FFCB1E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6CC5-E484-8346-86E5-C5E9AEDAE4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95C2-F33F-0B4E-9F60-A7F5974CDF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BC1D2-E955-EE46-B4C7-983709F059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736B-3C4E-1841-AA60-118396EEDC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6520-B1B3-2C45-AFF2-B8A460AA7B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3056-A462-0645-9C3D-6E9110CE4F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9C4E-EFAD-6747-AEF2-93C4738DF2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20013" y="344488"/>
            <a:ext cx="2149475" cy="641508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8413" y="344488"/>
            <a:ext cx="6299200" cy="64150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E473-FFE7-0A4B-96A8-F901357C44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F6DD-1AE1-D046-A5FF-432458C011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10583-7550-AA46-A4CE-F489EF47B1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8F29A-3DF1-854A-8E63-CD43DA99E3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2D72-A927-B644-BBC2-2F2A8A4B72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4050D-4DA3-4843-9AD6-D36A3FBA9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C806-AAB0-3E43-B55A-D6E8600AB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-84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BC40A26A-EFFC-0346-BD69-6E2DDD23B1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400">
          <a:solidFill>
            <a:srgbClr val="000000"/>
          </a:solidFill>
          <a:latin typeface="Arial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3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3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3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7100" y="1208088"/>
            <a:ext cx="8901113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3925" y="1308100"/>
            <a:ext cx="9069388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39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0343A446-587C-CC4F-8CEF-8BC29E0973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208088"/>
            <a:ext cx="10080625" cy="82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22225" y="1308100"/>
            <a:ext cx="10099675" cy="34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68413" y="344488"/>
            <a:ext cx="8588375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3338" y="1847850"/>
            <a:ext cx="8566150" cy="491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6575"/>
            <a:ext cx="3192462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4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283BF472-AF3D-6D45-8BE3-39A9AA1324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4100">
          <a:solidFill>
            <a:srgbClr val="000099"/>
          </a:solidFill>
          <a:latin typeface="Times New Roman" pitchFamily="-84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7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3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df"/><Relationship Id="rId20" Type="http://schemas.openxmlformats.org/officeDocument/2006/relationships/image" Target="../media/image19.pdf"/><Relationship Id="rId21" Type="http://schemas.openxmlformats.org/officeDocument/2006/relationships/image" Target="../media/image20.png"/><Relationship Id="rId22" Type="http://schemas.openxmlformats.org/officeDocument/2006/relationships/image" Target="../media/image21.pdf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df"/><Relationship Id="rId13" Type="http://schemas.openxmlformats.org/officeDocument/2006/relationships/image" Target="../media/image12.png"/><Relationship Id="rId14" Type="http://schemas.openxmlformats.org/officeDocument/2006/relationships/image" Target="../media/image13.pdf"/><Relationship Id="rId15" Type="http://schemas.openxmlformats.org/officeDocument/2006/relationships/image" Target="../media/image14.png"/><Relationship Id="rId16" Type="http://schemas.openxmlformats.org/officeDocument/2006/relationships/image" Target="../media/image15.pdf"/><Relationship Id="rId17" Type="http://schemas.openxmlformats.org/officeDocument/2006/relationships/image" Target="../media/image16.png"/><Relationship Id="rId18" Type="http://schemas.openxmlformats.org/officeDocument/2006/relationships/image" Target="../media/image17.pdf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5" Type="http://schemas.openxmlformats.org/officeDocument/2006/relationships/image" Target="../media/image4.pdf"/><Relationship Id="rId6" Type="http://schemas.openxmlformats.org/officeDocument/2006/relationships/image" Target="../media/image5.png"/><Relationship Id="rId7" Type="http://schemas.openxmlformats.org/officeDocument/2006/relationships/image" Target="../media/image6.pdf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df"/><Relationship Id="rId12" Type="http://schemas.openxmlformats.org/officeDocument/2006/relationships/image" Target="../media/image93.png"/><Relationship Id="rId13" Type="http://schemas.openxmlformats.org/officeDocument/2006/relationships/image" Target="../media/image94.pdf"/><Relationship Id="rId14" Type="http://schemas.openxmlformats.org/officeDocument/2006/relationships/image" Target="../media/image95.png"/><Relationship Id="rId15" Type="http://schemas.openxmlformats.org/officeDocument/2006/relationships/image" Target="../media/image96.pdf"/><Relationship Id="rId16" Type="http://schemas.openxmlformats.org/officeDocument/2006/relationships/image" Target="../media/image97.png"/><Relationship Id="rId17" Type="http://schemas.openxmlformats.org/officeDocument/2006/relationships/image" Target="../media/image98.pdf"/><Relationship Id="rId18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4.pdf"/><Relationship Id="rId4" Type="http://schemas.openxmlformats.org/officeDocument/2006/relationships/image" Target="../media/image85.png"/><Relationship Id="rId5" Type="http://schemas.openxmlformats.org/officeDocument/2006/relationships/image" Target="../media/image86.pdf"/><Relationship Id="rId6" Type="http://schemas.openxmlformats.org/officeDocument/2006/relationships/image" Target="../media/image87.png"/><Relationship Id="rId7" Type="http://schemas.openxmlformats.org/officeDocument/2006/relationships/image" Target="../media/image88.pdf"/><Relationship Id="rId8" Type="http://schemas.openxmlformats.org/officeDocument/2006/relationships/image" Target="../media/image89.png"/><Relationship Id="rId9" Type="http://schemas.openxmlformats.org/officeDocument/2006/relationships/image" Target="../media/image90.pdf"/><Relationship Id="rId10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png"/><Relationship Id="rId20" Type="http://schemas.openxmlformats.org/officeDocument/2006/relationships/image" Target="../media/image112.pdf"/><Relationship Id="rId21" Type="http://schemas.openxmlformats.org/officeDocument/2006/relationships/image" Target="../media/image113.png"/><Relationship Id="rId22" Type="http://schemas.openxmlformats.org/officeDocument/2006/relationships/image" Target="../media/image114.pdf"/><Relationship Id="rId23" Type="http://schemas.openxmlformats.org/officeDocument/2006/relationships/image" Target="../media/image115.png"/><Relationship Id="rId10" Type="http://schemas.openxmlformats.org/officeDocument/2006/relationships/image" Target="../media/image102.pdf"/><Relationship Id="rId11" Type="http://schemas.openxmlformats.org/officeDocument/2006/relationships/image" Target="../media/image103.png"/><Relationship Id="rId12" Type="http://schemas.openxmlformats.org/officeDocument/2006/relationships/image" Target="../media/image104.pdf"/><Relationship Id="rId13" Type="http://schemas.openxmlformats.org/officeDocument/2006/relationships/image" Target="../media/image105.png"/><Relationship Id="rId14" Type="http://schemas.openxmlformats.org/officeDocument/2006/relationships/image" Target="../media/image106.pdf"/><Relationship Id="rId15" Type="http://schemas.openxmlformats.org/officeDocument/2006/relationships/image" Target="../media/image107.png"/><Relationship Id="rId16" Type="http://schemas.openxmlformats.org/officeDocument/2006/relationships/image" Target="../media/image108.pdf"/><Relationship Id="rId17" Type="http://schemas.openxmlformats.org/officeDocument/2006/relationships/image" Target="../media/image109.png"/><Relationship Id="rId18" Type="http://schemas.openxmlformats.org/officeDocument/2006/relationships/image" Target="../media/image110.pdf"/><Relationship Id="rId19" Type="http://schemas.openxmlformats.org/officeDocument/2006/relationships/image" Target="../media/image1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70.pdf"/><Relationship Id="rId7" Type="http://schemas.openxmlformats.org/officeDocument/2006/relationships/image" Target="../media/image71.png"/><Relationship Id="rId8" Type="http://schemas.openxmlformats.org/officeDocument/2006/relationships/image" Target="../media/image100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pdf"/><Relationship Id="rId12" Type="http://schemas.openxmlformats.org/officeDocument/2006/relationships/image" Target="../media/image121.png"/><Relationship Id="rId13" Type="http://schemas.openxmlformats.org/officeDocument/2006/relationships/image" Target="../media/image122.pdf"/><Relationship Id="rId14" Type="http://schemas.openxmlformats.org/officeDocument/2006/relationships/image" Target="../media/image123.png"/><Relationship Id="rId15" Type="http://schemas.openxmlformats.org/officeDocument/2006/relationships/image" Target="../media/image124.pdf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2.pdf"/><Relationship Id="rId4" Type="http://schemas.openxmlformats.org/officeDocument/2006/relationships/image" Target="../media/image113.png"/><Relationship Id="rId5" Type="http://schemas.openxmlformats.org/officeDocument/2006/relationships/image" Target="../media/image114.pdf"/><Relationship Id="rId6" Type="http://schemas.openxmlformats.org/officeDocument/2006/relationships/image" Target="../media/image115.png"/><Relationship Id="rId7" Type="http://schemas.openxmlformats.org/officeDocument/2006/relationships/image" Target="../media/image116.pdf"/><Relationship Id="rId8" Type="http://schemas.openxmlformats.org/officeDocument/2006/relationships/image" Target="../media/image117.png"/><Relationship Id="rId9" Type="http://schemas.openxmlformats.org/officeDocument/2006/relationships/image" Target="../media/image118.pdf"/><Relationship Id="rId10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4.pdf"/><Relationship Id="rId12" Type="http://schemas.openxmlformats.org/officeDocument/2006/relationships/image" Target="../media/image135.png"/><Relationship Id="rId13" Type="http://schemas.openxmlformats.org/officeDocument/2006/relationships/image" Target="../media/image136.pdf"/><Relationship Id="rId14" Type="http://schemas.openxmlformats.org/officeDocument/2006/relationships/image" Target="../media/image137.png"/><Relationship Id="rId15" Type="http://schemas.openxmlformats.org/officeDocument/2006/relationships/image" Target="../media/image138.pdf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6.pdf"/><Relationship Id="rId4" Type="http://schemas.openxmlformats.org/officeDocument/2006/relationships/image" Target="../media/image127.png"/><Relationship Id="rId5" Type="http://schemas.openxmlformats.org/officeDocument/2006/relationships/image" Target="../media/image128.pdf"/><Relationship Id="rId6" Type="http://schemas.openxmlformats.org/officeDocument/2006/relationships/image" Target="../media/image129.png"/><Relationship Id="rId7" Type="http://schemas.openxmlformats.org/officeDocument/2006/relationships/image" Target="../media/image130.pdf"/><Relationship Id="rId8" Type="http://schemas.openxmlformats.org/officeDocument/2006/relationships/image" Target="../media/image131.png"/><Relationship Id="rId9" Type="http://schemas.openxmlformats.org/officeDocument/2006/relationships/image" Target="../media/image132.pdf"/><Relationship Id="rId10" Type="http://schemas.openxmlformats.org/officeDocument/2006/relationships/image" Target="../media/image13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2.pdf"/><Relationship Id="rId20" Type="http://schemas.openxmlformats.org/officeDocument/2006/relationships/image" Target="../media/image153.png"/><Relationship Id="rId21" Type="http://schemas.openxmlformats.org/officeDocument/2006/relationships/image" Target="../media/image154.pdf"/><Relationship Id="rId22" Type="http://schemas.openxmlformats.org/officeDocument/2006/relationships/image" Target="../media/image155.png"/><Relationship Id="rId10" Type="http://schemas.openxmlformats.org/officeDocument/2006/relationships/image" Target="../media/image143.png"/><Relationship Id="rId11" Type="http://schemas.openxmlformats.org/officeDocument/2006/relationships/image" Target="../media/image144.pdf"/><Relationship Id="rId12" Type="http://schemas.openxmlformats.org/officeDocument/2006/relationships/image" Target="../media/image145.png"/><Relationship Id="rId13" Type="http://schemas.openxmlformats.org/officeDocument/2006/relationships/image" Target="../media/image146.pdf"/><Relationship Id="rId14" Type="http://schemas.openxmlformats.org/officeDocument/2006/relationships/image" Target="../media/image147.png"/><Relationship Id="rId15" Type="http://schemas.openxmlformats.org/officeDocument/2006/relationships/image" Target="../media/image148.pdf"/><Relationship Id="rId16" Type="http://schemas.openxmlformats.org/officeDocument/2006/relationships/image" Target="../media/image149.png"/><Relationship Id="rId17" Type="http://schemas.openxmlformats.org/officeDocument/2006/relationships/image" Target="../media/image150.pdf"/><Relationship Id="rId18" Type="http://schemas.openxmlformats.org/officeDocument/2006/relationships/image" Target="../media/image151.png"/><Relationship Id="rId19" Type="http://schemas.openxmlformats.org/officeDocument/2006/relationships/image" Target="../media/image152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0.pdf"/><Relationship Id="rId4" Type="http://schemas.openxmlformats.org/officeDocument/2006/relationships/image" Target="../media/image131.png"/><Relationship Id="rId5" Type="http://schemas.openxmlformats.org/officeDocument/2006/relationships/image" Target="../media/image132.pdf"/><Relationship Id="rId6" Type="http://schemas.openxmlformats.org/officeDocument/2006/relationships/image" Target="../media/image133.png"/><Relationship Id="rId7" Type="http://schemas.openxmlformats.org/officeDocument/2006/relationships/image" Target="../media/image140.pdf"/><Relationship Id="rId8" Type="http://schemas.openxmlformats.org/officeDocument/2006/relationships/image" Target="../media/image1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6.png"/><Relationship Id="rId12" Type="http://schemas.openxmlformats.org/officeDocument/2006/relationships/image" Target="../media/image167.png"/><Relationship Id="rId13" Type="http://schemas.openxmlformats.org/officeDocument/2006/relationships/image" Target="../media/image16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8.png"/><Relationship Id="rId4" Type="http://schemas.openxmlformats.org/officeDocument/2006/relationships/image" Target="../media/image159.png"/><Relationship Id="rId5" Type="http://schemas.openxmlformats.org/officeDocument/2006/relationships/image" Target="../media/image160.png"/><Relationship Id="rId6" Type="http://schemas.openxmlformats.org/officeDocument/2006/relationships/image" Target="../media/image161.png"/><Relationship Id="rId7" Type="http://schemas.openxmlformats.org/officeDocument/2006/relationships/image" Target="../media/image162.png"/><Relationship Id="rId8" Type="http://schemas.openxmlformats.org/officeDocument/2006/relationships/image" Target="../media/image163.png"/><Relationship Id="rId9" Type="http://schemas.openxmlformats.org/officeDocument/2006/relationships/image" Target="../media/image164.png"/><Relationship Id="rId10" Type="http://schemas.openxmlformats.org/officeDocument/2006/relationships/image" Target="../media/image165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7.pdf"/><Relationship Id="rId12" Type="http://schemas.openxmlformats.org/officeDocument/2006/relationships/image" Target="../media/image178.png"/><Relationship Id="rId13" Type="http://schemas.openxmlformats.org/officeDocument/2006/relationships/image" Target="../media/image179.pdf"/><Relationship Id="rId14" Type="http://schemas.openxmlformats.org/officeDocument/2006/relationships/image" Target="../media/image180.png"/><Relationship Id="rId15" Type="http://schemas.openxmlformats.org/officeDocument/2006/relationships/image" Target="../media/image181.pdf"/><Relationship Id="rId16" Type="http://schemas.openxmlformats.org/officeDocument/2006/relationships/image" Target="../media/image182.png"/><Relationship Id="rId17" Type="http://schemas.openxmlformats.org/officeDocument/2006/relationships/image" Target="../media/image183.pdf"/><Relationship Id="rId18" Type="http://schemas.openxmlformats.org/officeDocument/2006/relationships/image" Target="../media/image18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9.png"/><Relationship Id="rId4" Type="http://schemas.openxmlformats.org/officeDocument/2006/relationships/image" Target="../media/image170.png"/><Relationship Id="rId5" Type="http://schemas.openxmlformats.org/officeDocument/2006/relationships/image" Target="../media/image171.pdf"/><Relationship Id="rId6" Type="http://schemas.openxmlformats.org/officeDocument/2006/relationships/image" Target="../media/image172.png"/><Relationship Id="rId7" Type="http://schemas.openxmlformats.org/officeDocument/2006/relationships/image" Target="../media/image173.pdf"/><Relationship Id="rId8" Type="http://schemas.openxmlformats.org/officeDocument/2006/relationships/image" Target="../media/image174.png"/><Relationship Id="rId9" Type="http://schemas.openxmlformats.org/officeDocument/2006/relationships/image" Target="../media/image175.pdf"/><Relationship Id="rId10" Type="http://schemas.openxmlformats.org/officeDocument/2006/relationships/image" Target="../media/image1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85.pdf"/><Relationship Id="rId5" Type="http://schemas.openxmlformats.org/officeDocument/2006/relationships/image" Target="../media/image186.png"/><Relationship Id="rId6" Type="http://schemas.openxmlformats.org/officeDocument/2006/relationships/image" Target="../media/image187.pdf"/><Relationship Id="rId7" Type="http://schemas.openxmlformats.org/officeDocument/2006/relationships/image" Target="../media/image188.png"/><Relationship Id="rId8" Type="http://schemas.openxmlformats.org/officeDocument/2006/relationships/image" Target="../media/image189.pdf"/><Relationship Id="rId9" Type="http://schemas.openxmlformats.org/officeDocument/2006/relationships/image" Target="../media/image19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7" Type="http://schemas.openxmlformats.org/officeDocument/2006/relationships/image" Target="../media/image27.pdf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5.pdf"/><Relationship Id="rId12" Type="http://schemas.openxmlformats.org/officeDocument/2006/relationships/image" Target="../media/image19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6" Type="http://schemas.openxmlformats.org/officeDocument/2006/relationships/image" Target="../media/image164.png"/><Relationship Id="rId7" Type="http://schemas.openxmlformats.org/officeDocument/2006/relationships/image" Target="../media/image191.pdf"/><Relationship Id="rId8" Type="http://schemas.openxmlformats.org/officeDocument/2006/relationships/image" Target="../media/image192.png"/><Relationship Id="rId9" Type="http://schemas.openxmlformats.org/officeDocument/2006/relationships/image" Target="../media/image193.pdf"/><Relationship Id="rId10" Type="http://schemas.openxmlformats.org/officeDocument/2006/relationships/image" Target="../media/image19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pdf"/><Relationship Id="rId20" Type="http://schemas.openxmlformats.org/officeDocument/2006/relationships/image" Target="../media/image214.png"/><Relationship Id="rId10" Type="http://schemas.openxmlformats.org/officeDocument/2006/relationships/image" Target="../media/image204.png"/><Relationship Id="rId11" Type="http://schemas.openxmlformats.org/officeDocument/2006/relationships/image" Target="../media/image205.pdf"/><Relationship Id="rId12" Type="http://schemas.openxmlformats.org/officeDocument/2006/relationships/image" Target="../media/image206.png"/><Relationship Id="rId13" Type="http://schemas.openxmlformats.org/officeDocument/2006/relationships/image" Target="../media/image207.pdf"/><Relationship Id="rId14" Type="http://schemas.openxmlformats.org/officeDocument/2006/relationships/image" Target="../media/image208.png"/><Relationship Id="rId15" Type="http://schemas.openxmlformats.org/officeDocument/2006/relationships/image" Target="../media/image209.pdf"/><Relationship Id="rId16" Type="http://schemas.openxmlformats.org/officeDocument/2006/relationships/image" Target="../media/image210.png"/><Relationship Id="rId17" Type="http://schemas.openxmlformats.org/officeDocument/2006/relationships/image" Target="../media/image211.pdf"/><Relationship Id="rId18" Type="http://schemas.openxmlformats.org/officeDocument/2006/relationships/image" Target="../media/image212.png"/><Relationship Id="rId19" Type="http://schemas.openxmlformats.org/officeDocument/2006/relationships/image" Target="../media/image213.pd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7.pdf"/><Relationship Id="rId4" Type="http://schemas.openxmlformats.org/officeDocument/2006/relationships/image" Target="../media/image198.png"/><Relationship Id="rId5" Type="http://schemas.openxmlformats.org/officeDocument/2006/relationships/image" Target="../media/image199.pdf"/><Relationship Id="rId6" Type="http://schemas.openxmlformats.org/officeDocument/2006/relationships/image" Target="../media/image200.png"/><Relationship Id="rId7" Type="http://schemas.openxmlformats.org/officeDocument/2006/relationships/image" Target="../media/image201.pdf"/><Relationship Id="rId8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3.pdf"/><Relationship Id="rId12" Type="http://schemas.openxmlformats.org/officeDocument/2006/relationships/image" Target="../media/image2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5.pdf"/><Relationship Id="rId4" Type="http://schemas.openxmlformats.org/officeDocument/2006/relationships/image" Target="../media/image216.png"/><Relationship Id="rId5" Type="http://schemas.openxmlformats.org/officeDocument/2006/relationships/image" Target="../media/image217.pdf"/><Relationship Id="rId6" Type="http://schemas.openxmlformats.org/officeDocument/2006/relationships/image" Target="../media/image218.png"/><Relationship Id="rId7" Type="http://schemas.openxmlformats.org/officeDocument/2006/relationships/image" Target="../media/image219.pdf"/><Relationship Id="rId8" Type="http://schemas.openxmlformats.org/officeDocument/2006/relationships/image" Target="../media/image220.png"/><Relationship Id="rId9" Type="http://schemas.openxmlformats.org/officeDocument/2006/relationships/image" Target="../media/image221.pdf"/><Relationship Id="rId10" Type="http://schemas.openxmlformats.org/officeDocument/2006/relationships/image" Target="../media/image222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1.pdf"/><Relationship Id="rId12" Type="http://schemas.openxmlformats.org/officeDocument/2006/relationships/image" Target="../media/image222.png"/><Relationship Id="rId13" Type="http://schemas.openxmlformats.org/officeDocument/2006/relationships/image" Target="../media/image227.pdf"/><Relationship Id="rId14" Type="http://schemas.openxmlformats.org/officeDocument/2006/relationships/image" Target="../media/image228.png"/><Relationship Id="rId15" Type="http://schemas.openxmlformats.org/officeDocument/2006/relationships/image" Target="../media/image229.pdf"/><Relationship Id="rId16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5.pdf"/><Relationship Id="rId4" Type="http://schemas.openxmlformats.org/officeDocument/2006/relationships/image" Target="../media/image216.png"/><Relationship Id="rId5" Type="http://schemas.openxmlformats.org/officeDocument/2006/relationships/image" Target="../media/image217.pdf"/><Relationship Id="rId6" Type="http://schemas.openxmlformats.org/officeDocument/2006/relationships/image" Target="../media/image218.png"/><Relationship Id="rId7" Type="http://schemas.openxmlformats.org/officeDocument/2006/relationships/image" Target="../media/image219.pdf"/><Relationship Id="rId8" Type="http://schemas.openxmlformats.org/officeDocument/2006/relationships/image" Target="../media/image220.png"/><Relationship Id="rId9" Type="http://schemas.openxmlformats.org/officeDocument/2006/relationships/image" Target="../media/image225.pdf"/><Relationship Id="rId10" Type="http://schemas.openxmlformats.org/officeDocument/2006/relationships/image" Target="../media/image2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4" Type="http://schemas.openxmlformats.org/officeDocument/2006/relationships/image" Target="../media/image233.png"/><Relationship Id="rId5" Type="http://schemas.openxmlformats.org/officeDocument/2006/relationships/image" Target="../media/image234.pdf"/><Relationship Id="rId6" Type="http://schemas.openxmlformats.org/officeDocument/2006/relationships/image" Target="../media/image23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4" Type="http://schemas.openxmlformats.org/officeDocument/2006/relationships/image" Target="../media/image237.png"/><Relationship Id="rId5" Type="http://schemas.openxmlformats.org/officeDocument/2006/relationships/image" Target="../media/image238.png"/><Relationship Id="rId6" Type="http://schemas.openxmlformats.org/officeDocument/2006/relationships/image" Target="../media/image239.png"/><Relationship Id="rId7" Type="http://schemas.openxmlformats.org/officeDocument/2006/relationships/image" Target="../media/image240.png"/><Relationship Id="rId8" Type="http://schemas.openxmlformats.org/officeDocument/2006/relationships/image" Target="../media/image241.png"/><Relationship Id="rId9" Type="http://schemas.openxmlformats.org/officeDocument/2006/relationships/image" Target="../media/image2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36.pdf"/><Relationship Id="rId5" Type="http://schemas.openxmlformats.org/officeDocument/2006/relationships/image" Target="../media/image37.png"/><Relationship Id="rId6" Type="http://schemas.openxmlformats.org/officeDocument/2006/relationships/image" Target="../media/image38.pdf"/><Relationship Id="rId7" Type="http://schemas.openxmlformats.org/officeDocument/2006/relationships/image" Target="../media/image39.png"/><Relationship Id="rId8" Type="http://schemas.openxmlformats.org/officeDocument/2006/relationships/image" Target="../media/image40.pdf"/><Relationship Id="rId9" Type="http://schemas.openxmlformats.org/officeDocument/2006/relationships/image" Target="../media/image41.png"/><Relationship Id="rId10" Type="http://schemas.openxmlformats.org/officeDocument/2006/relationships/image" Target="../media/image42.pd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df"/><Relationship Id="rId13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pdf"/><Relationship Id="rId4" Type="http://schemas.openxmlformats.org/officeDocument/2006/relationships/image" Target="../media/image48.png"/><Relationship Id="rId5" Type="http://schemas.openxmlformats.org/officeDocument/2006/relationships/image" Target="../media/image49.pdf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df"/><Relationship Id="rId9" Type="http://schemas.openxmlformats.org/officeDocument/2006/relationships/image" Target="../media/image53.png"/><Relationship Id="rId10" Type="http://schemas.openxmlformats.org/officeDocument/2006/relationships/image" Target="../media/image54.pdf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0.pdf"/><Relationship Id="rId21" Type="http://schemas.openxmlformats.org/officeDocument/2006/relationships/image" Target="../media/image71.png"/><Relationship Id="rId22" Type="http://schemas.openxmlformats.org/officeDocument/2006/relationships/image" Target="../media/image72.pdf"/><Relationship Id="rId23" Type="http://schemas.openxmlformats.org/officeDocument/2006/relationships/image" Target="../media/image73.png"/><Relationship Id="rId24" Type="http://schemas.openxmlformats.org/officeDocument/2006/relationships/image" Target="../media/image74.pdf"/><Relationship Id="rId25" Type="http://schemas.openxmlformats.org/officeDocument/2006/relationships/image" Target="../media/image75.png"/><Relationship Id="rId26" Type="http://schemas.openxmlformats.org/officeDocument/2006/relationships/image" Target="../media/image76.pdf"/><Relationship Id="rId27" Type="http://schemas.openxmlformats.org/officeDocument/2006/relationships/image" Target="../media/image77.png"/><Relationship Id="rId28" Type="http://schemas.openxmlformats.org/officeDocument/2006/relationships/image" Target="../media/image78.pdf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30" Type="http://schemas.openxmlformats.org/officeDocument/2006/relationships/image" Target="../media/image80.pdf"/><Relationship Id="rId31" Type="http://schemas.openxmlformats.org/officeDocument/2006/relationships/image" Target="../media/image81.png"/><Relationship Id="rId32" Type="http://schemas.openxmlformats.org/officeDocument/2006/relationships/image" Target="../media/image82.pdf"/><Relationship Id="rId9" Type="http://schemas.openxmlformats.org/officeDocument/2006/relationships/image" Target="../media/image59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58.pdf"/><Relationship Id="rId33" Type="http://schemas.openxmlformats.org/officeDocument/2006/relationships/image" Target="../media/image83.png"/><Relationship Id="rId10" Type="http://schemas.openxmlformats.org/officeDocument/2006/relationships/image" Target="../media/image60.pdf"/><Relationship Id="rId11" Type="http://schemas.openxmlformats.org/officeDocument/2006/relationships/image" Target="../media/image61.png"/><Relationship Id="rId12" Type="http://schemas.openxmlformats.org/officeDocument/2006/relationships/image" Target="../media/image62.pdf"/><Relationship Id="rId13" Type="http://schemas.openxmlformats.org/officeDocument/2006/relationships/image" Target="../media/image63.png"/><Relationship Id="rId14" Type="http://schemas.openxmlformats.org/officeDocument/2006/relationships/image" Target="../media/image64.pdf"/><Relationship Id="rId15" Type="http://schemas.openxmlformats.org/officeDocument/2006/relationships/image" Target="../media/image65.png"/><Relationship Id="rId16" Type="http://schemas.openxmlformats.org/officeDocument/2006/relationships/image" Target="../media/image66.pdf"/><Relationship Id="rId17" Type="http://schemas.openxmlformats.org/officeDocument/2006/relationships/image" Target="../media/image67.png"/><Relationship Id="rId18" Type="http://schemas.openxmlformats.org/officeDocument/2006/relationships/image" Target="../media/image68.pdf"/><Relationship Id="rId1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239712" y="808037"/>
            <a:ext cx="9688512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Etude des corps qui peuvent être aimantés même en l’absence de champ extérieur</a:t>
            </a:r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73212" y="2179637"/>
            <a:ext cx="2247900" cy="3683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35512" y="2179637"/>
            <a:ext cx="1193800" cy="3302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39712" y="14938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Métaux de transition Fe, Ni, Co, Ferrite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564312" y="2027237"/>
            <a:ext cx="2819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Fortes non linéarités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9712" y="26368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 - Etude expérimentale du ferromagnétisme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" y="3094037"/>
            <a:ext cx="4800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Réalisation d’un transformateur torique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649912" y="3627437"/>
            <a:ext cx="2438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Expérimentalement</a:t>
            </a:r>
          </a:p>
        </p:txBody>
      </p:sp>
      <p:pic>
        <p:nvPicPr>
          <p:cNvPr id="40" name="Imag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878512" y="4770437"/>
            <a:ext cx="1765300" cy="647700"/>
          </a:xfrm>
          <a:prstGeom prst="rect">
            <a:avLst/>
          </a:prstGeom>
        </p:spPr>
      </p:pic>
      <p:pic>
        <p:nvPicPr>
          <p:cNvPr id="41" name="Imag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954712" y="4389437"/>
            <a:ext cx="1701800" cy="266700"/>
          </a:xfrm>
          <a:prstGeom prst="rect">
            <a:avLst/>
          </a:prstGeom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73112" y="6142037"/>
            <a:ext cx="5715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L’intégration permet d’obtenir la courbe B=f(H)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773111" y="6675437"/>
            <a:ext cx="9307513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Utiliser un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pseudo-intégrateur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(AO, RC) avec une basse fréquence de coupure </a:t>
            </a:r>
          </a:p>
        </p:txBody>
      </p:sp>
      <p:grpSp>
        <p:nvGrpSpPr>
          <p:cNvPr id="2" name="Grouper 49"/>
          <p:cNvGrpSpPr/>
          <p:nvPr/>
        </p:nvGrpSpPr>
        <p:grpSpPr>
          <a:xfrm>
            <a:off x="671512" y="3624087"/>
            <a:ext cx="3987800" cy="2657649"/>
            <a:chOff x="773112" y="3624087"/>
            <a:chExt cx="3987800" cy="2657649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3112" y="3624087"/>
              <a:ext cx="3352800" cy="2657649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 bwMode="auto">
            <a:xfrm>
              <a:off x="3516312" y="5227637"/>
              <a:ext cx="609600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  <p:pic>
          <p:nvPicPr>
            <p:cNvPr id="30" name="Image 2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73112" y="4618037"/>
              <a:ext cx="165100" cy="254000"/>
            </a:xfrm>
            <a:prstGeom prst="rect">
              <a:avLst/>
            </a:prstGeom>
          </p:spPr>
        </p:pic>
        <p:pic>
          <p:nvPicPr>
            <p:cNvPr id="36" name="Image 3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678112" y="4618037"/>
              <a:ext cx="165100" cy="177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 bwMode="auto">
            <a:xfrm>
              <a:off x="1687512" y="4618037"/>
              <a:ext cx="7620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 bwMode="auto">
            <a:xfrm rot="5400000" flipH="1" flipV="1">
              <a:off x="2144712" y="4389437"/>
              <a:ext cx="914400" cy="457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45" name="Image 4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3744912" y="3703637"/>
              <a:ext cx="1016000" cy="2413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 bwMode="auto">
            <a:xfrm>
              <a:off x="1001712" y="4846637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  <p:pic>
          <p:nvPicPr>
            <p:cNvPr id="47" name="Image 4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4202112" y="4922837"/>
              <a:ext cx="152400" cy="139700"/>
            </a:xfrm>
            <a:prstGeom prst="rect">
              <a:avLst/>
            </a:prstGeom>
          </p:spPr>
        </p:pic>
        <p:pic>
          <p:nvPicPr>
            <p:cNvPr id="48" name="Image 4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3668712" y="5456237"/>
              <a:ext cx="355600" cy="266700"/>
            </a:xfrm>
            <a:prstGeom prst="rect">
              <a:avLst/>
            </a:prstGeom>
          </p:spPr>
        </p:pic>
        <p:pic>
          <p:nvPicPr>
            <p:cNvPr id="49" name="Image 4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2"/>
                <a:stretch>
                  <a:fillRect/>
                </a:stretch>
              </p:blipFill>
            </mc:Choice>
            <mc:Fallback>
              <p:blipFill>
                <a:blip r:embed="rId23"/>
                <a:stretch>
                  <a:fillRect/>
                </a:stretch>
              </p:blipFill>
            </mc:Fallback>
          </mc:AlternateContent>
          <p:spPr>
            <a:xfrm>
              <a:off x="1001712" y="3932237"/>
              <a:ext cx="342900" cy="26670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15912" y="30940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- Pertes par courant de Foucault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1" name="Imag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83112" y="3551237"/>
            <a:ext cx="1828800" cy="787400"/>
          </a:xfrm>
          <a:prstGeom prst="rect">
            <a:avLst/>
          </a:prstGeom>
        </p:spPr>
      </p:pic>
      <p:pic>
        <p:nvPicPr>
          <p:cNvPr id="32" name="Imag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50012" y="4465637"/>
            <a:ext cx="1409700" cy="723900"/>
          </a:xfrm>
          <a:prstGeom prst="rect">
            <a:avLst/>
          </a:prstGeom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268412" y="4389437"/>
            <a:ext cx="5486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Epaisseur de peau (régime sinusoïdal)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15912" y="51641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Cuivre à 50 Hz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295400" y="6446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Feuilletage du matériau, ou utilisation de ferrites (isolant)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5497512" y="5164137"/>
            <a:ext cx="1676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Fer à 50 Hz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230312" y="35512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B dans le matériau vérifie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0" name="Imag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728912" y="5926137"/>
            <a:ext cx="1473200" cy="292100"/>
          </a:xfrm>
          <a:prstGeom prst="rect">
            <a:avLst/>
          </a:prstGeom>
        </p:spPr>
      </p:pic>
      <p:pic>
        <p:nvPicPr>
          <p:cNvPr id="41" name="Imag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7554912" y="5862637"/>
            <a:ext cx="1600200" cy="292100"/>
          </a:xfrm>
          <a:prstGeom prst="rect">
            <a:avLst/>
          </a:prstGeom>
        </p:spPr>
      </p:pic>
      <p:pic>
        <p:nvPicPr>
          <p:cNvPr id="42" name="Imag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743200" y="5405437"/>
            <a:ext cx="1193800" cy="279400"/>
          </a:xfrm>
          <a:prstGeom prst="rect">
            <a:avLst/>
          </a:prstGeom>
        </p:spPr>
      </p:pic>
      <p:pic>
        <p:nvPicPr>
          <p:cNvPr id="43" name="Imag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569200" y="5397500"/>
            <a:ext cx="1371600" cy="279400"/>
          </a:xfrm>
          <a:prstGeom prst="rect">
            <a:avLst/>
          </a:prstGeom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15912" y="1112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Transformateur réel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Pertes cuivre (effet Joule dans les bobinages)</a:t>
            </a: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Pertes fer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2" name="Imag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107112" y="1341437"/>
            <a:ext cx="2311400" cy="355600"/>
          </a:xfrm>
          <a:prstGeom prst="rect">
            <a:avLst/>
          </a:prstGeom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057400" y="23320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Travail à fournir lors d’un cycle = aire du cycle d’hystérésis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6" name="Imag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 l="5669"/>
              <a:stretch>
                <a:fillRect/>
              </a:stretch>
            </p:blipFill>
          </mc:Choice>
          <mc:Fallback>
            <p:blipFill>
              <a:blip r:embed="rId18"/>
              <a:srcRect l="5669"/>
              <a:stretch>
                <a:fillRect/>
              </a:stretch>
            </p:blipFill>
          </mc:Fallback>
        </mc:AlternateContent>
        <p:spPr>
          <a:xfrm>
            <a:off x="2324701" y="1722437"/>
            <a:ext cx="2995011" cy="74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712" y="6556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IV.2 – production de champs intenses</a:t>
            </a:r>
            <a:r>
              <a:rPr lang="fr-FR" sz="2400" dirty="0" smtClean="0">
                <a:ea typeface="Hoefler Text" pitchFamily="3" charset="0"/>
                <a:cs typeface="Hoefler Text" pitchFamily="3" charset="0"/>
              </a:rPr>
              <a:t> (électro-aimant)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2" y="1646237"/>
            <a:ext cx="3352800" cy="265764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3287712" y="3249787"/>
            <a:ext cx="609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458912" y="2640187"/>
            <a:ext cx="762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73112" y="2868787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pic>
        <p:nvPicPr>
          <p:cNvPr id="47" name="Imag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25512" y="1798637"/>
            <a:ext cx="342900" cy="266700"/>
          </a:xfrm>
          <a:prstGeom prst="rect">
            <a:avLst/>
          </a:prstGeom>
        </p:spPr>
      </p:pic>
      <p:pic>
        <p:nvPicPr>
          <p:cNvPr id="51" name="Image 5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20712" y="2560637"/>
            <a:ext cx="228600" cy="266700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 bwMode="auto">
          <a:xfrm>
            <a:off x="2830512" y="2789237"/>
            <a:ext cx="11430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54" name="Connecteur droit 53"/>
          <p:cNvCxnSpPr/>
          <p:nvPr/>
        </p:nvCxnSpPr>
        <p:spPr bwMode="auto">
          <a:xfrm>
            <a:off x="2906712" y="2789237"/>
            <a:ext cx="381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Connecteur droit 55"/>
          <p:cNvCxnSpPr/>
          <p:nvPr/>
        </p:nvCxnSpPr>
        <p:spPr bwMode="auto">
          <a:xfrm>
            <a:off x="2906712" y="3244849"/>
            <a:ext cx="381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Connecteur droit avec flèche 58"/>
          <p:cNvCxnSpPr/>
          <p:nvPr/>
        </p:nvCxnSpPr>
        <p:spPr bwMode="auto">
          <a:xfrm rot="5400000">
            <a:off x="3288506" y="3017837"/>
            <a:ext cx="4572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60" name="Imag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695700" y="2940050"/>
            <a:ext cx="127000" cy="139700"/>
          </a:xfrm>
          <a:prstGeom prst="rect">
            <a:avLst/>
          </a:prstGeom>
        </p:spPr>
      </p:pic>
      <p:pic>
        <p:nvPicPr>
          <p:cNvPr id="61" name="Image 6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049712" y="1873250"/>
            <a:ext cx="1016000" cy="241300"/>
          </a:xfrm>
          <a:prstGeom prst="rect">
            <a:avLst/>
          </a:prstGeom>
        </p:spPr>
      </p:pic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5421312" y="15700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Circuit magnétique fermé (e=0)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3" name="Image 6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619750" y="2355850"/>
            <a:ext cx="1968500" cy="698500"/>
          </a:xfrm>
          <a:prstGeom prst="rect">
            <a:avLst/>
          </a:prstGeom>
        </p:spPr>
      </p:pic>
      <p:pic>
        <p:nvPicPr>
          <p:cNvPr id="64" name="Image 6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393112" y="2374900"/>
            <a:ext cx="1181100" cy="635000"/>
          </a:xfrm>
          <a:prstGeom prst="rect">
            <a:avLst/>
          </a:prstGeom>
        </p:spPr>
      </p:pic>
      <p:pic>
        <p:nvPicPr>
          <p:cNvPr id="65" name="Image 6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7554912" y="3170237"/>
            <a:ext cx="1333500" cy="635000"/>
          </a:xfrm>
          <a:prstGeom prst="rect">
            <a:avLst/>
          </a:prstGeom>
        </p:spPr>
      </p:pic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5421312" y="30940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champ intense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5497512" y="37798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mais inutilisable car dans le matériau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392112" y="47704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Circuit ouvert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69" name="Image 6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2373312" y="4999037"/>
            <a:ext cx="685800" cy="292100"/>
          </a:xfrm>
          <a:prstGeom prst="rect">
            <a:avLst/>
          </a:prstGeom>
        </p:spPr>
      </p:pic>
      <p:pic>
        <p:nvPicPr>
          <p:cNvPr id="70" name="Image 6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516312" y="4770437"/>
            <a:ext cx="1968500" cy="698500"/>
          </a:xfrm>
          <a:prstGeom prst="rect">
            <a:avLst/>
          </a:prstGeom>
        </p:spPr>
      </p:pic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802312" y="46942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toujours vrai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72" name="Image 7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439862" y="5621337"/>
            <a:ext cx="1219200" cy="698500"/>
          </a:xfrm>
          <a:prstGeom prst="rect">
            <a:avLst/>
          </a:prstGeom>
        </p:spPr>
      </p:pic>
      <p:pic>
        <p:nvPicPr>
          <p:cNvPr id="73" name="Image 7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1382712" y="6510337"/>
            <a:ext cx="1384300" cy="698500"/>
          </a:xfrm>
          <a:prstGeom prst="rect">
            <a:avLst/>
          </a:prstGeom>
        </p:spPr>
      </p:pic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2949574" y="5534024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dans l’air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949574" y="6372224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dans le matériau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468312" y="59134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Mais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pic>
        <p:nvPicPr>
          <p:cNvPr id="33" name="Imag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06512" y="808037"/>
            <a:ext cx="1219200" cy="698500"/>
          </a:xfrm>
          <a:prstGeom prst="rect">
            <a:avLst/>
          </a:prstGeom>
        </p:spPr>
      </p:pic>
      <p:pic>
        <p:nvPicPr>
          <p:cNvPr id="34" name="Imag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49362" y="1697037"/>
            <a:ext cx="1384300" cy="698500"/>
          </a:xfrm>
          <a:prstGeom prst="rect">
            <a:avLst/>
          </a:prstGeom>
        </p:spPr>
      </p:pic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34962" y="11001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Mais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92112" y="2484437"/>
            <a:ext cx="4572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 champ magnétique est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orthoradial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972050" y="2654300"/>
            <a:ext cx="1155700" cy="355600"/>
          </a:xfrm>
          <a:prstGeom prst="rect">
            <a:avLst/>
          </a:prstGeom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392112" y="2941637"/>
            <a:ext cx="9220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Cette composante est normale à l’interface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air-matériau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, elle est continue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9" name="Imag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973512" y="3627437"/>
            <a:ext cx="1219200" cy="266700"/>
          </a:xfrm>
          <a:prstGeom prst="rect">
            <a:avLst/>
          </a:prstGeom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92112" y="4313237"/>
            <a:ext cx="9220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Théorème d’Ampère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1" name="Imag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287712" y="4389437"/>
            <a:ext cx="4660900" cy="698500"/>
          </a:xfrm>
          <a:prstGeom prst="rect">
            <a:avLst/>
          </a:prstGeom>
        </p:spPr>
      </p:pic>
      <p:pic>
        <p:nvPicPr>
          <p:cNvPr id="46" name="Imag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3287712" y="5380037"/>
            <a:ext cx="2527300" cy="711200"/>
          </a:xfrm>
          <a:prstGeom prst="rect">
            <a:avLst/>
          </a:prstGeom>
        </p:spPr>
      </p:pic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92112" y="5989637"/>
            <a:ext cx="9220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Se vérifier bien en TP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92112" y="6523037"/>
            <a:ext cx="9220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Il faut un petit entrefer pour avoir un champ fort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0" name="Imag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6102350" y="6737350"/>
            <a:ext cx="1257300" cy="31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712" y="6556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IV.3 – Levage électromagnétique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5112" y="1112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Quelle est la force qu’exerce un aimant sur un clou en fer ?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9712" y="17986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i) Il faut connaître l’aimantation du clou.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On examine le cas d’une sphère magnétique homogène dans un champ uniforme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9712" y="2636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La sphère s’aimante de manière homogène dans le sens du champ (se montre)</a:t>
            </a:r>
          </a:p>
        </p:txBody>
      </p:sp>
      <p:pic>
        <p:nvPicPr>
          <p:cNvPr id="12" name="Imag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68912" y="4313237"/>
            <a:ext cx="2578100" cy="635000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68912" y="3779837"/>
            <a:ext cx="2590800" cy="393700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 bwMode="auto">
          <a:xfrm>
            <a:off x="1611312" y="3627434"/>
            <a:ext cx="1524000" cy="1447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7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2107406" y="4350540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4" name="Imag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49312" y="3398834"/>
            <a:ext cx="342900" cy="355600"/>
          </a:xfrm>
          <a:prstGeom prst="rect">
            <a:avLst/>
          </a:prstGeom>
        </p:spPr>
      </p:pic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25712" y="4237034"/>
            <a:ext cx="317500" cy="304800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cxnSpLocks noChangeShapeType="1"/>
          </p:cNvCxnSpPr>
          <p:nvPr/>
        </p:nvCxnSpPr>
        <p:spPr bwMode="auto">
          <a:xfrm rot="5400000" flipH="1" flipV="1">
            <a:off x="354805" y="4502943"/>
            <a:ext cx="1295402" cy="15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9" name="Imag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430712" y="5227637"/>
            <a:ext cx="3365500" cy="787400"/>
          </a:xfrm>
          <a:prstGeom prst="rect">
            <a:avLst/>
          </a:prstGeom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611312" y="5303837"/>
            <a:ext cx="297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Relation entre B et M</a:t>
            </a: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451225" y="6281737"/>
            <a:ext cx="4484687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B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i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/B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0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et M/B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0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saturent dès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que la perméabilité est grande </a:t>
            </a:r>
          </a:p>
        </p:txBody>
      </p:sp>
      <p:pic>
        <p:nvPicPr>
          <p:cNvPr id="33" name="Imag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7250112" y="6357937"/>
            <a:ext cx="2565400" cy="698500"/>
          </a:xfrm>
          <a:prstGeom prst="rect">
            <a:avLst/>
          </a:prstGeom>
        </p:spPr>
      </p:pic>
      <p:pic>
        <p:nvPicPr>
          <p:cNvPr id="21" name="Imag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392112" y="6357937"/>
            <a:ext cx="2413000" cy="698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39712" y="731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ii) On étend le résultat au cas d’un champ faiblement inhomogène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1687512" y="1874837"/>
            <a:ext cx="1524000" cy="14478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buFont typeface="Times New Roman" pitchFamily="-84" charset="0"/>
              <a:buNone/>
              <a:defRPr/>
            </a:pPr>
            <a:endParaRPr lang="fr-FR">
              <a:latin typeface="Arial" pitchFamily="-84" charset="0"/>
            </a:endParaRPr>
          </a:p>
        </p:txBody>
      </p:sp>
      <p:cxnSp>
        <p:nvCxnSpPr>
          <p:cNvPr id="17" name="Connecteur droit avec flèche 16"/>
          <p:cNvCxnSpPr>
            <a:cxnSpLocks noChangeShapeType="1"/>
          </p:cNvCxnSpPr>
          <p:nvPr/>
        </p:nvCxnSpPr>
        <p:spPr bwMode="auto">
          <a:xfrm rot="5400000" flipH="1" flipV="1">
            <a:off x="2183606" y="2597943"/>
            <a:ext cx="533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24" name="Imag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25512" y="1646237"/>
            <a:ext cx="342900" cy="355600"/>
          </a:xfrm>
          <a:prstGeom prst="rect">
            <a:avLst/>
          </a:prstGeom>
        </p:spPr>
      </p:pic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01912" y="2484437"/>
            <a:ext cx="317500" cy="304800"/>
          </a:xfrm>
          <a:prstGeom prst="rect">
            <a:avLst/>
          </a:prstGeom>
        </p:spPr>
      </p:pic>
      <p:cxnSp>
        <p:nvCxnSpPr>
          <p:cNvPr id="27" name="Connecteur droit avec flèche 26"/>
          <p:cNvCxnSpPr>
            <a:cxnSpLocks noChangeShapeType="1"/>
          </p:cNvCxnSpPr>
          <p:nvPr/>
        </p:nvCxnSpPr>
        <p:spPr bwMode="auto">
          <a:xfrm rot="5400000" flipH="1" flipV="1">
            <a:off x="431005" y="2750346"/>
            <a:ext cx="1295402" cy="15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821112" y="1570037"/>
            <a:ext cx="441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Moment dipolaire d’une sphère de forte perméabilité</a:t>
            </a:r>
          </a:p>
        </p:txBody>
      </p:sp>
      <p:pic>
        <p:nvPicPr>
          <p:cNvPr id="21" name="Imag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897312" y="2255837"/>
            <a:ext cx="1562100" cy="787400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821112" y="3017837"/>
            <a:ext cx="441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Force exercée</a:t>
            </a:r>
          </a:p>
        </p:txBody>
      </p:sp>
      <p:pic>
        <p:nvPicPr>
          <p:cNvPr id="23" name="Imag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943600" y="3022600"/>
            <a:ext cx="3606800" cy="73660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0712" y="6142037"/>
            <a:ext cx="441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Pour un paramagnétique</a:t>
            </a:r>
          </a:p>
        </p:txBody>
      </p:sp>
      <p:pic>
        <p:nvPicPr>
          <p:cNvPr id="28" name="Imag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765550" y="6184900"/>
            <a:ext cx="2324100" cy="736600"/>
          </a:xfrm>
          <a:prstGeom prst="rect">
            <a:avLst/>
          </a:prstGeom>
        </p:spPr>
      </p:pic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0712" y="3932237"/>
            <a:ext cx="96123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ODG</a:t>
            </a:r>
          </a:p>
        </p:txBody>
      </p:sp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687512" y="4160837"/>
            <a:ext cx="1231900" cy="266700"/>
          </a:xfrm>
          <a:prstGeom prst="rect">
            <a:avLst/>
          </a:prstGeom>
        </p:spPr>
      </p:pic>
      <p:pic>
        <p:nvPicPr>
          <p:cNvPr id="38" name="Imag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3363912" y="4160837"/>
            <a:ext cx="1498600" cy="304800"/>
          </a:xfrm>
          <a:prstGeom prst="rect">
            <a:avLst/>
          </a:prstGeom>
        </p:spPr>
      </p:pic>
      <p:pic>
        <p:nvPicPr>
          <p:cNvPr id="39" name="Imag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5345112" y="3932237"/>
            <a:ext cx="4356100" cy="762000"/>
          </a:xfrm>
          <a:prstGeom prst="rect">
            <a:avLst/>
          </a:prstGeom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0712" y="4618037"/>
            <a:ext cx="96123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Nettement plus grand que la force volumique de gravité </a:t>
            </a:r>
          </a:p>
        </p:txBody>
      </p:sp>
      <p:pic>
        <p:nvPicPr>
          <p:cNvPr id="41" name="Imag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7250112" y="4846637"/>
            <a:ext cx="1130300" cy="342900"/>
          </a:xfrm>
          <a:prstGeom prst="rect">
            <a:avLst/>
          </a:prstGeom>
        </p:spPr>
      </p:pic>
      <p:pic>
        <p:nvPicPr>
          <p:cNvPr id="43" name="Imag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6640512" y="6337300"/>
            <a:ext cx="1638300" cy="355600"/>
          </a:xfrm>
          <a:prstGeom prst="rect">
            <a:avLst/>
          </a:prstGeom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2220912" y="5380037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Exercice : réfléchir à l’expérience du clou chauffé</a:t>
            </a:r>
          </a:p>
        </p:txBody>
      </p:sp>
      <p:pic>
        <p:nvPicPr>
          <p:cNvPr id="29" name="Imag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 l="78511"/>
              <a:stretch>
                <a:fillRect/>
              </a:stretch>
            </p:blipFill>
          </mc:Choice>
          <mc:Fallback>
            <p:blipFill>
              <a:blip r:embed="rId18"/>
              <a:srcRect l="78511"/>
              <a:stretch>
                <a:fillRect/>
              </a:stretch>
            </p:blipFill>
          </mc:Fallback>
        </mc:AlternateContent>
        <p:spPr>
          <a:xfrm>
            <a:off x="8469312" y="4694237"/>
            <a:ext cx="936086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163513" y="5794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V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Interprétation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phénoménologique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du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ferromagnétisme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152400" y="2255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.1 Champ de Weiss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239712" y="28654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Pour tenir compte de l’interaction entre atomes dans le matériau ferromagnétique, on suppose que le champ vu par un site est </a:t>
            </a:r>
          </a:p>
        </p:txBody>
      </p:sp>
      <p:sp>
        <p:nvSpPr>
          <p:cNvPr id="51209" name="Rectangle 3"/>
          <p:cNvSpPr>
            <a:spLocks noChangeArrowheads="1"/>
          </p:cNvSpPr>
          <p:nvPr/>
        </p:nvSpPr>
        <p:spPr bwMode="auto">
          <a:xfrm>
            <a:off x="239713" y="43132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Bm est appelé champ moléculaire (Weiss 1907). La constante est caractéristique du matériau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10" name="Rectangle 3"/>
          <p:cNvSpPr>
            <a:spLocks noChangeArrowheads="1"/>
          </p:cNvSpPr>
          <p:nvPr/>
        </p:nvSpPr>
        <p:spPr bwMode="auto">
          <a:xfrm>
            <a:off x="239713" y="52276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ferromagnétisme est alors traité dans une théorie de champ moyen. On réutilise l’expression obtenue pour le paramagnétisme avec l’expression du champ effectif.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1212" name="Image 2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3779837"/>
            <a:ext cx="3302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3512" y="1112837"/>
            <a:ext cx="1203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Le paramagnétisme a été interprété dans le cadre d’un système de particules indépendantes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3512" y="16462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L’aimantation devient nulle lorsque B extérieur tend vers zéro. Il faut remettre en cause l’indépendance.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51205" name="Rectangle 3"/>
          <p:cNvSpPr>
            <a:spLocks noChangeArrowheads="1"/>
          </p:cNvSpPr>
          <p:nvPr/>
        </p:nvSpPr>
        <p:spPr bwMode="auto">
          <a:xfrm>
            <a:off x="163513" y="579437"/>
            <a:ext cx="99171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V </a:t>
            </a:r>
            <a:r>
              <a:rPr lang="fr-FR" sz="2400" u="sng" dirty="0">
                <a:ea typeface="Hoefler Text" pitchFamily="3" charset="0"/>
                <a:cs typeface="Hoefler Text" pitchFamily="3" charset="0"/>
              </a:rPr>
              <a:t>–</a:t>
            </a:r>
            <a:r>
              <a:rPr lang="en-US" sz="2400" u="sng" dirty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>
                <a:ea typeface="Hoefler Text" pitchFamily="3" charset="0"/>
                <a:cs typeface="Hoefler Text" pitchFamily="3" charset="0"/>
              </a:rPr>
              <a:t>Interprétation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phénoménologique</a:t>
            </a:r>
            <a:r>
              <a:rPr lang="en-US" sz="2400" u="sng" dirty="0" smtClean="0">
                <a:ea typeface="Hoefler Text" pitchFamily="3" charset="0"/>
                <a:cs typeface="Hoefler Text" pitchFamily="3" charset="0"/>
              </a:rPr>
              <a:t> du </a:t>
            </a:r>
            <a:r>
              <a:rPr lang="en-US" sz="2400" u="sng" dirty="0" err="1" smtClean="0">
                <a:ea typeface="Hoefler Text" pitchFamily="3" charset="0"/>
                <a:cs typeface="Hoefler Text" pitchFamily="3" charset="0"/>
              </a:rPr>
              <a:t>ferromagnétisme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152400" y="2255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</a:t>
            </a:r>
            <a:r>
              <a:rPr lang="fr-FR" sz="2000" u="sng" dirty="0">
                <a:ea typeface="Hoefler Text" pitchFamily="3" charset="0"/>
                <a:cs typeface="Hoefler Text" pitchFamily="3" charset="0"/>
              </a:rPr>
              <a:t>.1 Champ de Weiss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239712" y="28654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Pour tenir compte de l’interaction entre atomes dans le matériau ferromagnétique, on suppose que le champ vu par un site est </a:t>
            </a:r>
          </a:p>
        </p:txBody>
      </p:sp>
      <p:sp>
        <p:nvSpPr>
          <p:cNvPr id="51209" name="Rectangle 3"/>
          <p:cNvSpPr>
            <a:spLocks noChangeArrowheads="1"/>
          </p:cNvSpPr>
          <p:nvPr/>
        </p:nvSpPr>
        <p:spPr bwMode="auto">
          <a:xfrm>
            <a:off x="239713" y="43132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Bm est appelé champ moléculaire (Weiss 1907). La constante est caractéristique du matériau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10" name="Rectangle 3"/>
          <p:cNvSpPr>
            <a:spLocks noChangeArrowheads="1"/>
          </p:cNvSpPr>
          <p:nvPr/>
        </p:nvSpPr>
        <p:spPr bwMode="auto">
          <a:xfrm>
            <a:off x="239713" y="52276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Le ferromagnétisme est alors traité dans une théorie de champ moyen. On réutilise l’expression obtenue pour le paramagnétisme avec l’expression du champ effectif.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1212" name="Image 27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3779837"/>
            <a:ext cx="33020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3512" y="1112837"/>
            <a:ext cx="12039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Le paramagnétisme a été interprété dans le cadre d’un système de particules indépendantes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3512" y="1646237"/>
            <a:ext cx="944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L’aimantation devient nulle lorsque B extérieur tend vers zéro. Il faut remettre en cause l’indépendance.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54112" y="6142037"/>
            <a:ext cx="48879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Cas du modèle à deux niveaux :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9" name="Image 2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8912" y="6294437"/>
            <a:ext cx="3721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39712" y="6751637"/>
            <a:ext cx="8001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 est solution d’une équation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auto-cohérente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36"/>
          <p:cNvGrpSpPr/>
          <p:nvPr/>
        </p:nvGrpSpPr>
        <p:grpSpPr>
          <a:xfrm>
            <a:off x="4202112" y="2828924"/>
            <a:ext cx="5715000" cy="4608513"/>
            <a:chOff x="4202112" y="2713037"/>
            <a:chExt cx="5715000" cy="4608513"/>
          </a:xfrm>
        </p:grpSpPr>
        <p:pic>
          <p:nvPicPr>
            <p:cNvPr id="32" name="Image 31" descr="untitl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2112" y="3017837"/>
              <a:ext cx="5715000" cy="4285800"/>
            </a:xfrm>
            <a:prstGeom prst="rect">
              <a:avLst/>
            </a:prstGeom>
          </p:spPr>
        </p:pic>
        <p:pic>
          <p:nvPicPr>
            <p:cNvPr id="53266" name="Image 29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3713163" y="4878388"/>
              <a:ext cx="1219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7" name="Image 30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3900" y="7080250"/>
              <a:ext cx="1270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Connecteur droit 28"/>
            <p:cNvCxnSpPr/>
            <p:nvPr/>
          </p:nvCxnSpPr>
          <p:spPr bwMode="auto">
            <a:xfrm>
              <a:off x="4964112" y="5075237"/>
              <a:ext cx="4419600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Connecteur droit 29"/>
            <p:cNvCxnSpPr/>
            <p:nvPr/>
          </p:nvCxnSpPr>
          <p:spPr bwMode="auto">
            <a:xfrm rot="5400000">
              <a:off x="5421313" y="5075238"/>
              <a:ext cx="3505201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6564312" y="2713037"/>
              <a:ext cx="1295399" cy="762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9207" tIns="51588" rIns="99207" bIns="51588" anchor="ctr">
              <a:prstTxWarp prst="textNoShape">
                <a:avLst/>
              </a:prstTxWarp>
            </a:bodyPr>
            <a:lstStyle/>
            <a:p>
              <a:pPr>
                <a:buClrTx/>
                <a:tabLst>
                  <a:tab pos="0" algn="l"/>
                  <a:tab pos="1006475" algn="l"/>
                  <a:tab pos="2014538" algn="l"/>
                  <a:tab pos="3022600" algn="l"/>
                  <a:tab pos="4030663" algn="l"/>
                  <a:tab pos="5038725" algn="l"/>
                  <a:tab pos="6046788" algn="l"/>
                  <a:tab pos="7054850" algn="l"/>
                  <a:tab pos="8062913" algn="l"/>
                  <a:tab pos="9070975" algn="l"/>
                  <a:tab pos="10079038" algn="l"/>
                  <a:tab pos="11087100" algn="l"/>
                </a:tabLst>
              </a:pPr>
              <a:r>
                <a:rPr lang="fr-FR" sz="2000" dirty="0" smtClean="0">
                  <a:ea typeface="Hoefler Text" pitchFamily="3" charset="0"/>
                  <a:cs typeface="Hoefler Text" pitchFamily="3" charset="0"/>
                </a:rPr>
                <a:t>Cas B=0</a:t>
              </a:r>
              <a:endParaRPr lang="en-US" sz="2400" dirty="0">
                <a:ea typeface="Hoefler Text" pitchFamily="3" charset="0"/>
                <a:cs typeface="Hoefler Text" pitchFamily="3" charset="0"/>
              </a:endParaRPr>
            </a:p>
          </p:txBody>
        </p:sp>
      </p:grpSp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152400" y="655638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>
                <a:ea typeface="Hoefler Text" pitchFamily="3" charset="0"/>
                <a:cs typeface="Hoefler Text" pitchFamily="3" charset="0"/>
              </a:rPr>
              <a:t>Résolution graphique :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3254" name="Image 1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7713" y="858838"/>
            <a:ext cx="37211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Image 1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3113" y="1709738"/>
            <a:ext cx="11557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Image 17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4313" y="1557338"/>
            <a:ext cx="152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Image 20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0713" y="1557338"/>
            <a:ext cx="322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Image 21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39913" y="2408238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Image 22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6313" y="2408238"/>
            <a:ext cx="1866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Image 23" descr="latex-image-1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8313" y="3970338"/>
            <a:ext cx="186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1" name="Rectangle 3"/>
          <p:cNvSpPr>
            <a:spLocks noChangeArrowheads="1"/>
          </p:cNvSpPr>
          <p:nvPr/>
        </p:nvSpPr>
        <p:spPr bwMode="auto">
          <a:xfrm>
            <a:off x="163513" y="2255838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On pose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3262" name="Image 25" descr="latex-image-1.pd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3627438"/>
            <a:ext cx="1219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3" name="Rectangle 3"/>
          <p:cNvSpPr>
            <a:spLocks noChangeArrowheads="1"/>
          </p:cNvSpPr>
          <p:nvPr/>
        </p:nvSpPr>
        <p:spPr bwMode="auto">
          <a:xfrm>
            <a:off x="163513" y="2941638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La solution est l’intersection de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72" name="Rectangle 3"/>
          <p:cNvSpPr>
            <a:spLocks noChangeArrowheads="1"/>
          </p:cNvSpPr>
          <p:nvPr/>
        </p:nvSpPr>
        <p:spPr bwMode="auto">
          <a:xfrm>
            <a:off x="239713" y="46942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T &gt; Tc, 1 solution M=0</a:t>
            </a:r>
            <a:endParaRPr lang="en-US" sz="24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39" name="Connecteur droit 38"/>
          <p:cNvCxnSpPr/>
          <p:nvPr/>
        </p:nvCxnSpPr>
        <p:spPr bwMode="auto">
          <a:xfrm rot="5400000">
            <a:off x="5421312" y="4922837"/>
            <a:ext cx="3505200" cy="6096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239713" y="56848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0000FF"/>
                </a:solidFill>
                <a:ea typeface="Hoefler Text" pitchFamily="3" charset="0"/>
                <a:cs typeface="Hoefler Text" pitchFamily="3" charset="0"/>
              </a:rPr>
              <a:t>T &lt; Tc, 3 solutions.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0000FF"/>
                </a:solidFill>
                <a:ea typeface="Hoefler Text" pitchFamily="3" charset="0"/>
                <a:cs typeface="Hoefler Text" pitchFamily="3" charset="0"/>
              </a:rPr>
              <a:t>M=0 (instable)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0000FF"/>
                </a:solidFill>
                <a:ea typeface="Hoefler Text" pitchFamily="3" charset="0"/>
                <a:cs typeface="Hoefler Text" pitchFamily="3" charset="0"/>
              </a:rPr>
              <a:t>M non nul</a:t>
            </a:r>
          </a:p>
        </p:txBody>
      </p:sp>
      <p:cxnSp>
        <p:nvCxnSpPr>
          <p:cNvPr id="34" name="Connecteur droit 33"/>
          <p:cNvCxnSpPr/>
          <p:nvPr/>
        </p:nvCxnSpPr>
        <p:spPr bwMode="auto">
          <a:xfrm rot="5400000">
            <a:off x="5421312" y="3932237"/>
            <a:ext cx="3505200" cy="259080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8469312" y="3551237"/>
            <a:ext cx="1143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0000FF"/>
                </a:solidFill>
                <a:ea typeface="Hoefler Text" pitchFamily="3" charset="0"/>
                <a:cs typeface="Hoefler Text" pitchFamily="3" charset="0"/>
              </a:rPr>
              <a:t>T &lt; </a:t>
            </a:r>
            <a:r>
              <a:rPr lang="fr-FR" sz="2000" dirty="0" smtClean="0">
                <a:solidFill>
                  <a:srgbClr val="0000FF"/>
                </a:solidFill>
                <a:ea typeface="Hoefler Text" pitchFamily="3" charset="0"/>
                <a:cs typeface="Hoefler Text" pitchFamily="3" charset="0"/>
              </a:rPr>
              <a:t>Tc</a:t>
            </a:r>
            <a:endParaRPr lang="fr-FR" sz="2000" dirty="0">
              <a:solidFill>
                <a:srgbClr val="0000FF"/>
              </a:solidFill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183312" y="3475037"/>
            <a:ext cx="1142999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T &gt; </a:t>
            </a:r>
            <a:r>
              <a:rPr lang="fr-FR" sz="2000" dirty="0" smtClean="0">
                <a:solidFill>
                  <a:srgbClr val="FF0000"/>
                </a:solidFill>
                <a:ea typeface="Hoefler Text" pitchFamily="3" charset="0"/>
                <a:cs typeface="Hoefler Text" pitchFamily="3" charset="0"/>
              </a:rPr>
              <a:t>Tc</a:t>
            </a:r>
            <a:endParaRPr lang="en-US" sz="2400" dirty="0">
              <a:solidFill>
                <a:srgbClr val="FF0000"/>
              </a:solidFill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titled2.png"/>
          <p:cNvPicPr>
            <a:picLocks noChangeAspect="1"/>
          </p:cNvPicPr>
          <p:nvPr/>
        </p:nvPicPr>
        <p:blipFill>
          <a:blip r:embed="rId3"/>
          <a:srcRect l="9491" b="6749"/>
          <a:stretch>
            <a:fillRect/>
          </a:stretch>
        </p:blipFill>
        <p:spPr>
          <a:xfrm>
            <a:off x="5525409" y="2103437"/>
            <a:ext cx="4696503" cy="3628737"/>
          </a:xfrm>
          <a:prstGeom prst="rect">
            <a:avLst/>
          </a:prstGeom>
        </p:spPr>
      </p:pic>
      <p:pic>
        <p:nvPicPr>
          <p:cNvPr id="36" name="Image 35" descr="untitled.png"/>
          <p:cNvPicPr>
            <a:picLocks noChangeAspect="1"/>
          </p:cNvPicPr>
          <p:nvPr/>
        </p:nvPicPr>
        <p:blipFill>
          <a:blip r:embed="rId4"/>
          <a:srcRect l="9491" b="5906"/>
          <a:stretch>
            <a:fillRect/>
          </a:stretch>
        </p:blipFill>
        <p:spPr>
          <a:xfrm>
            <a:off x="503552" y="2027237"/>
            <a:ext cx="4801767" cy="3743638"/>
          </a:xfrm>
          <a:prstGeom prst="rect">
            <a:avLst/>
          </a:prstGeom>
        </p:spPr>
      </p:pic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53253" name="Rectangle 3"/>
          <p:cNvSpPr>
            <a:spLocks noChangeArrowheads="1"/>
          </p:cNvSpPr>
          <p:nvPr/>
        </p:nvSpPr>
        <p:spPr bwMode="auto">
          <a:xfrm>
            <a:off x="152400" y="5032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Stabilité des solutions :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61" name="Rectangle 3"/>
          <p:cNvSpPr>
            <a:spLocks noChangeArrowheads="1"/>
          </p:cNvSpPr>
          <p:nvPr/>
        </p:nvSpPr>
        <p:spPr bwMode="auto">
          <a:xfrm>
            <a:off x="1001712" y="59134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 est le potentiel thermodynamique et atteint un minimum à l’équilibre 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71" name="Rectangle 3"/>
          <p:cNvSpPr>
            <a:spLocks noChangeArrowheads="1"/>
          </p:cNvSpPr>
          <p:nvPr/>
        </p:nvSpPr>
        <p:spPr bwMode="auto">
          <a:xfrm>
            <a:off x="7402512" y="2332037"/>
            <a:ext cx="1066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T &lt;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Tc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3272" name="Rectangle 3"/>
          <p:cNvSpPr>
            <a:spLocks noChangeArrowheads="1"/>
          </p:cNvSpPr>
          <p:nvPr/>
        </p:nvSpPr>
        <p:spPr bwMode="auto">
          <a:xfrm>
            <a:off x="2220912" y="2332037"/>
            <a:ext cx="1143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>
                <a:ea typeface="Hoefler Text" pitchFamily="3" charset="0"/>
                <a:cs typeface="Hoefler Text" pitchFamily="3" charset="0"/>
              </a:rPr>
              <a:t>T &gt;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Tc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63512" y="12652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Energie libre :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35" name="Image 3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20912" y="1570037"/>
            <a:ext cx="1981200" cy="292100"/>
          </a:xfrm>
          <a:prstGeom prst="rect">
            <a:avLst/>
          </a:prstGeom>
        </p:spPr>
      </p:pic>
      <p:pic>
        <p:nvPicPr>
          <p:cNvPr id="39" name="Image 3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652712" y="6599237"/>
            <a:ext cx="1778000" cy="800100"/>
          </a:xfrm>
          <a:prstGeom prst="rect">
            <a:avLst/>
          </a:prstGeom>
        </p:spPr>
      </p:pic>
      <p:pic>
        <p:nvPicPr>
          <p:cNvPr id="40" name="Imag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653213" y="6548437"/>
            <a:ext cx="1905000" cy="812800"/>
          </a:xfrm>
          <a:prstGeom prst="rect">
            <a:avLst/>
          </a:prstGeom>
        </p:spPr>
      </p:pic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601912" y="5532437"/>
            <a:ext cx="457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7554912" y="5532437"/>
            <a:ext cx="457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192712" y="3475037"/>
            <a:ext cx="457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63512" y="3475037"/>
            <a:ext cx="457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7" name="Imag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653213" y="5289550"/>
            <a:ext cx="241300" cy="228600"/>
          </a:xfrm>
          <a:prstGeom prst="rect">
            <a:avLst/>
          </a:prstGeom>
        </p:spPr>
      </p:pic>
      <p:pic>
        <p:nvPicPr>
          <p:cNvPr id="48" name="Imag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558213" y="5262563"/>
            <a:ext cx="241300" cy="228600"/>
          </a:xfrm>
          <a:prstGeom prst="rect">
            <a:avLst/>
          </a:prstGeom>
        </p:spPr>
      </p:pic>
      <p:pic>
        <p:nvPicPr>
          <p:cNvPr id="49" name="Imag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616200" y="5459413"/>
            <a:ext cx="241300" cy="228600"/>
          </a:xfrm>
          <a:prstGeom prst="rect">
            <a:avLst/>
          </a:prstGeom>
        </p:spPr>
      </p:pic>
      <p:pic>
        <p:nvPicPr>
          <p:cNvPr id="50" name="Imag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618412" y="4529137"/>
            <a:ext cx="241300" cy="24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pic>
        <p:nvPicPr>
          <p:cNvPr id="49159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1798637"/>
            <a:ext cx="41862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3"/>
          <p:cNvSpPr>
            <a:spLocks noChangeArrowheads="1"/>
          </p:cNvSpPr>
          <p:nvPr/>
        </p:nvSpPr>
        <p:spPr bwMode="auto">
          <a:xfrm>
            <a:off x="5699125" y="1874837"/>
            <a:ext cx="3733799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Au voisinage de la transition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9162" name="Rectangle 3"/>
          <p:cNvSpPr>
            <a:spLocks noChangeArrowheads="1"/>
          </p:cNvSpPr>
          <p:nvPr/>
        </p:nvSpPr>
        <p:spPr bwMode="auto">
          <a:xfrm>
            <a:off x="696912" y="6142037"/>
            <a:ext cx="9067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 modèle de champ moyen n’est pas si mauvais sauf proche de la transition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2400" y="655638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Evolution de l’aimantation à saturation en fonction de la température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726112" y="2713037"/>
            <a:ext cx="2794000" cy="74930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789612" y="3659187"/>
            <a:ext cx="2133600" cy="685800"/>
          </a:xfrm>
          <a:prstGeom prst="rect">
            <a:avLst/>
          </a:prstGeom>
        </p:spPr>
      </p:pic>
      <p:pic>
        <p:nvPicPr>
          <p:cNvPr id="21" name="Imag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726112" y="4713287"/>
            <a:ext cx="27686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9712" y="8080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II – Première aimantation et hystérésis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712" y="1341437"/>
            <a:ext cx="4800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Augmentation H à partir de l’état M=0</a:t>
            </a: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763712" y="5303837"/>
            <a:ext cx="6858001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 croît avec H vers une limite : l’aimantation à saturation.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Courbe de première aimantation.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973512" y="6142037"/>
            <a:ext cx="472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croît, atteint un maximum puis décroît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2" y="1951037"/>
            <a:ext cx="4971620" cy="26893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112" y="1968347"/>
            <a:ext cx="4659313" cy="2618191"/>
          </a:xfrm>
          <a:prstGeom prst="rect">
            <a:avLst/>
          </a:prstGeom>
        </p:spPr>
      </p:pic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243012" y="4770437"/>
            <a:ext cx="3187700" cy="317500"/>
          </a:xfrm>
          <a:prstGeom prst="rect">
            <a:avLst/>
          </a:prstGeom>
        </p:spPr>
      </p:pic>
      <p:pic>
        <p:nvPicPr>
          <p:cNvPr id="38" name="Image 3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230312" y="6142037"/>
            <a:ext cx="2336800" cy="64770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 bwMode="auto">
          <a:xfrm rot="5400000" flipH="1" flipV="1">
            <a:off x="1382712" y="3627437"/>
            <a:ext cx="3810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/>
          <p:nvPr/>
        </p:nvCxnSpPr>
        <p:spPr bwMode="auto">
          <a:xfrm rot="5400000" flipH="1" flipV="1">
            <a:off x="6335712" y="3551237"/>
            <a:ext cx="2286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9160" name="Rectangle 3"/>
          <p:cNvSpPr>
            <a:spLocks noChangeArrowheads="1"/>
          </p:cNvSpPr>
          <p:nvPr/>
        </p:nvSpPr>
        <p:spPr bwMode="auto">
          <a:xfrm>
            <a:off x="5699125" y="2636837"/>
            <a:ext cx="43815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L’aimantation est faible, on peut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linéariser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au premier ordre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52400" y="655638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Susceptibilité dans le domaine paramagnétique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: réponse en champ imposé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3512" y="1036637"/>
            <a:ext cx="5867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G. </a:t>
            </a:r>
            <a:r>
              <a:rPr lang="fr-FR" dirty="0" err="1" smtClean="0">
                <a:ea typeface="Hoefler Text" pitchFamily="3" charset="0"/>
                <a:cs typeface="Hoefler Text" pitchFamily="3" charset="0"/>
              </a:rPr>
              <a:t>Develey</a:t>
            </a:r>
            <a:r>
              <a:rPr lang="fr-FR" dirty="0" smtClean="0">
                <a:ea typeface="Hoefler Text" pitchFamily="3" charset="0"/>
                <a:cs typeface="Hoefler Text" pitchFamily="3" charset="0"/>
              </a:rPr>
              <a:t>, Journal de Physique, 1968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620712" y="1570037"/>
            <a:ext cx="4343400" cy="5117625"/>
            <a:chOff x="620712" y="1798636"/>
            <a:chExt cx="4343400" cy="5117625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712" y="1798636"/>
              <a:ext cx="4343400" cy="511762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077912" y="2332037"/>
              <a:ext cx="2133600" cy="1752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  <p:pic>
          <p:nvPicPr>
            <p:cNvPr id="16" name="Imag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230312" y="2789237"/>
              <a:ext cx="1803400" cy="698500"/>
            </a:xfrm>
            <a:prstGeom prst="rect">
              <a:avLst/>
            </a:prstGeom>
          </p:spPr>
        </p:pic>
      </p:grpSp>
      <p:cxnSp>
        <p:nvCxnSpPr>
          <p:cNvPr id="17" name="Connecteur droit 16"/>
          <p:cNvCxnSpPr/>
          <p:nvPr/>
        </p:nvCxnSpPr>
        <p:spPr bwMode="auto">
          <a:xfrm rot="5400000" flipH="1" flipV="1">
            <a:off x="1077912" y="2560638"/>
            <a:ext cx="4495800" cy="2971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Image 2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2312" y="1874837"/>
            <a:ext cx="3225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878512" y="3551237"/>
            <a:ext cx="2794000" cy="685800"/>
          </a:xfrm>
          <a:prstGeom prst="rect">
            <a:avLst/>
          </a:prstGeom>
        </p:spPr>
      </p:pic>
      <p:pic>
        <p:nvPicPr>
          <p:cNvPr id="24" name="Imag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268912" y="5138737"/>
            <a:ext cx="2057400" cy="698500"/>
          </a:xfrm>
          <a:prstGeom prst="rect">
            <a:avLst/>
          </a:prstGeom>
        </p:spPr>
      </p:pic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7935912" y="5151437"/>
            <a:ext cx="1816100" cy="63500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411912" y="4389437"/>
            <a:ext cx="2667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Loi de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Curie-Weiss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96912" y="6675437"/>
            <a:ext cx="9067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 modèle de champ moyen n’est pas si mauvais sauf proche de la transition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152400" y="731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V.2 Origine de l’interaction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315912" y="12652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* Ce n’est pas une interaction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dipôle-dipôle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rot="5400000" flipH="1" flipV="1">
            <a:off x="1574006" y="2445543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rot="5400000" flipH="1" flipV="1">
            <a:off x="2336006" y="2445543"/>
            <a:ext cx="533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1916112" y="2484437"/>
            <a:ext cx="6096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7" name="Imag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755900" y="1968500"/>
            <a:ext cx="381000" cy="279400"/>
          </a:xfrm>
          <a:prstGeom prst="rect">
            <a:avLst/>
          </a:prstGeom>
        </p:spPr>
      </p:pic>
      <p:pic>
        <p:nvPicPr>
          <p:cNvPr id="28" name="Image 2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306512" y="1951037"/>
            <a:ext cx="368300" cy="279400"/>
          </a:xfrm>
          <a:prstGeom prst="rect">
            <a:avLst/>
          </a:prstGeom>
        </p:spPr>
      </p:pic>
      <p:pic>
        <p:nvPicPr>
          <p:cNvPr id="29" name="Image 2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46300" y="2686050"/>
            <a:ext cx="152400" cy="139700"/>
          </a:xfrm>
          <a:prstGeom prst="rect">
            <a:avLst/>
          </a:prstGeom>
        </p:spPr>
      </p:pic>
      <p:pic>
        <p:nvPicPr>
          <p:cNvPr id="30" name="Imag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924300" y="2222500"/>
            <a:ext cx="2108200" cy="355600"/>
          </a:xfrm>
          <a:prstGeom prst="rect">
            <a:avLst/>
          </a:prstGeom>
        </p:spPr>
      </p:pic>
      <p:pic>
        <p:nvPicPr>
          <p:cNvPr id="31" name="Imag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327150" y="3003550"/>
            <a:ext cx="3873500" cy="673100"/>
          </a:xfrm>
          <a:prstGeom prst="rect">
            <a:avLst/>
          </a:prstGeom>
        </p:spPr>
      </p:pic>
      <p:pic>
        <p:nvPicPr>
          <p:cNvPr id="32" name="Image 3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030912" y="3055937"/>
            <a:ext cx="2298700" cy="571500"/>
          </a:xfrm>
          <a:prstGeom prst="rect">
            <a:avLst/>
          </a:prstGeom>
        </p:spPr>
      </p:pic>
      <p:pic>
        <p:nvPicPr>
          <p:cNvPr id="33" name="Imag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4659312" y="3856037"/>
            <a:ext cx="1485900" cy="635000"/>
          </a:xfrm>
          <a:prstGeom prst="rect">
            <a:avLst/>
          </a:prstGeom>
        </p:spPr>
      </p:pic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92112" y="37798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L’agitation thermique est trop forte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315912" y="44656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* C’est une interaction d’échange (B. Diu,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phystat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, complément)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68312" y="50752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Due au principe d’exclusion de Pauli, se met sous la forme</a:t>
            </a:r>
          </a:p>
        </p:txBody>
      </p:sp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631112" y="5291137"/>
            <a:ext cx="1943100" cy="317500"/>
          </a:xfrm>
          <a:prstGeom prst="rect">
            <a:avLst/>
          </a:prstGeom>
        </p:spPr>
      </p:pic>
      <p:pic>
        <p:nvPicPr>
          <p:cNvPr id="43" name="Image 4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tretch>
                <a:fillRect/>
              </a:stretch>
            </p:blipFill>
          </mc:Choice>
          <mc:Fallback>
            <p:blipFill>
              <a:blip r:embed="rId20"/>
              <a:stretch>
                <a:fillRect/>
              </a:stretch>
            </p:blipFill>
          </mc:Fallback>
        </mc:AlternateContent>
        <p:spPr>
          <a:xfrm>
            <a:off x="7631112" y="5913437"/>
            <a:ext cx="1384300" cy="292100"/>
          </a:xfrm>
          <a:prstGeom prst="rect">
            <a:avLst/>
          </a:prstGeom>
        </p:spPr>
      </p:pic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468312" y="62944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Gain en énergie lorsque les moments (ou spins) sont de même sens (si J&gt;0)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0712" y="3779837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Approche de type champ moyen, on suppose que l’aimantation ne fluctue pas.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20712" y="31702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On définit l’aimantation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0712" y="6556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Hamiltonien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du système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2" name="Imag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78112" y="1341437"/>
            <a:ext cx="4368800" cy="71120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0712" y="43894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Hypothèse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6" name="Imag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78112" y="2027237"/>
            <a:ext cx="4648200" cy="11049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39812"/>
              <a:stretch>
                <a:fillRect/>
              </a:stretch>
            </p:blipFill>
          </mc:Choice>
          <mc:Fallback>
            <p:blipFill>
              <a:blip r:embed="rId8"/>
              <a:srcRect r="39812"/>
              <a:stretch>
                <a:fillRect/>
              </a:stretch>
            </p:blipFill>
          </mc:Fallback>
        </mc:AlternateContent>
        <p:spPr>
          <a:xfrm>
            <a:off x="2449512" y="4478337"/>
            <a:ext cx="2040878" cy="82550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754812" y="3170237"/>
            <a:ext cx="1866900" cy="7874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821112" y="3322637"/>
            <a:ext cx="2070100" cy="673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0712" y="3779837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Approche de type champ moyen, on suppose que l’aimantation ne fluctue pas.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620712" y="31702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On définit l’aimantation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620712" y="6556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Hamiltonien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du système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2" name="Image 4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78112" y="1341437"/>
            <a:ext cx="4368800" cy="711200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20712" y="4389437"/>
            <a:ext cx="7848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Hypothèse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6" name="Imag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78112" y="2027237"/>
            <a:ext cx="4648200" cy="11049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 r="39812"/>
              <a:stretch>
                <a:fillRect/>
              </a:stretch>
            </p:blipFill>
          </mc:Choice>
          <mc:Fallback>
            <p:blipFill>
              <a:blip r:embed="rId8"/>
              <a:srcRect r="39812"/>
              <a:stretch>
                <a:fillRect/>
              </a:stretch>
            </p:blipFill>
          </mc:Fallback>
        </mc:AlternateContent>
        <p:spPr>
          <a:xfrm>
            <a:off x="2449512" y="4478337"/>
            <a:ext cx="2040878" cy="825500"/>
          </a:xfrm>
          <a:prstGeom prst="rect">
            <a:avLst/>
          </a:prstGeom>
        </p:spPr>
      </p:pic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821112" y="3322637"/>
            <a:ext cx="1651000" cy="381000"/>
          </a:xfrm>
          <a:prstGeom prst="rect">
            <a:avLst/>
          </a:prstGeom>
        </p:spPr>
      </p:pic>
      <p:pic>
        <p:nvPicPr>
          <p:cNvPr id="20" name="Imag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6221412" y="3170237"/>
            <a:ext cx="1866900" cy="787400"/>
          </a:xfrm>
          <a:prstGeom prst="rect">
            <a:avLst/>
          </a:prstGeom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20712" y="5303837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Le système en interaction est remplacé par un système de particules indépendantes dans un champ effectif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6" name="Imag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2019300" y="6229350"/>
            <a:ext cx="2336800" cy="368300"/>
          </a:xfrm>
          <a:prstGeom prst="rect">
            <a:avLst/>
          </a:prstGeom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20712" y="6751637"/>
            <a:ext cx="9144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Ce genre d’approche marche mal au voisinage d’un point critique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2" name="Imag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878512" y="4618037"/>
            <a:ext cx="2222500" cy="711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773112" y="12652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Au dessous de la température critique, tout corps devrait avoir une aimantation proche de la saturation. Or 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&lt;&lt; 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…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731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V.3 Aimantation rémanente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73112" y="63706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Weiss propose que le matériau est formé de petits domaines (de Weiss). Dans chaque domaine l’aimantation est saturée, mais chaque domaine a une orientation aléatoire.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0" name="Image 7"/>
          <p:cNvPicPr>
            <a:picLocks noChangeAspect="1"/>
          </p:cNvPicPr>
          <p:nvPr/>
        </p:nvPicPr>
        <p:blipFill>
          <a:blip r:embed="rId3"/>
          <a:srcRect l="17008" t="5315" r="18142" b="26575"/>
          <a:stretch>
            <a:fillRect/>
          </a:stretch>
        </p:blipFill>
        <p:spPr bwMode="auto">
          <a:xfrm>
            <a:off x="849312" y="2179637"/>
            <a:ext cx="5636509" cy="378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869112" y="2255837"/>
            <a:ext cx="2351087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Monocrystal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de fer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Kittel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).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69112" y="4160837"/>
            <a:ext cx="3276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Visualisation à l’aide de poudre magnétique. A l’interface le gradient champ est fort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3015" name="Rectangle 3"/>
          <p:cNvSpPr>
            <a:spLocks noChangeArrowheads="1"/>
          </p:cNvSpPr>
          <p:nvPr/>
        </p:nvSpPr>
        <p:spPr bwMode="auto">
          <a:xfrm>
            <a:off x="239712" y="731837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Expérience de visualisation des domaines de Weiss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(ajouter une bobine à noyau pour créer un champ intense) 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92112" y="4008437"/>
            <a:ext cx="9372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Couche fine de grenat ferrimagnétique, la polarisation tourne par effet Faraday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2" y="4694237"/>
            <a:ext cx="3662281" cy="26352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12" y="1417637"/>
            <a:ext cx="6864349" cy="2738771"/>
          </a:xfrm>
          <a:prstGeom prst="rect">
            <a:avLst/>
          </a:prstGeom>
        </p:spPr>
      </p:pic>
      <p:sp>
        <p:nvSpPr>
          <p:cNvPr id="18" name="Flèche vers la droite 17"/>
          <p:cNvSpPr/>
          <p:nvPr/>
        </p:nvSpPr>
        <p:spPr bwMode="auto">
          <a:xfrm>
            <a:off x="4125912" y="1570037"/>
            <a:ext cx="8382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pic>
        <p:nvPicPr>
          <p:cNvPr id="19" name="Imag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73650" y="1460500"/>
            <a:ext cx="342900" cy="355600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649912" y="4770437"/>
            <a:ext cx="4191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On observe les parois de Bloch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649912" y="5227637"/>
            <a:ext cx="4191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Manip qualitative, pas en montage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731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V.4 origine de l’hystérésis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2103437"/>
            <a:ext cx="7593877" cy="4267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2220912" y="5456237"/>
            <a:ext cx="7391400" cy="457200"/>
          </a:xfrm>
          <a:prstGeom prst="rect">
            <a:avLst/>
          </a:prstGeom>
          <a:solidFill>
            <a:schemeClr val="accent3">
              <a:lumMod val="75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20912" y="4237037"/>
            <a:ext cx="7391400" cy="1219200"/>
          </a:xfrm>
          <a:prstGeom prst="rect">
            <a:avLst/>
          </a:prstGeom>
          <a:solidFill>
            <a:srgbClr val="3366FF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220912" y="3703637"/>
            <a:ext cx="7391400" cy="533400"/>
          </a:xfrm>
          <a:prstGeom prst="rect">
            <a:avLst/>
          </a:prstGeom>
          <a:solidFill>
            <a:srgbClr val="FF000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rot="16200000" flipV="1">
            <a:off x="3440112" y="5761037"/>
            <a:ext cx="6096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77912" y="6294437"/>
            <a:ext cx="9677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Croissance réversibles de domaines d’orientation favorable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363912" y="4465637"/>
            <a:ext cx="6629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Croissance irréversible (déplacement sur des défauts)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811712" y="3703637"/>
            <a:ext cx="4876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Rotation en bloc des derniers domaines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20712" y="1265237"/>
            <a:ext cx="9677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L’effet provient des défauts du réseau cristallin</a:t>
            </a:r>
            <a:endParaRPr lang="en-US" sz="24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4"/>
          <a:srcRect l="17008" t="5315" r="18142" b="26575"/>
          <a:stretch>
            <a:fillRect/>
          </a:stretch>
        </p:blipFill>
        <p:spPr bwMode="auto">
          <a:xfrm>
            <a:off x="6484659" y="884237"/>
            <a:ext cx="3356254" cy="24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239713" y="1189038"/>
            <a:ext cx="8610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Energie globale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5063" name="Image 9"/>
          <p:cNvPicPr>
            <a:picLocks noChangeAspect="1"/>
          </p:cNvPicPr>
          <p:nvPr/>
        </p:nvPicPr>
        <p:blipFill>
          <a:blip r:embed="rId3"/>
          <a:srcRect b="16180"/>
          <a:stretch>
            <a:fillRect/>
          </a:stretch>
        </p:blipFill>
        <p:spPr bwMode="auto">
          <a:xfrm>
            <a:off x="315913" y="3246438"/>
            <a:ext cx="93853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Image 11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4313" y="2103438"/>
            <a:ext cx="438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Image 12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4313" y="1341438"/>
            <a:ext cx="21209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Rectangle 3"/>
          <p:cNvSpPr>
            <a:spLocks noChangeArrowheads="1"/>
          </p:cNvSpPr>
          <p:nvPr/>
        </p:nvSpPr>
        <p:spPr bwMode="auto">
          <a:xfrm>
            <a:off x="3516313" y="2636838"/>
            <a:ext cx="1066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Coût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67" name="Rectangle 3"/>
          <p:cNvSpPr>
            <a:spLocks noChangeArrowheads="1"/>
          </p:cNvSpPr>
          <p:nvPr/>
        </p:nvSpPr>
        <p:spPr bwMode="auto">
          <a:xfrm>
            <a:off x="5649913" y="2636838"/>
            <a:ext cx="2438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Gain en énergie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68" name="Rectangle 3"/>
          <p:cNvSpPr>
            <a:spLocks noChangeArrowheads="1"/>
          </p:cNvSpPr>
          <p:nvPr/>
        </p:nvSpPr>
        <p:spPr bwMode="auto">
          <a:xfrm>
            <a:off x="1535113" y="6065838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dipôle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69" name="Rectangle 3"/>
          <p:cNvSpPr>
            <a:spLocks noChangeArrowheads="1"/>
          </p:cNvSpPr>
          <p:nvPr/>
        </p:nvSpPr>
        <p:spPr bwMode="auto">
          <a:xfrm>
            <a:off x="3744913" y="6065838"/>
            <a:ext cx="1600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quadrupôle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70" name="Rectangle 3"/>
          <p:cNvSpPr>
            <a:spLocks noChangeArrowheads="1"/>
          </p:cNvSpPr>
          <p:nvPr/>
        </p:nvSpPr>
        <p:spPr bwMode="auto">
          <a:xfrm>
            <a:off x="7097713" y="6065838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Domaine fermé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Bext=0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71" name="Rectangle 3"/>
          <p:cNvSpPr>
            <a:spLocks noChangeArrowheads="1"/>
          </p:cNvSpPr>
          <p:nvPr/>
        </p:nvSpPr>
        <p:spPr bwMode="auto">
          <a:xfrm>
            <a:off x="468313" y="6599238"/>
            <a:ext cx="9829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Compétition entre stabilisation (gain en volume) et effet de surface déstabilisant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45072" name="Rectangle 3"/>
          <p:cNvSpPr>
            <a:spLocks noChangeArrowheads="1"/>
          </p:cNvSpPr>
          <p:nvPr/>
        </p:nvSpPr>
        <p:spPr bwMode="auto">
          <a:xfrm>
            <a:off x="468313" y="6980238"/>
            <a:ext cx="9829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>
                <a:ea typeface="Hoefler Text" pitchFamily="3" charset="0"/>
                <a:cs typeface="Hoefler Text" pitchFamily="3" charset="0"/>
              </a:rPr>
              <a:t>Echelle caractéristique</a:t>
            </a:r>
            <a:endParaRPr lang="en-US" sz="240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45073" name="Image 21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2513" y="705643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Image 22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6113" y="7132638"/>
            <a:ext cx="1130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Image 23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6500" y="61341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Image 24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9700" y="61849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2400" y="731837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u="sng" dirty="0" smtClean="0">
                <a:ea typeface="Hoefler Text" pitchFamily="3" charset="0"/>
                <a:cs typeface="Hoefler Text" pitchFamily="3" charset="0"/>
              </a:rPr>
              <a:t>V.5 origine des domaines de Weiss</a:t>
            </a:r>
            <a:endParaRPr lang="en-US" sz="2400" u="sng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76200" y="655638"/>
            <a:ext cx="9917113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en-US" sz="2400" u="sng">
                <a:ea typeface="Hoefler Text" pitchFamily="3" charset="0"/>
                <a:cs typeface="Hoefler Text" pitchFamily="3" charset="0"/>
              </a:rPr>
              <a:t>Visualisation de la fermeture des domaines d’un monocristal</a:t>
            </a:r>
          </a:p>
        </p:txBody>
      </p:sp>
      <p:pic>
        <p:nvPicPr>
          <p:cNvPr id="47110" name="Imag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2038350"/>
            <a:ext cx="9825037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830512" y="655637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Désaimantation après saturation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211512" y="5761037"/>
            <a:ext cx="5562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aimantation rémanente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B</a:t>
            </a:r>
            <a:r>
              <a:rPr lang="fr-FR" sz="2000" baseline="-25000" dirty="0" err="1" smtClean="0">
                <a:ea typeface="Hoefler Text" pitchFamily="3" charset="0"/>
                <a:cs typeface="Hoefler Text" pitchFamily="3" charset="0"/>
              </a:rPr>
              <a:t>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= </a:t>
            </a:r>
            <a:r>
              <a:rPr lang="fr-FR" sz="2000" dirty="0" smtClean="0">
                <a:latin typeface="Symbol" charset="2"/>
                <a:ea typeface="Hoefler Text" pitchFamily="3" charset="0"/>
                <a:cs typeface="Symbol" charset="2"/>
              </a:rPr>
              <a:t>m</a:t>
            </a:r>
            <a:r>
              <a:rPr lang="fr-FR" sz="2000" baseline="-25000" dirty="0" smtClean="0">
                <a:latin typeface="Symbol" charset="2"/>
                <a:ea typeface="Hoefler Text" pitchFamily="3" charset="0"/>
                <a:cs typeface="Symbol" charset="2"/>
              </a:rPr>
              <a:t>0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r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champ rémanent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11512" y="6370637"/>
            <a:ext cx="472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</a:t>
            </a:r>
            <a:r>
              <a:rPr lang="fr-FR" sz="2000" baseline="-25000" dirty="0" err="1" smtClean="0">
                <a:ea typeface="Hoefler Text" pitchFamily="3" charset="0"/>
                <a:cs typeface="Hoefler Text" pitchFamily="3" charset="0"/>
              </a:rPr>
              <a:t>c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Excitation coercitive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2572" y="1570036"/>
            <a:ext cx="965454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73312" y="655637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Comportement cyclique à partir d’un maximum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211512" y="5761037"/>
            <a:ext cx="5562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aimantation rémanente 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B</a:t>
            </a:r>
            <a:r>
              <a:rPr lang="fr-FR" sz="2000" baseline="-25000" dirty="0" err="1" smtClean="0">
                <a:ea typeface="Hoefler Text" pitchFamily="3" charset="0"/>
                <a:cs typeface="Hoefler Text" pitchFamily="3" charset="0"/>
              </a:rPr>
              <a:t>r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= </a:t>
            </a:r>
            <a:r>
              <a:rPr lang="fr-FR" sz="2000" dirty="0" smtClean="0">
                <a:latin typeface="Symbol" charset="2"/>
                <a:ea typeface="Hoefler Text" pitchFamily="3" charset="0"/>
                <a:cs typeface="Symbol" charset="2"/>
              </a:rPr>
              <a:t>m</a:t>
            </a:r>
            <a:r>
              <a:rPr lang="fr-FR" sz="2000" baseline="-25000" dirty="0" smtClean="0">
                <a:latin typeface="Symbol" charset="2"/>
                <a:ea typeface="Hoefler Text" pitchFamily="3" charset="0"/>
                <a:cs typeface="Symbol" charset="2"/>
              </a:rPr>
              <a:t>0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r 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champ rémanent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1332670"/>
            <a:ext cx="4267200" cy="4352167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211512" y="6370637"/>
            <a:ext cx="47244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</a:t>
            </a:r>
            <a:r>
              <a:rPr lang="fr-FR" sz="2000" baseline="-25000" dirty="0" err="1" smtClean="0">
                <a:ea typeface="Hoefler Text" pitchFamily="3" charset="0"/>
                <a:cs typeface="Hoefler Text" pitchFamily="3" charset="0"/>
              </a:rPr>
              <a:t>c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Excitation coercitive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687512" y="6904037"/>
            <a:ext cx="72390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Désaimantation : décrire des cycles de plus en plus petits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468247" y="1417637"/>
            <a:ext cx="4525065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4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5912" y="579437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Matériaux doux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rcRect b="6925"/>
          <a:stretch>
            <a:fillRect/>
          </a:stretch>
        </p:blipFill>
        <p:spPr>
          <a:xfrm>
            <a:off x="5802312" y="1493837"/>
            <a:ext cx="3932161" cy="306153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rcRect b="7473"/>
          <a:stretch>
            <a:fillRect/>
          </a:stretch>
        </p:blipFill>
        <p:spPr>
          <a:xfrm>
            <a:off x="1154112" y="1036637"/>
            <a:ext cx="3360567" cy="3837874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718425" y="655637"/>
            <a:ext cx="2362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Matériaux durs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rcRect r="75106"/>
          <a:stretch>
            <a:fillRect/>
          </a:stretch>
        </p:blipFill>
        <p:spPr>
          <a:xfrm>
            <a:off x="2601912" y="5837237"/>
            <a:ext cx="1444947" cy="12954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rcRect l="42399"/>
          <a:stretch>
            <a:fillRect/>
          </a:stretch>
        </p:blipFill>
        <p:spPr>
          <a:xfrm>
            <a:off x="4298851" y="5837237"/>
            <a:ext cx="3343373" cy="1295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4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5912" y="579437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Matériaux doux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4512" y="5837237"/>
            <a:ext cx="6324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Cycle étroit,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Hc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faible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- Fe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-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Mumetal</a:t>
            </a: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Permalloy (80% Ni, 20% Fe)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Electroaimant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2" y="1493837"/>
            <a:ext cx="3932161" cy="328930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12" y="1036637"/>
            <a:ext cx="3360567" cy="4147859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718425" y="655637"/>
            <a:ext cx="23622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Matériaux durs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716712" y="5913437"/>
            <a:ext cx="2971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Cycle large,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Hc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grand</a:t>
            </a: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AlNiCo</a:t>
            </a: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NdFeB</a:t>
            </a: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buFontTx/>
              <a:buChar char="-"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endParaRPr lang="fr-FR" sz="2000" dirty="0" smtClean="0">
              <a:ea typeface="Hoefler Text" pitchFamily="3" charset="0"/>
              <a:cs typeface="Hoefler Text" pitchFamily="3" charset="0"/>
            </a:endParaRPr>
          </a:p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Aimants champ fort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92113" y="1112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L’aimantation à saturation dépend fortement de la température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712" y="6556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III – Transition </a:t>
            </a:r>
            <a:r>
              <a:rPr lang="fr-FR" sz="2400" u="sng" dirty="0" err="1" smtClean="0">
                <a:ea typeface="Hoefler Text" pitchFamily="3" charset="0"/>
                <a:cs typeface="Hoefler Text" pitchFamily="3" charset="0"/>
              </a:rPr>
              <a:t>ferromagnétique-paramagnétique</a:t>
            </a:r>
            <a:endParaRPr lang="fr-FR" sz="2400" u="sng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7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1798637"/>
            <a:ext cx="4343400" cy="403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421312" y="2446337"/>
            <a:ext cx="914400" cy="2667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92912" y="2179637"/>
            <a:ext cx="3505199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Milieu ferromagnétique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3" name="Imag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802312" y="3170237"/>
            <a:ext cx="2921000" cy="73660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792912" y="4160837"/>
            <a:ext cx="3429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Milieu paramagnétique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5" name="Imag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48300" y="4427537"/>
            <a:ext cx="914400" cy="266700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038850" y="5086350"/>
            <a:ext cx="2120900" cy="317500"/>
          </a:xfrm>
          <a:prstGeom prst="rect">
            <a:avLst/>
          </a:prstGeom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44712" y="6459537"/>
            <a:ext cx="50292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c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est la température de Curie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57200" y="56086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</a:t>
            </a:r>
            <a:r>
              <a:rPr lang="fr-FR" sz="2000" baseline="-25000" dirty="0" smtClean="0">
                <a:ea typeface="Hoefler Text" pitchFamily="3" charset="0"/>
                <a:cs typeface="Hoefler Text" pitchFamily="3" charset="0"/>
              </a:rPr>
              <a:t>s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(T) pour le fer (Livre de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Kittel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612" y="6307137"/>
            <a:ext cx="1079500" cy="104140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13612" y="6230937"/>
            <a:ext cx="1003300" cy="11303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89812" y="5926137"/>
            <a:ext cx="914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92113" y="1189038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Au delà de Tc, le matériau ne s’aimante qu’en présence d’un champ extérieur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712" y="6556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III – Transition </a:t>
            </a:r>
            <a:r>
              <a:rPr lang="fr-FR" sz="2400" u="sng" dirty="0" err="1" smtClean="0">
                <a:ea typeface="Hoefler Text" pitchFamily="3" charset="0"/>
                <a:cs typeface="Hoefler Text" pitchFamily="3" charset="0"/>
              </a:rPr>
              <a:t>ferromagnétique-paramagnétique</a:t>
            </a:r>
            <a:endParaRPr lang="fr-FR" sz="2400" u="sng" dirty="0" smtClean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10" name="Imag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411912" y="3475037"/>
            <a:ext cx="1752600" cy="6858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708650" y="2103437"/>
            <a:ext cx="2933700" cy="69850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3512" y="6751637"/>
            <a:ext cx="5867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dirty="0" smtClean="0">
                <a:ea typeface="Hoefler Text" pitchFamily="3" charset="0"/>
                <a:cs typeface="Hoefler Text" pitchFamily="3" charset="0"/>
              </a:rPr>
              <a:t>Cas du cobalt (G. </a:t>
            </a:r>
            <a:r>
              <a:rPr lang="fr-FR" dirty="0" err="1" smtClean="0">
                <a:ea typeface="Hoefler Text" pitchFamily="3" charset="0"/>
                <a:cs typeface="Hoefler Text" pitchFamily="3" charset="0"/>
              </a:rPr>
              <a:t>Develey</a:t>
            </a:r>
            <a:r>
              <a:rPr lang="fr-FR" dirty="0" smtClean="0">
                <a:ea typeface="Hoefler Text" pitchFamily="3" charset="0"/>
                <a:cs typeface="Hoefler Text" pitchFamily="3" charset="0"/>
              </a:rPr>
              <a:t>, Journal de Physique, 1968)</a:t>
            </a:r>
            <a:endParaRPr lang="fr-FR" dirty="0">
              <a:ea typeface="Hoefler Text" pitchFamily="3" charset="0"/>
              <a:cs typeface="Hoefler Text" pitchFamily="3" charset="0"/>
            </a:endParaRPr>
          </a:p>
        </p:txBody>
      </p:sp>
      <p:grpSp>
        <p:nvGrpSpPr>
          <p:cNvPr id="18" name="Grouper 17"/>
          <p:cNvGrpSpPr/>
          <p:nvPr/>
        </p:nvGrpSpPr>
        <p:grpSpPr>
          <a:xfrm>
            <a:off x="620712" y="1798636"/>
            <a:ext cx="4343400" cy="5117625"/>
            <a:chOff x="620712" y="1798636"/>
            <a:chExt cx="4343400" cy="5117625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712" y="1798636"/>
              <a:ext cx="4343400" cy="51176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1077912" y="2332037"/>
              <a:ext cx="2133600" cy="1752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4" charset="0"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effectLst/>
                <a:latin typeface="Arial" pitchFamily="-84" charset="0"/>
              </a:endParaRPr>
            </a:p>
          </p:txBody>
        </p:sp>
        <p:pic>
          <p:nvPicPr>
            <p:cNvPr id="17" name="Imag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230312" y="2789237"/>
              <a:ext cx="1803400" cy="698500"/>
            </a:xfrm>
            <a:prstGeom prst="rect">
              <a:avLst/>
            </a:prstGeom>
          </p:spPr>
        </p:pic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07112" y="2713037"/>
            <a:ext cx="2514599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Loi de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Curie-Weiss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964112" y="40084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Marche assez bien loin de la transition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 rot="5400000" flipH="1" flipV="1">
            <a:off x="1077912" y="2789237"/>
            <a:ext cx="4495800" cy="29718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6869112" y="56848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exposant critique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5" name="Image 2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7783512" y="4999037"/>
            <a:ext cx="2146300" cy="723900"/>
          </a:xfrm>
          <a:prstGeom prst="rect">
            <a:avLst/>
          </a:prstGeom>
        </p:spPr>
      </p:pic>
      <p:pic>
        <p:nvPicPr>
          <p:cNvPr id="26" name="Imag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5573712" y="5913437"/>
            <a:ext cx="1003300" cy="2794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964112" y="49990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Proche de la transition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0"/>
            <a:ext cx="10080625" cy="550863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10080625" cy="6302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487363"/>
            <a:ext cx="10161588" cy="1638301"/>
          </a:xfrm>
        </p:spPr>
        <p:txBody>
          <a:bodyPr lIns="100794" tIns="50397" rIns="100794" bIns="50397"/>
          <a:lstStyle/>
          <a:p>
            <a:pPr eaLnBrk="1" hangingPunct="1"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3200" dirty="0" smtClean="0">
                <a:solidFill>
                  <a:srgbClr val="FFFFFF"/>
                </a:solidFill>
                <a:ea typeface="Hoefler Text" pitchFamily="3" charset="0"/>
                <a:cs typeface="Hoefler Text" pitchFamily="3" charset="0"/>
              </a:rPr>
              <a:t>Ferromagnétisme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9712" y="5794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IV – Quelques applications du ferromagnétisme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239712" y="1112837"/>
            <a:ext cx="9688512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400" u="sng" dirty="0" smtClean="0">
                <a:ea typeface="Hoefler Text" pitchFamily="3" charset="0"/>
                <a:cs typeface="Hoefler Text" pitchFamily="3" charset="0"/>
              </a:rPr>
              <a:t>IV.1 – transformateur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657600" y="1112837"/>
            <a:ext cx="96885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À voir en TP,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cf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</a:t>
            </a:r>
            <a:r>
              <a:rPr lang="fr-FR" sz="2000" dirty="0" err="1" smtClean="0">
                <a:ea typeface="Hoefler Text" pitchFamily="3" charset="0"/>
                <a:cs typeface="Hoefler Text" pitchFamily="3" charset="0"/>
              </a:rPr>
              <a:t>Hprépa</a:t>
            </a: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 Electronique II (PSI)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954712" y="1798637"/>
            <a:ext cx="297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Transformateur parfait :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2" y="1874837"/>
            <a:ext cx="3352800" cy="265764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>
            <a:off x="3973512" y="3478387"/>
            <a:ext cx="609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44712" y="2868787"/>
            <a:ext cx="762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458912" y="3097387"/>
            <a:ext cx="1524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4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itchFamily="-84" charset="0"/>
            </a:endParaRPr>
          </a:p>
        </p:txBody>
      </p:sp>
      <p:pic>
        <p:nvPicPr>
          <p:cNvPr id="30" name="Imag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25912" y="3706987"/>
            <a:ext cx="355600" cy="266700"/>
          </a:xfrm>
          <a:prstGeom prst="rect">
            <a:avLst/>
          </a:prstGeom>
        </p:spPr>
      </p:pic>
      <p:pic>
        <p:nvPicPr>
          <p:cNvPr id="33" name="Image 3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611312" y="2027237"/>
            <a:ext cx="342900" cy="266700"/>
          </a:xfrm>
          <a:prstGeom prst="rect">
            <a:avLst/>
          </a:prstGeom>
        </p:spPr>
      </p:pic>
      <p:pic>
        <p:nvPicPr>
          <p:cNvPr id="44" name="Image 4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030912" y="2979737"/>
            <a:ext cx="3009900" cy="647700"/>
          </a:xfrm>
          <a:prstGeom prst="rect">
            <a:avLst/>
          </a:prstGeom>
        </p:spPr>
      </p:pic>
      <p:pic>
        <p:nvPicPr>
          <p:cNvPr id="45" name="Image 4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6069012" y="3741737"/>
            <a:ext cx="3009900" cy="647700"/>
          </a:xfrm>
          <a:prstGeom prst="rect">
            <a:avLst/>
          </a:prstGeom>
        </p:spPr>
      </p:pic>
      <p:pic>
        <p:nvPicPr>
          <p:cNvPr id="46" name="Image 4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4354512" y="4313237"/>
            <a:ext cx="1143000" cy="685800"/>
          </a:xfrm>
          <a:prstGeom prst="rect">
            <a:avLst/>
          </a:prstGeom>
        </p:spPr>
      </p:pic>
      <p:pic>
        <p:nvPicPr>
          <p:cNvPr id="47" name="Image 4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849312" y="3246437"/>
            <a:ext cx="254000" cy="190500"/>
          </a:xfrm>
          <a:prstGeom prst="rect">
            <a:avLst/>
          </a:prstGeom>
        </p:spPr>
      </p:pic>
      <p:pic>
        <p:nvPicPr>
          <p:cNvPr id="48" name="Image 4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4659312" y="3170237"/>
            <a:ext cx="254000" cy="190500"/>
          </a:xfrm>
          <a:prstGeom prst="rect">
            <a:avLst/>
          </a:prstGeom>
        </p:spPr>
      </p:pic>
      <p:pic>
        <p:nvPicPr>
          <p:cNvPr id="49" name="Image 4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4202112" y="2713037"/>
            <a:ext cx="241300" cy="266700"/>
          </a:xfrm>
          <a:prstGeom prst="rect">
            <a:avLst/>
          </a:prstGeom>
        </p:spPr>
      </p:pic>
      <p:pic>
        <p:nvPicPr>
          <p:cNvPr id="50" name="Image 4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1306512" y="2789237"/>
            <a:ext cx="228600" cy="266700"/>
          </a:xfrm>
          <a:prstGeom prst="rect">
            <a:avLst/>
          </a:prstGeom>
        </p:spPr>
      </p:pic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5954712" y="2332037"/>
            <a:ext cx="2971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Tout le flux est canalisé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2" name="Image 5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8799512" y="2559050"/>
            <a:ext cx="1193800" cy="292100"/>
          </a:xfrm>
          <a:prstGeom prst="rect">
            <a:avLst/>
          </a:prstGeom>
        </p:spPr>
      </p:pic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773112" y="51260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Conservation de la puissance 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4" name="Image 5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4659312" y="5354637"/>
            <a:ext cx="2120900" cy="266700"/>
          </a:xfrm>
          <a:prstGeom prst="rect">
            <a:avLst/>
          </a:prstGeom>
        </p:spPr>
      </p:pic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73112" y="5946774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C’est une approximation (th d’Ampère)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6" name="Image 5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6"/>
              <a:stretch>
                <a:fillRect/>
              </a:stretch>
            </p:blipFill>
          </mc:Choice>
          <mc:Fallback>
            <p:blipFill>
              <a:blip r:embed="rId27"/>
              <a:stretch>
                <a:fillRect/>
              </a:stretch>
            </p:blipFill>
          </mc:Fallback>
        </mc:AlternateContent>
        <p:spPr>
          <a:xfrm>
            <a:off x="5791200" y="6015037"/>
            <a:ext cx="2768600" cy="711200"/>
          </a:xfrm>
          <a:prstGeom prst="rect">
            <a:avLst/>
          </a:prstGeom>
        </p:spPr>
      </p:pic>
      <p:pic>
        <p:nvPicPr>
          <p:cNvPr id="57" name="Image 5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8"/>
              <a:stretch>
                <a:fillRect/>
              </a:stretch>
            </p:blipFill>
          </mc:Choice>
          <mc:Fallback>
            <p:blipFill>
              <a:blip r:embed="rId29"/>
              <a:stretch>
                <a:fillRect/>
              </a:stretch>
            </p:blipFill>
          </mc:Fallback>
        </mc:AlternateContent>
        <p:spPr>
          <a:xfrm>
            <a:off x="7797800" y="5378450"/>
            <a:ext cx="1676400" cy="266700"/>
          </a:xfrm>
          <a:prstGeom prst="rect">
            <a:avLst/>
          </a:prstGeom>
        </p:spPr>
      </p:pic>
      <p:sp>
        <p:nvSpPr>
          <p:cNvPr id="58" name="Rectangle 3"/>
          <p:cNvSpPr>
            <a:spLocks noChangeArrowheads="1"/>
          </p:cNvSpPr>
          <p:nvPr/>
        </p:nvSpPr>
        <p:spPr bwMode="auto">
          <a:xfrm>
            <a:off x="773112" y="67262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Reluctance nulle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  <p:pic>
        <p:nvPicPr>
          <p:cNvPr id="59" name="Image 5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0"/>
              <a:stretch>
                <a:fillRect/>
              </a:stretch>
            </p:blipFill>
          </mc:Choice>
          <mc:Fallback>
            <p:blipFill>
              <a:blip r:embed="rId31"/>
              <a:stretch>
                <a:fillRect/>
              </a:stretch>
            </p:blipFill>
          </mc:Fallback>
        </mc:AlternateContent>
        <p:spPr>
          <a:xfrm>
            <a:off x="3059112" y="6802437"/>
            <a:ext cx="1041400" cy="711200"/>
          </a:xfrm>
          <a:prstGeom prst="rect">
            <a:avLst/>
          </a:prstGeom>
        </p:spPr>
      </p:pic>
      <p:pic>
        <p:nvPicPr>
          <p:cNvPr id="60" name="Image 5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2"/>
              <a:stretch>
                <a:fillRect/>
              </a:stretch>
            </p:blipFill>
          </mc:Choice>
          <mc:Fallback>
            <p:blipFill>
              <a:blip r:embed="rId33"/>
              <a:stretch>
                <a:fillRect/>
              </a:stretch>
            </p:blipFill>
          </mc:Fallback>
        </mc:AlternateContent>
        <p:spPr>
          <a:xfrm>
            <a:off x="6716712" y="6954837"/>
            <a:ext cx="279400" cy="292100"/>
          </a:xfrm>
          <a:prstGeom prst="rect">
            <a:avLst/>
          </a:prstGeom>
        </p:spPr>
      </p:pic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421312" y="6726237"/>
            <a:ext cx="5105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1006475" algn="l"/>
                <a:tab pos="2014538" algn="l"/>
                <a:tab pos="3022600" algn="l"/>
                <a:tab pos="4030663" algn="l"/>
                <a:tab pos="5038725" algn="l"/>
                <a:tab pos="6046788" algn="l"/>
                <a:tab pos="7054850" algn="l"/>
                <a:tab pos="8062913" algn="l"/>
                <a:tab pos="9070975" algn="l"/>
                <a:tab pos="10079038" algn="l"/>
                <a:tab pos="11087100" algn="l"/>
              </a:tabLst>
            </a:pPr>
            <a:r>
              <a:rPr lang="fr-FR" sz="2000" dirty="0" smtClean="0">
                <a:ea typeface="Hoefler Text" pitchFamily="3" charset="0"/>
                <a:cs typeface="Hoefler Text" pitchFamily="3" charset="0"/>
              </a:rPr>
              <a:t>Flux fini</a:t>
            </a:r>
            <a:endParaRPr lang="fr-FR" sz="2000" dirty="0">
              <a:ea typeface="Hoefler Text" pitchFamily="3" charset="0"/>
              <a:cs typeface="Hoefler Text" pitchFamily="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72508</TotalTime>
  <Words>1684</Words>
  <PresentationFormat>Personnalisé</PresentationFormat>
  <Paragraphs>300</Paragraphs>
  <Slides>28</Slides>
  <Notes>28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Thème Office</vt:lpstr>
      <vt:lpstr>1_Thème Office</vt:lpstr>
      <vt:lpstr>2_Thème Office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  <vt:lpstr>Ferromagnétisme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Romain Volk</cp:lastModifiedBy>
  <cp:revision>606</cp:revision>
  <cp:lastPrinted>2016-10-31T14:01:53Z</cp:lastPrinted>
  <dcterms:created xsi:type="dcterms:W3CDTF">2020-05-25T08:37:41Z</dcterms:created>
  <dcterms:modified xsi:type="dcterms:W3CDTF">2020-05-25T08:39:24Z</dcterms:modified>
</cp:coreProperties>
</file>