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9F78"/>
    <a:srgbClr val="9751CB"/>
    <a:srgbClr val="F04528"/>
    <a:srgbClr val="FF7C80"/>
    <a:srgbClr val="45C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1F3D-F640-4EC4-91C7-FB6FB941FB91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71E5-06CA-4A00-BB35-A6DC8C3FB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26F4-1DFB-4942-996D-ACB80B13D4A0}" type="datetime1">
              <a:rPr lang="fr-FR" smtClean="0"/>
              <a:t>26/03/2021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934C-E57F-4F9F-83D0-09FF32190C7B}" type="datetime1">
              <a:rPr lang="fr-FR" smtClean="0"/>
              <a:t>26/03/2021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4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C437-AEAE-4E12-B07E-8FBE2F8516EE}" type="datetime1">
              <a:rPr lang="fr-FR" smtClean="0"/>
              <a:t>26/03/2021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25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67A6-6402-4856-AA6A-21A51C8B09F8}" type="datetime1">
              <a:rPr lang="fr-FR" smtClean="0"/>
              <a:t>26/03/2021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5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7B94-B0F4-49B6-8302-06852B130E82}" type="datetime1">
              <a:rPr lang="fr-FR" smtClean="0"/>
              <a:t>26/03/2021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BF5-7AAE-4EAF-BE2B-E406A370698E}" type="datetime1">
              <a:rPr lang="fr-FR" smtClean="0"/>
              <a:t>26/03/2021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9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B044-2ADD-4009-A2C3-C36E95DB4ACA}" type="datetime1">
              <a:rPr lang="fr-FR" smtClean="0"/>
              <a:t>26/03/2021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2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16D-32AC-4029-9CE1-33200AC0880D}" type="datetime1">
              <a:rPr lang="fr-FR" smtClean="0"/>
              <a:t>26/03/2021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7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F829-F840-454A-BAD1-30B1DD6526B6}" type="datetime1">
              <a:rPr lang="fr-FR" smtClean="0"/>
              <a:t>26/03/2021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1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92E354-BD28-4587-B6A1-84AD8573A1F9}" type="datetime1">
              <a:rPr lang="fr-FR" smtClean="0"/>
              <a:t>26/03/2021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80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014-815A-4AE4-881F-4BDE20FDC227}" type="datetime1">
              <a:rPr lang="fr-FR" smtClean="0"/>
              <a:t>26/03/2021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3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F3932C-09BE-4FF5-8BF5-64D8D83D5A0F}" type="datetime1">
              <a:rPr lang="fr-FR" smtClean="0"/>
              <a:t>26/03/2021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691DF0-C622-4999-BD64-0020AE5CFC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2AC6A6-ED50-4D14-859E-DE67489BD084}"/>
              </a:ext>
            </a:extLst>
          </p:cNvPr>
          <p:cNvSpPr txBox="1"/>
          <p:nvPr/>
        </p:nvSpPr>
        <p:spPr>
          <a:xfrm>
            <a:off x="2650921" y="1233182"/>
            <a:ext cx="7197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/>
              <a:t>Propriétés mécaniques des polymères</a:t>
            </a:r>
          </a:p>
          <a:p>
            <a:pPr algn="ctr"/>
            <a:r>
              <a:rPr lang="fr-FR" sz="3500" b="1" u="sng" dirty="0"/>
              <a:t>EI: Module d’Young</a:t>
            </a:r>
          </a:p>
          <a:p>
            <a:pPr algn="ctr"/>
            <a:endParaRPr lang="fr-FR" sz="3500" b="1" u="sng" dirty="0"/>
          </a:p>
          <a:p>
            <a:pPr algn="ctr"/>
            <a:r>
              <a:rPr lang="fr-FR" sz="3500" b="1" u="sng" dirty="0"/>
              <a:t>Gaëtan GASTON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CD484B-40EB-45E1-A388-4E7D44A1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8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C21AD4-E6C6-4244-8824-3430DA52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EB6B3F8B-2AEF-4E11-A55D-5AAC27E8C0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323686"/>
                  </p:ext>
                </p:extLst>
              </p:nvPr>
            </p:nvGraphicFramePr>
            <p:xfrm>
              <a:off x="2273540" y="2131060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71074298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732009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Matériaux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Module d’Young (</a:t>
                          </a:r>
                          <a:r>
                            <a:rPr lang="fr-FR" dirty="0" err="1"/>
                            <a:t>Gpa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378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Diamant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495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Acier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2x10²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453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Alumine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4x10²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4483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Caoutchouc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0,001 à 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7571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Kevlar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3x10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4578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Nylon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 à 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5209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EB6B3F8B-2AEF-4E11-A55D-5AAC27E8C0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323686"/>
                  </p:ext>
                </p:extLst>
              </p:nvPr>
            </p:nvGraphicFramePr>
            <p:xfrm>
              <a:off x="2273540" y="2131060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71074298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732009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Matériaux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Module d’Young (</a:t>
                          </a:r>
                          <a:r>
                            <a:rPr lang="fr-FR" dirty="0" err="1"/>
                            <a:t>Gpa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378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Diamant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300" t="-108197" r="-600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95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Acier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2x10²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453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Alumine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4x10²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4483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Caoutchouc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0,001 à 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7571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Kevlar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3x10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4578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Nylon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2 à 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5209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B7C280D1-F3A6-4D40-A9AD-E3E44CAD1129}"/>
              </a:ext>
            </a:extLst>
          </p:cNvPr>
          <p:cNvSpPr txBox="1"/>
          <p:nvPr/>
        </p:nvSpPr>
        <p:spPr>
          <a:xfrm>
            <a:off x="7509169" y="5693492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http://www.gecif.net/articles/mecanique/cours/resistance_des_materiaux.pdf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80BC3F-E34C-4433-AC2F-AE105540D5CC}"/>
              </a:ext>
            </a:extLst>
          </p:cNvPr>
          <p:cNvSpPr txBox="1"/>
          <p:nvPr/>
        </p:nvSpPr>
        <p:spPr>
          <a:xfrm>
            <a:off x="4226818" y="353408"/>
            <a:ext cx="5270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Modules d’Young ( à 20°C)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C93F15-B11D-42F8-9979-8BD7CB78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8540" y="1041021"/>
            <a:ext cx="6858000" cy="51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BEE343-3144-4EF6-82EC-A4758765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3</a:t>
            </a:fld>
            <a:endParaRPr lang="fr-FR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4F1851F-B5E1-4FEF-9BF9-4F59E2B5EACF}"/>
              </a:ext>
            </a:extLst>
          </p:cNvPr>
          <p:cNvGrpSpPr/>
          <p:nvPr/>
        </p:nvGrpSpPr>
        <p:grpSpPr>
          <a:xfrm>
            <a:off x="1449238" y="1354347"/>
            <a:ext cx="2113471" cy="2622431"/>
            <a:chOff x="1449238" y="1354347"/>
            <a:chExt cx="2113471" cy="2622431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DCB5A5A-7914-4081-9E2B-E22C6B8D2615}"/>
                </a:ext>
              </a:extLst>
            </p:cNvPr>
            <p:cNvGrpSpPr/>
            <p:nvPr/>
          </p:nvGrpSpPr>
          <p:grpSpPr>
            <a:xfrm>
              <a:off x="1449238" y="1354347"/>
              <a:ext cx="2113471" cy="457200"/>
              <a:chOff x="1449238" y="1354347"/>
              <a:chExt cx="2113471" cy="457200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31419331-EF93-485E-A037-DFDF2696EE41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64F26A80-EB48-4099-9B22-32A4489674DB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0694D762-FE3E-42F7-86C0-3ACF31100B3A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8F2579ED-A825-4BD6-96B9-799A355ABD9C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DCD6232-F3BF-446C-B21B-C8BA5CF3F0ED}"/>
                </a:ext>
              </a:extLst>
            </p:cNvPr>
            <p:cNvGrpSpPr/>
            <p:nvPr/>
          </p:nvGrpSpPr>
          <p:grpSpPr>
            <a:xfrm>
              <a:off x="1449238" y="1889185"/>
              <a:ext cx="2113471" cy="457200"/>
              <a:chOff x="1449238" y="1354347"/>
              <a:chExt cx="2113471" cy="4572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AC9DD932-1A44-4C8C-AC00-077779047A41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C07ABEF-5020-4F67-8EFA-C87B6C139716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D9B65344-2889-4C6A-8D1B-D8CCA82B7FC7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227BCE18-64FB-4573-831B-864B140C8515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84C118FD-B6A8-4EB5-A698-DABF060222E2}"/>
                </a:ext>
              </a:extLst>
            </p:cNvPr>
            <p:cNvGrpSpPr/>
            <p:nvPr/>
          </p:nvGrpSpPr>
          <p:grpSpPr>
            <a:xfrm>
              <a:off x="1449238" y="2424023"/>
              <a:ext cx="2113471" cy="457200"/>
              <a:chOff x="1449238" y="1354347"/>
              <a:chExt cx="2113471" cy="4572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1C8483A-2EB8-4FB8-AE80-1FE88B92E564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11672C35-C483-4EB5-AF44-35F0A81BBA40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E94FCE2-3587-414E-A9AF-EFA48FECC4C0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9BDA2F74-6149-4536-A288-2ED1073F995F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71E5149-4656-458A-A5AE-116A72D110A9}"/>
                </a:ext>
              </a:extLst>
            </p:cNvPr>
            <p:cNvGrpSpPr/>
            <p:nvPr/>
          </p:nvGrpSpPr>
          <p:grpSpPr>
            <a:xfrm>
              <a:off x="1449238" y="2958861"/>
              <a:ext cx="2113471" cy="457200"/>
              <a:chOff x="1449238" y="1354347"/>
              <a:chExt cx="2113471" cy="457200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AA7CA650-DBC1-4A7D-9C44-B584217DA154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80593F13-AFD9-42B8-B055-BC74E9367EB1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32BBD7F8-DFF5-442C-AA5C-4C2DC7C010F0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26D914C3-907F-4530-9CE4-E7CF5F0AF283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6E400D5-0141-4CC8-9AFA-EED96F1408AD}"/>
                </a:ext>
              </a:extLst>
            </p:cNvPr>
            <p:cNvGrpSpPr/>
            <p:nvPr/>
          </p:nvGrpSpPr>
          <p:grpSpPr>
            <a:xfrm>
              <a:off x="1449238" y="3519578"/>
              <a:ext cx="2113471" cy="457200"/>
              <a:chOff x="1449238" y="1354347"/>
              <a:chExt cx="2113471" cy="457200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BE205674-6D77-4D92-8A49-6F93CE0642E8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1275548-D5C0-4697-B847-77DDBC4C91C9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0C020773-C741-4323-8267-037E36516F04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C0072E62-E8C7-40A9-B457-48FE7E03A415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2A701D3-BAE6-4388-8D29-5443731806F2}"/>
              </a:ext>
            </a:extLst>
          </p:cNvPr>
          <p:cNvGrpSpPr/>
          <p:nvPr/>
        </p:nvGrpSpPr>
        <p:grpSpPr>
          <a:xfrm>
            <a:off x="7720643" y="1113446"/>
            <a:ext cx="2113471" cy="2931545"/>
            <a:chOff x="7487729" y="1273833"/>
            <a:chExt cx="2113471" cy="2931545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CCDB680-DBD6-4A64-9CBE-D7BFEE4EA68F}"/>
                </a:ext>
              </a:extLst>
            </p:cNvPr>
            <p:cNvGrpSpPr/>
            <p:nvPr/>
          </p:nvGrpSpPr>
          <p:grpSpPr>
            <a:xfrm>
              <a:off x="7487729" y="1273833"/>
              <a:ext cx="2113471" cy="457200"/>
              <a:chOff x="1449238" y="1354347"/>
              <a:chExt cx="2113471" cy="457200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4114BD86-0DCF-46E2-9A1A-80DDB988787A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08BACAE0-4C5B-4683-9B3C-D85C499C722D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71DD0815-65B3-49EB-8C8D-60EAF698BCB8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BAAD8C12-DE2F-480F-9E62-9A0D49A58FB8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1A4D687-4A14-477C-8679-41A15E95832C}"/>
                </a:ext>
              </a:extLst>
            </p:cNvPr>
            <p:cNvGrpSpPr/>
            <p:nvPr/>
          </p:nvGrpSpPr>
          <p:grpSpPr>
            <a:xfrm>
              <a:off x="7487729" y="1889185"/>
              <a:ext cx="2113471" cy="457200"/>
              <a:chOff x="1449238" y="1354347"/>
              <a:chExt cx="2113471" cy="457200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72F08952-2718-47C3-A060-38AC6A33BC87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98201265-32F0-43D9-89AD-48ED4BE66240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425A014E-9338-4C34-ABA9-DD0857CB7B46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35496A1-2D4B-434D-91BA-FB9ED10D00C9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FB54BBF-968B-40C4-BE2C-48B5CF934BF5}"/>
                </a:ext>
              </a:extLst>
            </p:cNvPr>
            <p:cNvGrpSpPr/>
            <p:nvPr/>
          </p:nvGrpSpPr>
          <p:grpSpPr>
            <a:xfrm>
              <a:off x="7487729" y="2513163"/>
              <a:ext cx="2113471" cy="457200"/>
              <a:chOff x="1449238" y="1354347"/>
              <a:chExt cx="2113471" cy="457200"/>
            </a:xfrm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BEC10EC6-19CF-4428-A5DF-82D8FC0AEDCC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727E63BE-9FB5-4C71-9B41-C4239E27B083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1AB0E994-8A93-4931-98E8-6F6FB463DD79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1A31B509-1263-4B56-A1CD-79AA2E17516B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8DB345C6-31B7-4081-9B03-08198E246B71}"/>
                </a:ext>
              </a:extLst>
            </p:cNvPr>
            <p:cNvGrpSpPr/>
            <p:nvPr/>
          </p:nvGrpSpPr>
          <p:grpSpPr>
            <a:xfrm>
              <a:off x="7487729" y="3128516"/>
              <a:ext cx="2113471" cy="457200"/>
              <a:chOff x="1449238" y="1354347"/>
              <a:chExt cx="2113471" cy="457200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72C9514B-825D-49D1-8EEE-F824B7901136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12217988-1728-4A44-BADB-E8DDB429CC40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AF8140D2-E5A3-4184-A089-B913C61B0A12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C6619134-16E1-4C3A-AAAD-626981DDF332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14076DF4-3C4A-4D6D-B37B-012A18EF3961}"/>
                </a:ext>
              </a:extLst>
            </p:cNvPr>
            <p:cNvGrpSpPr/>
            <p:nvPr/>
          </p:nvGrpSpPr>
          <p:grpSpPr>
            <a:xfrm>
              <a:off x="7487729" y="3748178"/>
              <a:ext cx="2113471" cy="457200"/>
              <a:chOff x="1449238" y="1354347"/>
              <a:chExt cx="2113471" cy="45720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F908E67A-41D1-41F1-A934-FD0535BB9D64}"/>
                  </a:ext>
                </a:extLst>
              </p:cNvPr>
              <p:cNvSpPr/>
              <p:nvPr/>
            </p:nvSpPr>
            <p:spPr>
              <a:xfrm>
                <a:off x="144923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EB5B38A2-622D-4B7A-B7A1-442DEF407ECA}"/>
                  </a:ext>
                </a:extLst>
              </p:cNvPr>
              <p:cNvSpPr/>
              <p:nvPr/>
            </p:nvSpPr>
            <p:spPr>
              <a:xfrm>
                <a:off x="199845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4F986983-CEB0-46DF-9DDD-BA2D35C44F27}"/>
                  </a:ext>
                </a:extLst>
              </p:cNvPr>
              <p:cNvSpPr/>
              <p:nvPr/>
            </p:nvSpPr>
            <p:spPr>
              <a:xfrm>
                <a:off x="2547668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9C614888-8104-4418-BAC6-0C6B99EBC6CF}"/>
                  </a:ext>
                </a:extLst>
              </p:cNvPr>
              <p:cNvSpPr/>
              <p:nvPr/>
            </p:nvSpPr>
            <p:spPr>
              <a:xfrm>
                <a:off x="3096883" y="1354347"/>
                <a:ext cx="465826" cy="457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C9075ECD-5621-4323-8F08-239301C9D22E}"/>
              </a:ext>
            </a:extLst>
          </p:cNvPr>
          <p:cNvSpPr txBox="1"/>
          <p:nvPr/>
        </p:nvSpPr>
        <p:spPr>
          <a:xfrm>
            <a:off x="2001329" y="5625055"/>
            <a:ext cx="3347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Repos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4DB8DCC-9EFB-4C40-83BC-524F61F7091D}"/>
              </a:ext>
            </a:extLst>
          </p:cNvPr>
          <p:cNvSpPr txBox="1"/>
          <p:nvPr/>
        </p:nvSpPr>
        <p:spPr>
          <a:xfrm>
            <a:off x="7287883" y="5625055"/>
            <a:ext cx="39940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Contrainte d’élongation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84E700C3-B019-45A7-9967-274FA4D0A033}"/>
              </a:ext>
            </a:extLst>
          </p:cNvPr>
          <p:cNvCxnSpPr/>
          <p:nvPr/>
        </p:nvCxnSpPr>
        <p:spPr>
          <a:xfrm>
            <a:off x="4546833" y="2508308"/>
            <a:ext cx="22985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7BFF1CFD-FD07-4746-9BCD-1F1E5B33E654}"/>
              </a:ext>
            </a:extLst>
          </p:cNvPr>
          <p:cNvCxnSpPr>
            <a:cxnSpLocks/>
          </p:cNvCxnSpPr>
          <p:nvPr/>
        </p:nvCxnSpPr>
        <p:spPr>
          <a:xfrm flipV="1">
            <a:off x="8805040" y="503340"/>
            <a:ext cx="0" cy="487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D1486772-BFF2-4A2D-968F-0C12F87ABBB9}"/>
              </a:ext>
            </a:extLst>
          </p:cNvPr>
          <p:cNvCxnSpPr>
            <a:cxnSpLocks/>
          </p:cNvCxnSpPr>
          <p:nvPr/>
        </p:nvCxnSpPr>
        <p:spPr>
          <a:xfrm>
            <a:off x="8819073" y="4130279"/>
            <a:ext cx="0" cy="4333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9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A0A376-B0F2-4AEE-956F-83BD73C8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8D76EE-027C-425A-AF98-DA2BF4D8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532996"/>
            <a:ext cx="12174649" cy="57920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AB3269E-7A09-4F39-A989-7F8A055A434D}"/>
              </a:ext>
            </a:extLst>
          </p:cNvPr>
          <p:cNvSpPr txBox="1"/>
          <p:nvPr/>
        </p:nvSpPr>
        <p:spPr>
          <a:xfrm>
            <a:off x="1831677" y="5676814"/>
            <a:ext cx="3347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Repos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6687E8-85CE-471E-A23B-6DCC29947722}"/>
              </a:ext>
            </a:extLst>
          </p:cNvPr>
          <p:cNvSpPr txBox="1"/>
          <p:nvPr/>
        </p:nvSpPr>
        <p:spPr>
          <a:xfrm>
            <a:off x="8686799" y="5676814"/>
            <a:ext cx="39940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Contrainte d’élongation</a:t>
            </a:r>
          </a:p>
        </p:txBody>
      </p:sp>
    </p:spTree>
    <p:extLst>
      <p:ext uri="{BB962C8B-B14F-4D97-AF65-F5344CB8AC3E}">
        <p14:creationId xmlns:p14="http://schemas.microsoft.com/office/powerpoint/2010/main" val="141226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4EAC29-A19D-4423-A804-B532C14E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 descr="Nos essais de traction, de flexion, de torsion - Mecanium">
            <a:extLst>
              <a:ext uri="{FF2B5EF4-FFF2-40B4-BE49-F238E27FC236}">
                <a16:creationId xmlns:a16="http://schemas.microsoft.com/office/drawing/2014/main" id="{9DF0FE97-7EAF-4C23-9BA0-05230263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4131054" cy="55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850AA0-F211-4A47-AD7E-C7400BC203A1}"/>
              </a:ext>
            </a:extLst>
          </p:cNvPr>
          <p:cNvSpPr txBox="1"/>
          <p:nvPr/>
        </p:nvSpPr>
        <p:spPr>
          <a:xfrm>
            <a:off x="6688560" y="5889072"/>
            <a:ext cx="374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Mécanium.fr</a:t>
            </a:r>
          </a:p>
        </p:txBody>
      </p:sp>
    </p:spTree>
    <p:extLst>
      <p:ext uri="{BB962C8B-B14F-4D97-AF65-F5344CB8AC3E}">
        <p14:creationId xmlns:p14="http://schemas.microsoft.com/office/powerpoint/2010/main" val="102046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DAC50E-12FB-4706-A3E1-0195D2E5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6</a:t>
            </a:fld>
            <a:endParaRPr lang="fr-FR"/>
          </a:p>
        </p:txBody>
      </p:sp>
      <p:pic>
        <p:nvPicPr>
          <p:cNvPr id="2050" name="Picture 2" descr="Acétate de cellulose — Wikipédia">
            <a:extLst>
              <a:ext uri="{FF2B5EF4-FFF2-40B4-BE49-F238E27FC236}">
                <a16:creationId xmlns:a16="http://schemas.microsoft.com/office/drawing/2014/main" id="{B9D99555-7227-4BD2-B2D4-D12AFC8C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91" y="4311941"/>
            <a:ext cx="30145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D9E1A9-EEA3-42A5-A66E-F00868739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14223" r="16337" b="2952"/>
          <a:stretch/>
        </p:blipFill>
        <p:spPr>
          <a:xfrm>
            <a:off x="2736209" y="789928"/>
            <a:ext cx="5828951" cy="47048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DFA4C27-21F1-4B16-84B7-111FF25E6FA2}"/>
              </a:ext>
            </a:extLst>
          </p:cNvPr>
          <p:cNvSpPr txBox="1"/>
          <p:nvPr/>
        </p:nvSpPr>
        <p:spPr>
          <a:xfrm>
            <a:off x="5847127" y="5423266"/>
            <a:ext cx="241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matériaux, </a:t>
            </a:r>
            <a:r>
              <a:rPr lang="fr-FR" dirty="0" err="1"/>
              <a:t>Bailon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574EC4-88AC-4C4D-A90B-F106B78FD5BD}"/>
              </a:ext>
            </a:extLst>
          </p:cNvPr>
          <p:cNvSpPr txBox="1"/>
          <p:nvPr/>
        </p:nvSpPr>
        <p:spPr>
          <a:xfrm>
            <a:off x="1491563" y="156832"/>
            <a:ext cx="791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Courbe contrainte-allongement relatif à différentes températures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9C830C8-A5FC-46D9-B01C-E7DD6507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0" y="1470660"/>
            <a:ext cx="2564493" cy="19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E4A453-DF09-4CFF-9901-0C14EF42F748}"/>
              </a:ext>
            </a:extLst>
          </p:cNvPr>
          <p:cNvSpPr txBox="1"/>
          <p:nvPr/>
        </p:nvSpPr>
        <p:spPr>
          <a:xfrm>
            <a:off x="10765443" y="3458223"/>
            <a:ext cx="117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32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F5AB01-E49D-4762-8B9A-72CC1069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B17B8B52-6933-4CCB-AD8B-B62D30D63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51423"/>
              </p:ext>
            </p:extLst>
          </p:nvPr>
        </p:nvGraphicFramePr>
        <p:xfrm>
          <a:off x="3892526" y="2097247"/>
          <a:ext cx="4406948" cy="208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70422" imgH="790798" progId="ChemDraw.Document.6.0">
                  <p:embed/>
                </p:oleObj>
              </mc:Choice>
              <mc:Fallback>
                <p:oleObj name="CS ChemDraw Drawing" r:id="rId2" imgW="1670422" imgH="7907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92526" y="2097247"/>
                        <a:ext cx="4406948" cy="208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0763CF4-D696-4C66-8844-F1109E8A2F7A}"/>
              </a:ext>
            </a:extLst>
          </p:cNvPr>
          <p:cNvSpPr txBox="1"/>
          <p:nvPr/>
        </p:nvSpPr>
        <p:spPr>
          <a:xfrm>
            <a:off x="3953312" y="369008"/>
            <a:ext cx="60946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500" b="1" i="0" dirty="0" err="1">
                <a:solidFill>
                  <a:srgbClr val="000000"/>
                </a:solidFill>
                <a:effectLst/>
                <a:latin typeface="Linux Libertine"/>
              </a:rPr>
              <a:t>Polytéréphtalate</a:t>
            </a:r>
            <a:r>
              <a:rPr lang="fr-FR" sz="2500" b="1" i="0" dirty="0">
                <a:solidFill>
                  <a:srgbClr val="000000"/>
                </a:solidFill>
                <a:effectLst/>
                <a:latin typeface="Linux Libertine"/>
              </a:rPr>
              <a:t> d'éthylène</a:t>
            </a:r>
          </a:p>
        </p:txBody>
      </p:sp>
    </p:spTree>
    <p:extLst>
      <p:ext uri="{BB962C8B-B14F-4D97-AF65-F5344CB8AC3E}">
        <p14:creationId xmlns:p14="http://schemas.microsoft.com/office/powerpoint/2010/main" val="309963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EC972E-F05D-4713-8411-0115C203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8</a:t>
            </a:fld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409D484-C32B-4EC0-A80D-AD310834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02" y="1034599"/>
            <a:ext cx="2820623" cy="39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884783-C7F8-43C2-BE2E-CFB202CD53EC}"/>
              </a:ext>
            </a:extLst>
          </p:cNvPr>
          <p:cNvSpPr txBox="1"/>
          <p:nvPr/>
        </p:nvSpPr>
        <p:spPr>
          <a:xfrm>
            <a:off x="1088646" y="5066949"/>
            <a:ext cx="32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Charles Goodyear (1800-1860)</a:t>
            </a:r>
          </a:p>
        </p:txBody>
      </p:sp>
      <p:pic>
        <p:nvPicPr>
          <p:cNvPr id="4100" name="Picture 4" descr="Le caoutchouc doit tout à Goodyear - Sciences et société, le blog du Pass">
            <a:extLst>
              <a:ext uri="{FF2B5EF4-FFF2-40B4-BE49-F238E27FC236}">
                <a16:creationId xmlns:a16="http://schemas.microsoft.com/office/drawing/2014/main" id="{78C841BD-B764-4891-9A43-519A2EA7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53" y="1809225"/>
            <a:ext cx="5761839" cy="26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44C27F-B52C-466F-9B30-4176BEF7760D}"/>
              </a:ext>
            </a:extLst>
          </p:cNvPr>
          <p:cNvSpPr txBox="1"/>
          <p:nvPr/>
        </p:nvSpPr>
        <p:spPr>
          <a:xfrm>
            <a:off x="9029674" y="4481142"/>
            <a:ext cx="305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jaune: soufre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183E71-C952-4A05-8030-9731AB519A59}"/>
              </a:ext>
            </a:extLst>
          </p:cNvPr>
          <p:cNvSpPr txBox="1"/>
          <p:nvPr/>
        </p:nvSpPr>
        <p:spPr>
          <a:xfrm>
            <a:off x="7933189" y="726876"/>
            <a:ext cx="154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1839</a:t>
            </a:r>
          </a:p>
        </p:txBody>
      </p:sp>
    </p:spTree>
    <p:extLst>
      <p:ext uri="{BB962C8B-B14F-4D97-AF65-F5344CB8AC3E}">
        <p14:creationId xmlns:p14="http://schemas.microsoft.com/office/powerpoint/2010/main" val="429357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224107-C0DF-4749-86FA-826C3EB3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1DF0-C622-4999-BD64-0020AE5CFC48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30878B-44FD-409F-9234-D15A8C355DB0}"/>
              </a:ext>
            </a:extLst>
          </p:cNvPr>
          <p:cNvSpPr txBox="1"/>
          <p:nvPr/>
        </p:nvSpPr>
        <p:spPr>
          <a:xfrm>
            <a:off x="4902806" y="92186"/>
            <a:ext cx="37163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u="sng" dirty="0"/>
              <a:t>Conclusion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70D1191-C8F9-4128-BB9C-8F0D0858327A}"/>
              </a:ext>
            </a:extLst>
          </p:cNvPr>
          <p:cNvSpPr/>
          <p:nvPr/>
        </p:nvSpPr>
        <p:spPr>
          <a:xfrm>
            <a:off x="284480" y="2896067"/>
            <a:ext cx="2550160" cy="1239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F386024-CD1F-4068-A052-A93FCA968B00}"/>
              </a:ext>
            </a:extLst>
          </p:cNvPr>
          <p:cNvSpPr/>
          <p:nvPr/>
        </p:nvSpPr>
        <p:spPr>
          <a:xfrm>
            <a:off x="3535680" y="1297707"/>
            <a:ext cx="3362960" cy="9702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61263B-4043-4037-B398-C250AFC0DD4E}"/>
              </a:ext>
            </a:extLst>
          </p:cNvPr>
          <p:cNvSpPr txBox="1"/>
          <p:nvPr/>
        </p:nvSpPr>
        <p:spPr>
          <a:xfrm>
            <a:off x="568960" y="3238828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Polymères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827887-5C04-412C-A8B5-22FA0C1AB1D7}"/>
              </a:ext>
            </a:extLst>
          </p:cNvPr>
          <p:cNvSpPr txBox="1"/>
          <p:nvPr/>
        </p:nvSpPr>
        <p:spPr>
          <a:xfrm>
            <a:off x="3779520" y="1544320"/>
            <a:ext cx="3480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Elasticité entropique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16B3FC8-B624-4C17-82D1-6DC65C77AE46}"/>
              </a:ext>
            </a:extLst>
          </p:cNvPr>
          <p:cNvCxnSpPr/>
          <p:nvPr/>
        </p:nvCxnSpPr>
        <p:spPr>
          <a:xfrm flipV="1">
            <a:off x="2834640" y="2296160"/>
            <a:ext cx="528320" cy="487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C8BDDF7-412B-4D99-A420-B2280F1CE6F0}"/>
              </a:ext>
            </a:extLst>
          </p:cNvPr>
          <p:cNvSpPr/>
          <p:nvPr/>
        </p:nvSpPr>
        <p:spPr>
          <a:xfrm>
            <a:off x="3698239" y="3089179"/>
            <a:ext cx="2804160" cy="970280"/>
          </a:xfrm>
          <a:prstGeom prst="roundRect">
            <a:avLst/>
          </a:prstGeom>
          <a:solidFill>
            <a:srgbClr val="45CB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6E67E5-1785-4377-9A66-983D549883C2}"/>
              </a:ext>
            </a:extLst>
          </p:cNvPr>
          <p:cNvCxnSpPr>
            <a:cxnSpLocks/>
          </p:cNvCxnSpPr>
          <p:nvPr/>
        </p:nvCxnSpPr>
        <p:spPr>
          <a:xfrm>
            <a:off x="5143803" y="2336800"/>
            <a:ext cx="0" cy="584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76C5BAD-68BF-45F0-BAD0-42C7C38C5DB0}"/>
              </a:ext>
            </a:extLst>
          </p:cNvPr>
          <p:cNvSpPr txBox="1"/>
          <p:nvPr/>
        </p:nvSpPr>
        <p:spPr>
          <a:xfrm>
            <a:off x="3779520" y="3315772"/>
            <a:ext cx="2804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Transition vitreuse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7A67F52-9F02-454D-B4DE-B1F673527BC1}"/>
              </a:ext>
            </a:extLst>
          </p:cNvPr>
          <p:cNvSpPr/>
          <p:nvPr/>
        </p:nvSpPr>
        <p:spPr>
          <a:xfrm>
            <a:off x="7798406" y="3086406"/>
            <a:ext cx="2828943" cy="970280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D2B9AF-9BBC-4382-862F-B63A6CB4BA15}"/>
              </a:ext>
            </a:extLst>
          </p:cNvPr>
          <p:cNvSpPr txBox="1"/>
          <p:nvPr/>
        </p:nvSpPr>
        <p:spPr>
          <a:xfrm>
            <a:off x="8026389" y="3302777"/>
            <a:ext cx="2600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Module d’Young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2054521-4CE6-4599-AF09-26EB33AF9F09}"/>
              </a:ext>
            </a:extLst>
          </p:cNvPr>
          <p:cNvCxnSpPr>
            <a:cxnSpLocks/>
          </p:cNvCxnSpPr>
          <p:nvPr/>
        </p:nvCxnSpPr>
        <p:spPr>
          <a:xfrm>
            <a:off x="7048198" y="2316480"/>
            <a:ext cx="835962" cy="605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859A0EC-A2FC-4C95-9541-E08742DE2153}"/>
              </a:ext>
            </a:extLst>
          </p:cNvPr>
          <p:cNvCxnSpPr>
            <a:cxnSpLocks/>
          </p:cNvCxnSpPr>
          <p:nvPr/>
        </p:nvCxnSpPr>
        <p:spPr>
          <a:xfrm>
            <a:off x="9212877" y="4277360"/>
            <a:ext cx="0" cy="584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817AD48-D979-4AE2-A341-E276DE737CA0}"/>
              </a:ext>
            </a:extLst>
          </p:cNvPr>
          <p:cNvSpPr/>
          <p:nvPr/>
        </p:nvSpPr>
        <p:spPr>
          <a:xfrm>
            <a:off x="8186719" y="4930808"/>
            <a:ext cx="2052316" cy="9702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B39D112-280E-42FD-9A82-C82FF7F460E4}"/>
              </a:ext>
            </a:extLst>
          </p:cNvPr>
          <p:cNvSpPr txBox="1"/>
          <p:nvPr/>
        </p:nvSpPr>
        <p:spPr>
          <a:xfrm>
            <a:off x="8262452" y="5187331"/>
            <a:ext cx="2052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Température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7C36AF0-D197-4EAB-BC3A-3CAF48856F96}"/>
              </a:ext>
            </a:extLst>
          </p:cNvPr>
          <p:cNvCxnSpPr>
            <a:cxnSpLocks/>
          </p:cNvCxnSpPr>
          <p:nvPr/>
        </p:nvCxnSpPr>
        <p:spPr>
          <a:xfrm flipH="1" flipV="1">
            <a:off x="6518555" y="4135588"/>
            <a:ext cx="1507845" cy="795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359ADBD-C0CA-4842-B838-80047A988ED6}"/>
              </a:ext>
            </a:extLst>
          </p:cNvPr>
          <p:cNvCxnSpPr>
            <a:cxnSpLocks/>
          </p:cNvCxnSpPr>
          <p:nvPr/>
        </p:nvCxnSpPr>
        <p:spPr>
          <a:xfrm flipH="1">
            <a:off x="6760967" y="5449382"/>
            <a:ext cx="1330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EF6AD19-C503-4B89-AF59-350F28811992}"/>
              </a:ext>
            </a:extLst>
          </p:cNvPr>
          <p:cNvSpPr/>
          <p:nvPr/>
        </p:nvSpPr>
        <p:spPr>
          <a:xfrm>
            <a:off x="5160179" y="5074203"/>
            <a:ext cx="1379830" cy="78938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ED8FE1-119F-474D-90EF-4F9346DBA917}"/>
              </a:ext>
            </a:extLst>
          </p:cNvPr>
          <p:cNvSpPr txBox="1"/>
          <p:nvPr/>
        </p:nvSpPr>
        <p:spPr>
          <a:xfrm>
            <a:off x="5360518" y="5203222"/>
            <a:ext cx="174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Fusion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628DDF1-75A6-4573-875D-1E73CFCA8FF5}"/>
              </a:ext>
            </a:extLst>
          </p:cNvPr>
          <p:cNvCxnSpPr>
            <a:cxnSpLocks/>
          </p:cNvCxnSpPr>
          <p:nvPr/>
        </p:nvCxnSpPr>
        <p:spPr>
          <a:xfrm flipH="1">
            <a:off x="3098800" y="5501933"/>
            <a:ext cx="20015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DD441EF2-DAF2-40B0-A2CC-3DB6A177E491}"/>
              </a:ext>
            </a:extLst>
          </p:cNvPr>
          <p:cNvCxnSpPr>
            <a:cxnSpLocks/>
          </p:cNvCxnSpPr>
          <p:nvPr/>
        </p:nvCxnSpPr>
        <p:spPr>
          <a:xfrm flipH="1">
            <a:off x="3053079" y="4135587"/>
            <a:ext cx="604521" cy="999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06F6928E-A587-4622-8C9A-20FA701885E0}"/>
              </a:ext>
            </a:extLst>
          </p:cNvPr>
          <p:cNvSpPr/>
          <p:nvPr/>
        </p:nvSpPr>
        <p:spPr>
          <a:xfrm>
            <a:off x="111760" y="5187331"/>
            <a:ext cx="2791470" cy="789381"/>
          </a:xfrm>
          <a:prstGeom prst="roundRect">
            <a:avLst/>
          </a:prstGeom>
          <a:solidFill>
            <a:srgbClr val="9751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C8F9DF2-34BC-40BB-8059-A8D866392179}"/>
              </a:ext>
            </a:extLst>
          </p:cNvPr>
          <p:cNvSpPr txBox="1"/>
          <p:nvPr/>
        </p:nvSpPr>
        <p:spPr>
          <a:xfrm>
            <a:off x="107462" y="5343494"/>
            <a:ext cx="33315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Changement d’état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C59412B-413D-4D9D-BABF-435472BEF0C8}"/>
              </a:ext>
            </a:extLst>
          </p:cNvPr>
          <p:cNvCxnSpPr>
            <a:cxnSpLocks/>
          </p:cNvCxnSpPr>
          <p:nvPr/>
        </p:nvCxnSpPr>
        <p:spPr>
          <a:xfrm flipV="1">
            <a:off x="9288609" y="2199795"/>
            <a:ext cx="233680" cy="778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CE78910A-FF23-4D8D-AF2E-548E47C3A30C}"/>
              </a:ext>
            </a:extLst>
          </p:cNvPr>
          <p:cNvSpPr/>
          <p:nvPr/>
        </p:nvSpPr>
        <p:spPr>
          <a:xfrm>
            <a:off x="8496131" y="1069818"/>
            <a:ext cx="2052316" cy="970280"/>
          </a:xfrm>
          <a:prstGeom prst="roundRect">
            <a:avLst/>
          </a:prstGeom>
          <a:solidFill>
            <a:srgbClr val="B49F7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176612554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1350</TotalTime>
  <Words>115</Words>
  <Application>Microsoft Office PowerPoint</Application>
  <PresentationFormat>Grand écran</PresentationFormat>
  <Paragraphs>50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Cambria Math</vt:lpstr>
      <vt:lpstr>Linux Libertine</vt:lpstr>
      <vt:lpstr>Rétrospective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21</cp:revision>
  <dcterms:created xsi:type="dcterms:W3CDTF">2021-03-24T20:54:01Z</dcterms:created>
  <dcterms:modified xsi:type="dcterms:W3CDTF">2021-03-26T14:32:32Z</dcterms:modified>
</cp:coreProperties>
</file>