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58" r:id="rId2"/>
    <p:sldId id="260" r:id="rId3"/>
    <p:sldId id="259" r:id="rId4"/>
    <p:sldId id="274" r:id="rId5"/>
    <p:sldId id="270" r:id="rId6"/>
    <p:sldId id="267" r:id="rId7"/>
    <p:sldId id="271" r:id="rId8"/>
    <p:sldId id="269" r:id="rId9"/>
    <p:sldId id="272" r:id="rId10"/>
    <p:sldId id="262" r:id="rId11"/>
    <p:sldId id="273" r:id="rId12"/>
    <p:sldId id="261" r:id="rId13"/>
    <p:sldId id="275" r:id="rId14"/>
    <p:sldId id="266" r:id="rId15"/>
    <p:sldId id="276" r:id="rId16"/>
    <p:sldId id="265" r:id="rId17"/>
    <p:sldId id="268" r:id="rId18"/>
    <p:sldId id="26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F79"/>
    <a:srgbClr val="E6E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3B3ED-D238-4926-8D7C-5EED8656BE55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CEC-72A2-4BA4-B61F-D57C92873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51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529C-18A0-41C5-8581-1AC1FDCB5EB8}" type="datetime1">
              <a:rPr lang="fr-FR" smtClean="0"/>
              <a:t>05/02/2021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4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0345-9BA8-4C5A-B8BD-3C22C74AC699}" type="datetime1">
              <a:rPr lang="fr-FR" smtClean="0"/>
              <a:t>05/02/2021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1946-B396-4027-88DB-9FAF6DCF2058}" type="datetime1">
              <a:rPr lang="fr-FR" smtClean="0"/>
              <a:t>05/02/2021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6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D44D-22B3-4A83-B8C0-74989CDD265B}" type="datetime1">
              <a:rPr lang="fr-FR" smtClean="0"/>
              <a:t>05/02/2021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5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4350-F98F-4737-9937-49322F89F641}" type="datetime1">
              <a:rPr lang="fr-FR" smtClean="0"/>
              <a:t>05/02/2021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3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2564-372E-4172-A506-7825414AE341}" type="datetime1">
              <a:rPr lang="fr-FR" smtClean="0"/>
              <a:t>05/02/2021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0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9D50-15AE-48AC-92FB-B760B9580A0D}" type="datetime1">
              <a:rPr lang="fr-FR" smtClean="0"/>
              <a:t>05/02/2021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8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0BDC-91B5-4ED9-8F3C-E7F5AC04101C}" type="datetime1">
              <a:rPr lang="fr-FR" smtClean="0"/>
              <a:t>05/02/2021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0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BE32-52D3-4E82-A70F-3D0A91D6E2C4}" type="datetime1">
              <a:rPr lang="fr-FR" smtClean="0"/>
              <a:t>05/02/2021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0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FD5651-D949-47A5-9042-BCE07DE5B224}" type="datetime1">
              <a:rPr lang="fr-FR" smtClean="0"/>
              <a:t>05/02/2021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4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9E00-6D05-4C7E-8F06-8E7B9474830D}" type="datetime1">
              <a:rPr lang="fr-FR" smtClean="0"/>
              <a:t>05/02/2021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FD1031-7371-46E7-9E7B-B60660BC7C14}" type="datetime1">
              <a:rPr lang="fr-FR" smtClean="0"/>
              <a:t>05/02/2021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EF9F90-95F7-4F6F-9140-606352FE169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oelen.homescience.net/science/index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88BDCC3-AE3C-4683-86BD-77E8EF748D98}"/>
              </a:ext>
            </a:extLst>
          </p:cNvPr>
          <p:cNvSpPr txBox="1"/>
          <p:nvPr/>
        </p:nvSpPr>
        <p:spPr>
          <a:xfrm>
            <a:off x="1894114" y="1077686"/>
            <a:ext cx="83112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u="sng" dirty="0"/>
              <a:t>LC: Découpage en bloc de la classification périodique</a:t>
            </a:r>
          </a:p>
          <a:p>
            <a:pPr algn="ctr"/>
            <a:endParaRPr lang="fr-FR" sz="3500" b="1" u="sng" dirty="0"/>
          </a:p>
          <a:p>
            <a:pPr algn="ctr"/>
            <a:r>
              <a:rPr lang="fr-FR" sz="3500" b="1" u="sng" dirty="0"/>
              <a:t>EI: Les semis-métaux</a:t>
            </a:r>
          </a:p>
          <a:p>
            <a:pPr algn="ctr"/>
            <a:endParaRPr lang="fr-FR" sz="3500" b="1" u="sng" dirty="0"/>
          </a:p>
          <a:p>
            <a:pPr algn="ctr"/>
            <a:r>
              <a:rPr lang="fr-FR" sz="3000" dirty="0"/>
              <a:t>Gaëtan Gaston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EF34EB-CAB9-4828-9AEB-C2412E16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17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 tableau périodique complété avec quatre nouveaux éléments - rts.ch -  Sciences-Tech.">
            <a:extLst>
              <a:ext uri="{FF2B5EF4-FFF2-40B4-BE49-F238E27FC236}">
                <a16:creationId xmlns:a16="http://schemas.microsoft.com/office/drawing/2014/main" id="{17A40701-7F2B-452C-AA89-B8224E8F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41" y="442913"/>
            <a:ext cx="10433360" cy="54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D72978-98A6-4D19-A720-D6EDECFB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6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358C0E5-E286-4E27-9AF1-E4523708D8AE}"/>
              </a:ext>
            </a:extLst>
          </p:cNvPr>
          <p:cNvSpPr txBox="1"/>
          <p:nvPr/>
        </p:nvSpPr>
        <p:spPr>
          <a:xfrm>
            <a:off x="6770234" y="5816084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sng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http://woelen.homescience.net/science/index.html</a:t>
            </a:r>
            <a:endParaRPr lang="fr-FR" dirty="0"/>
          </a:p>
        </p:txBody>
      </p:sp>
      <p:pic>
        <p:nvPicPr>
          <p:cNvPr id="5122" name="Picture 2" descr="Image illustrative de l’article Silicium">
            <a:extLst>
              <a:ext uri="{FF2B5EF4-FFF2-40B4-BE49-F238E27FC236}">
                <a16:creationId xmlns:a16="http://schemas.microsoft.com/office/drawing/2014/main" id="{FE2DAB36-567E-4DFC-9D9B-25E600ED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59" y="465859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FC640B-A2C1-4FC1-A5A5-4AA1951F5B01}"/>
              </a:ext>
            </a:extLst>
          </p:cNvPr>
          <p:cNvSpPr txBox="1"/>
          <p:nvPr/>
        </p:nvSpPr>
        <p:spPr>
          <a:xfrm>
            <a:off x="5486399" y="5271838"/>
            <a:ext cx="41064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/>
              <a:t>Silicium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25DC5D-E88A-4CDF-BE4F-56581EF2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2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22D34B-C0B6-46D0-B094-B1B06DD5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12</a:t>
            </a:fld>
            <a:endParaRPr lang="fr-FR"/>
          </a:p>
        </p:txBody>
      </p:sp>
      <p:pic>
        <p:nvPicPr>
          <p:cNvPr id="7172" name="Picture 4" descr="Innovatech - Le graphène, un matériau miracle qui tarde à trouver son marché">
            <a:extLst>
              <a:ext uri="{FF2B5EF4-FFF2-40B4-BE49-F238E27FC236}">
                <a16:creationId xmlns:a16="http://schemas.microsoft.com/office/drawing/2014/main" id="{9B4FDC52-3B99-44F9-BBCF-497C0D53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4" y="531359"/>
            <a:ext cx="6989021" cy="46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CA29068-7E66-43B6-AC70-4BB7CD670626}"/>
              </a:ext>
            </a:extLst>
          </p:cNvPr>
          <p:cNvSpPr txBox="1"/>
          <p:nvPr/>
        </p:nvSpPr>
        <p:spPr>
          <a:xfrm>
            <a:off x="6702878" y="5584372"/>
            <a:ext cx="31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Innovatech.be</a:t>
            </a:r>
          </a:p>
        </p:txBody>
      </p:sp>
    </p:spTree>
    <p:extLst>
      <p:ext uri="{BB962C8B-B14F-4D97-AF65-F5344CB8AC3E}">
        <p14:creationId xmlns:p14="http://schemas.microsoft.com/office/powerpoint/2010/main" val="223334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0B975F-207C-441C-AB5B-6F5BBFAE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65F056-79CF-464D-92AF-F9F7039A315F}"/>
              </a:ext>
            </a:extLst>
          </p:cNvPr>
          <p:cNvSpPr txBox="1"/>
          <p:nvPr/>
        </p:nvSpPr>
        <p:spPr>
          <a:xfrm>
            <a:off x="4305301" y="54256"/>
            <a:ext cx="3339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B1CB76F-D9BE-44F0-9085-E296D90A8801}"/>
              </a:ext>
            </a:extLst>
          </p:cNvPr>
          <p:cNvSpPr/>
          <p:nvPr/>
        </p:nvSpPr>
        <p:spPr>
          <a:xfrm>
            <a:off x="261258" y="3175906"/>
            <a:ext cx="2857500" cy="6776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C93930-B970-41C4-9E66-F3637F014AED}"/>
              </a:ext>
            </a:extLst>
          </p:cNvPr>
          <p:cNvSpPr txBox="1"/>
          <p:nvPr/>
        </p:nvSpPr>
        <p:spPr>
          <a:xfrm>
            <a:off x="530678" y="3314669"/>
            <a:ext cx="252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Tableau périodique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5C1E801-BA33-4A6F-AF16-E6DD70A023C8}"/>
              </a:ext>
            </a:extLst>
          </p:cNvPr>
          <p:cNvCxnSpPr/>
          <p:nvPr/>
        </p:nvCxnSpPr>
        <p:spPr>
          <a:xfrm flipV="1">
            <a:off x="1600200" y="1796143"/>
            <a:ext cx="0" cy="12573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D0B341F-4F42-4CCD-BD5F-F6F519FFBE65}"/>
              </a:ext>
            </a:extLst>
          </p:cNvPr>
          <p:cNvSpPr/>
          <p:nvPr/>
        </p:nvSpPr>
        <p:spPr>
          <a:xfrm>
            <a:off x="791938" y="1216508"/>
            <a:ext cx="1440178" cy="440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92231F-1EC0-493B-934E-35FCB0BDD4C6}"/>
              </a:ext>
            </a:extLst>
          </p:cNvPr>
          <p:cNvSpPr txBox="1"/>
          <p:nvPr/>
        </p:nvSpPr>
        <p:spPr>
          <a:xfrm flipH="1">
            <a:off x="1600199" y="2240127"/>
            <a:ext cx="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4DEC44-3138-492B-9183-6956B5B7BBCB}"/>
              </a:ext>
            </a:extLst>
          </p:cNvPr>
          <p:cNvSpPr txBox="1"/>
          <p:nvPr/>
        </p:nvSpPr>
        <p:spPr>
          <a:xfrm flipH="1">
            <a:off x="1646734" y="4315215"/>
            <a:ext cx="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022CB8E-67AF-4264-AEF9-5774DFC5CE21}"/>
              </a:ext>
            </a:extLst>
          </p:cNvPr>
          <p:cNvCxnSpPr>
            <a:cxnSpLocks/>
          </p:cNvCxnSpPr>
          <p:nvPr/>
        </p:nvCxnSpPr>
        <p:spPr>
          <a:xfrm>
            <a:off x="1600199" y="3970564"/>
            <a:ext cx="0" cy="12405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0B0F281-4DBF-4444-A2B2-A5CFD17D6F52}"/>
              </a:ext>
            </a:extLst>
          </p:cNvPr>
          <p:cNvSpPr/>
          <p:nvPr/>
        </p:nvSpPr>
        <p:spPr>
          <a:xfrm>
            <a:off x="791939" y="5328165"/>
            <a:ext cx="1665506" cy="440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CBE8FC-DEA2-4FCE-88A6-C548919DFD60}"/>
              </a:ext>
            </a:extLst>
          </p:cNvPr>
          <p:cNvSpPr txBox="1"/>
          <p:nvPr/>
        </p:nvSpPr>
        <p:spPr>
          <a:xfrm>
            <a:off x="1143000" y="1252277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166678-FFAC-4168-BD07-C6A944307778}"/>
              </a:ext>
            </a:extLst>
          </p:cNvPr>
          <p:cNvSpPr txBox="1"/>
          <p:nvPr/>
        </p:nvSpPr>
        <p:spPr>
          <a:xfrm>
            <a:off x="1028700" y="5348287"/>
            <a:ext cx="21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Périodicité</a:t>
            </a:r>
          </a:p>
        </p:txBody>
      </p:sp>
    </p:spTree>
    <p:extLst>
      <p:ext uri="{BB962C8B-B14F-4D97-AF65-F5344CB8AC3E}">
        <p14:creationId xmlns:p14="http://schemas.microsoft.com/office/powerpoint/2010/main" val="255380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0B975F-207C-441C-AB5B-6F5BBFAE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65F056-79CF-464D-92AF-F9F7039A315F}"/>
              </a:ext>
            </a:extLst>
          </p:cNvPr>
          <p:cNvSpPr txBox="1"/>
          <p:nvPr/>
        </p:nvSpPr>
        <p:spPr>
          <a:xfrm>
            <a:off x="4305301" y="54256"/>
            <a:ext cx="3339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B1CB76F-D9BE-44F0-9085-E296D90A8801}"/>
              </a:ext>
            </a:extLst>
          </p:cNvPr>
          <p:cNvSpPr/>
          <p:nvPr/>
        </p:nvSpPr>
        <p:spPr>
          <a:xfrm>
            <a:off x="261258" y="3175906"/>
            <a:ext cx="2857500" cy="6776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00C8BAC-9FD6-4535-936D-67595C1E3D72}"/>
              </a:ext>
            </a:extLst>
          </p:cNvPr>
          <p:cNvSpPr/>
          <p:nvPr/>
        </p:nvSpPr>
        <p:spPr>
          <a:xfrm>
            <a:off x="4196440" y="1927361"/>
            <a:ext cx="2511877" cy="55399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C93930-B970-41C4-9E66-F3637F014AED}"/>
              </a:ext>
            </a:extLst>
          </p:cNvPr>
          <p:cNvSpPr txBox="1"/>
          <p:nvPr/>
        </p:nvSpPr>
        <p:spPr>
          <a:xfrm>
            <a:off x="530678" y="3314669"/>
            <a:ext cx="252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Tableau périodique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5C1E801-BA33-4A6F-AF16-E6DD70A023C8}"/>
              </a:ext>
            </a:extLst>
          </p:cNvPr>
          <p:cNvCxnSpPr/>
          <p:nvPr/>
        </p:nvCxnSpPr>
        <p:spPr>
          <a:xfrm flipV="1">
            <a:off x="1600200" y="1796143"/>
            <a:ext cx="0" cy="12573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D0B341F-4F42-4CCD-BD5F-F6F519FFBE65}"/>
              </a:ext>
            </a:extLst>
          </p:cNvPr>
          <p:cNvSpPr/>
          <p:nvPr/>
        </p:nvSpPr>
        <p:spPr>
          <a:xfrm>
            <a:off x="791938" y="1216508"/>
            <a:ext cx="1440178" cy="440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92231F-1EC0-493B-934E-35FCB0BDD4C6}"/>
              </a:ext>
            </a:extLst>
          </p:cNvPr>
          <p:cNvSpPr txBox="1"/>
          <p:nvPr/>
        </p:nvSpPr>
        <p:spPr>
          <a:xfrm flipH="1">
            <a:off x="1600199" y="2240127"/>
            <a:ext cx="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4DEC44-3138-492B-9183-6956B5B7BBCB}"/>
              </a:ext>
            </a:extLst>
          </p:cNvPr>
          <p:cNvSpPr txBox="1"/>
          <p:nvPr/>
        </p:nvSpPr>
        <p:spPr>
          <a:xfrm flipH="1">
            <a:off x="1646734" y="4315215"/>
            <a:ext cx="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022CB8E-67AF-4264-AEF9-5774DFC5CE21}"/>
              </a:ext>
            </a:extLst>
          </p:cNvPr>
          <p:cNvCxnSpPr>
            <a:cxnSpLocks/>
          </p:cNvCxnSpPr>
          <p:nvPr/>
        </p:nvCxnSpPr>
        <p:spPr>
          <a:xfrm>
            <a:off x="1600199" y="3970564"/>
            <a:ext cx="0" cy="12405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0B0F281-4DBF-4444-A2B2-A5CFD17D6F52}"/>
              </a:ext>
            </a:extLst>
          </p:cNvPr>
          <p:cNvSpPr/>
          <p:nvPr/>
        </p:nvSpPr>
        <p:spPr>
          <a:xfrm>
            <a:off x="791939" y="5328165"/>
            <a:ext cx="1665506" cy="440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CBE8FC-DEA2-4FCE-88A6-C548919DFD60}"/>
              </a:ext>
            </a:extLst>
          </p:cNvPr>
          <p:cNvSpPr txBox="1"/>
          <p:nvPr/>
        </p:nvSpPr>
        <p:spPr>
          <a:xfrm>
            <a:off x="1143000" y="1252277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166678-FFAC-4168-BD07-C6A944307778}"/>
              </a:ext>
            </a:extLst>
          </p:cNvPr>
          <p:cNvSpPr txBox="1"/>
          <p:nvPr/>
        </p:nvSpPr>
        <p:spPr>
          <a:xfrm>
            <a:off x="1028700" y="5348287"/>
            <a:ext cx="21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Périodicité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BF3996F-7C34-4EED-A3CB-027273350EB6}"/>
              </a:ext>
            </a:extLst>
          </p:cNvPr>
          <p:cNvCxnSpPr>
            <a:cxnSpLocks/>
          </p:cNvCxnSpPr>
          <p:nvPr/>
        </p:nvCxnSpPr>
        <p:spPr>
          <a:xfrm flipV="1">
            <a:off x="3322862" y="2240127"/>
            <a:ext cx="808267" cy="127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16451FB-B2E0-4FE3-8BE4-34D796FC7466}"/>
              </a:ext>
            </a:extLst>
          </p:cNvPr>
          <p:cNvSpPr txBox="1"/>
          <p:nvPr/>
        </p:nvSpPr>
        <p:spPr>
          <a:xfrm>
            <a:off x="4371299" y="2004305"/>
            <a:ext cx="284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Nombres quantiques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3BBD195-7D0A-47F8-BEDF-54E3E2801CC2}"/>
              </a:ext>
            </a:extLst>
          </p:cNvPr>
          <p:cNvSpPr/>
          <p:nvPr/>
        </p:nvSpPr>
        <p:spPr>
          <a:xfrm>
            <a:off x="4196440" y="4588915"/>
            <a:ext cx="2511877" cy="55399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31142B-556D-417F-9745-F1EA1AF230EB}"/>
              </a:ext>
            </a:extLst>
          </p:cNvPr>
          <p:cNvSpPr txBox="1"/>
          <p:nvPr/>
        </p:nvSpPr>
        <p:spPr>
          <a:xfrm>
            <a:off x="4376202" y="4681248"/>
            <a:ext cx="351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Règles de remplissage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C3E5A8D-5149-4C43-B857-64E918451A39}"/>
              </a:ext>
            </a:extLst>
          </p:cNvPr>
          <p:cNvCxnSpPr>
            <a:cxnSpLocks/>
          </p:cNvCxnSpPr>
          <p:nvPr/>
        </p:nvCxnSpPr>
        <p:spPr>
          <a:xfrm>
            <a:off x="3317225" y="3718666"/>
            <a:ext cx="813904" cy="114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EC16E87-D441-42AC-BC00-D73063BF1A05}"/>
              </a:ext>
            </a:extLst>
          </p:cNvPr>
          <p:cNvCxnSpPr>
            <a:cxnSpLocks/>
          </p:cNvCxnSpPr>
          <p:nvPr/>
        </p:nvCxnSpPr>
        <p:spPr>
          <a:xfrm>
            <a:off x="5347607" y="2609459"/>
            <a:ext cx="0" cy="56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4191583-E863-477D-89DE-E7930AB5A56B}"/>
              </a:ext>
            </a:extLst>
          </p:cNvPr>
          <p:cNvCxnSpPr>
            <a:cxnSpLocks/>
          </p:cNvCxnSpPr>
          <p:nvPr/>
        </p:nvCxnSpPr>
        <p:spPr>
          <a:xfrm flipV="1">
            <a:off x="5347607" y="3970564"/>
            <a:ext cx="0" cy="56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F63B717E-128F-463D-A557-DB6F3DBC4AC9}"/>
              </a:ext>
            </a:extLst>
          </p:cNvPr>
          <p:cNvSpPr/>
          <p:nvPr/>
        </p:nvSpPr>
        <p:spPr>
          <a:xfrm>
            <a:off x="3918857" y="3240083"/>
            <a:ext cx="2857500" cy="6776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C3C1DFB-9D18-4935-98A8-6A5AA6AB5332}"/>
              </a:ext>
            </a:extLst>
          </p:cNvPr>
          <p:cNvSpPr txBox="1"/>
          <p:nvPr/>
        </p:nvSpPr>
        <p:spPr>
          <a:xfrm>
            <a:off x="4051130" y="3379847"/>
            <a:ext cx="38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Configuration électronique</a:t>
            </a:r>
          </a:p>
        </p:txBody>
      </p:sp>
    </p:spTree>
    <p:extLst>
      <p:ext uri="{BB962C8B-B14F-4D97-AF65-F5344CB8AC3E}">
        <p14:creationId xmlns:p14="http://schemas.microsoft.com/office/powerpoint/2010/main" val="405461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80B975F-207C-441C-AB5B-6F5BBFAE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65F056-79CF-464D-92AF-F9F7039A315F}"/>
              </a:ext>
            </a:extLst>
          </p:cNvPr>
          <p:cNvSpPr txBox="1"/>
          <p:nvPr/>
        </p:nvSpPr>
        <p:spPr>
          <a:xfrm>
            <a:off x="4305301" y="54256"/>
            <a:ext cx="3339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Conclusion: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B1CB76F-D9BE-44F0-9085-E296D90A8801}"/>
              </a:ext>
            </a:extLst>
          </p:cNvPr>
          <p:cNvSpPr/>
          <p:nvPr/>
        </p:nvSpPr>
        <p:spPr>
          <a:xfrm>
            <a:off x="261258" y="3175906"/>
            <a:ext cx="2857500" cy="6776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00C8BAC-9FD6-4535-936D-67595C1E3D72}"/>
              </a:ext>
            </a:extLst>
          </p:cNvPr>
          <p:cNvSpPr/>
          <p:nvPr/>
        </p:nvSpPr>
        <p:spPr>
          <a:xfrm>
            <a:off x="4196440" y="1927361"/>
            <a:ext cx="2511877" cy="55399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C93930-B970-41C4-9E66-F3637F014AED}"/>
              </a:ext>
            </a:extLst>
          </p:cNvPr>
          <p:cNvSpPr txBox="1"/>
          <p:nvPr/>
        </p:nvSpPr>
        <p:spPr>
          <a:xfrm>
            <a:off x="530678" y="3314669"/>
            <a:ext cx="252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Tableau périodique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5C1E801-BA33-4A6F-AF16-E6DD70A023C8}"/>
              </a:ext>
            </a:extLst>
          </p:cNvPr>
          <p:cNvCxnSpPr/>
          <p:nvPr/>
        </p:nvCxnSpPr>
        <p:spPr>
          <a:xfrm flipV="1">
            <a:off x="1600200" y="1796143"/>
            <a:ext cx="0" cy="12573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D0B341F-4F42-4CCD-BD5F-F6F519FFBE65}"/>
              </a:ext>
            </a:extLst>
          </p:cNvPr>
          <p:cNvSpPr/>
          <p:nvPr/>
        </p:nvSpPr>
        <p:spPr>
          <a:xfrm>
            <a:off x="791938" y="1216508"/>
            <a:ext cx="1440178" cy="440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92231F-1EC0-493B-934E-35FCB0BDD4C6}"/>
              </a:ext>
            </a:extLst>
          </p:cNvPr>
          <p:cNvSpPr txBox="1"/>
          <p:nvPr/>
        </p:nvSpPr>
        <p:spPr>
          <a:xfrm flipH="1">
            <a:off x="1600199" y="2240127"/>
            <a:ext cx="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4DEC44-3138-492B-9183-6956B5B7BBCB}"/>
              </a:ext>
            </a:extLst>
          </p:cNvPr>
          <p:cNvSpPr txBox="1"/>
          <p:nvPr/>
        </p:nvSpPr>
        <p:spPr>
          <a:xfrm flipH="1">
            <a:off x="1646734" y="4315215"/>
            <a:ext cx="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022CB8E-67AF-4264-AEF9-5774DFC5CE21}"/>
              </a:ext>
            </a:extLst>
          </p:cNvPr>
          <p:cNvCxnSpPr>
            <a:cxnSpLocks/>
          </p:cNvCxnSpPr>
          <p:nvPr/>
        </p:nvCxnSpPr>
        <p:spPr>
          <a:xfrm>
            <a:off x="1600199" y="3970564"/>
            <a:ext cx="0" cy="12405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0B0F281-4DBF-4444-A2B2-A5CFD17D6F52}"/>
              </a:ext>
            </a:extLst>
          </p:cNvPr>
          <p:cNvSpPr/>
          <p:nvPr/>
        </p:nvSpPr>
        <p:spPr>
          <a:xfrm>
            <a:off x="791939" y="5328165"/>
            <a:ext cx="1665506" cy="4408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CBE8FC-DEA2-4FCE-88A6-C548919DFD60}"/>
              </a:ext>
            </a:extLst>
          </p:cNvPr>
          <p:cNvSpPr txBox="1"/>
          <p:nvPr/>
        </p:nvSpPr>
        <p:spPr>
          <a:xfrm>
            <a:off x="1143000" y="1252277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F166678-FFAC-4168-BD07-C6A944307778}"/>
              </a:ext>
            </a:extLst>
          </p:cNvPr>
          <p:cNvSpPr txBox="1"/>
          <p:nvPr/>
        </p:nvSpPr>
        <p:spPr>
          <a:xfrm>
            <a:off x="1028700" y="5348287"/>
            <a:ext cx="215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Périodicité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BF3996F-7C34-4EED-A3CB-027273350EB6}"/>
              </a:ext>
            </a:extLst>
          </p:cNvPr>
          <p:cNvCxnSpPr>
            <a:cxnSpLocks/>
          </p:cNvCxnSpPr>
          <p:nvPr/>
        </p:nvCxnSpPr>
        <p:spPr>
          <a:xfrm flipV="1">
            <a:off x="3322862" y="2240127"/>
            <a:ext cx="808267" cy="127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16451FB-B2E0-4FE3-8BE4-34D796FC7466}"/>
              </a:ext>
            </a:extLst>
          </p:cNvPr>
          <p:cNvSpPr txBox="1"/>
          <p:nvPr/>
        </p:nvSpPr>
        <p:spPr>
          <a:xfrm>
            <a:off x="4371299" y="2004305"/>
            <a:ext cx="284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Nombres quantiques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3BBD195-7D0A-47F8-BEDF-54E3E2801CC2}"/>
              </a:ext>
            </a:extLst>
          </p:cNvPr>
          <p:cNvSpPr/>
          <p:nvPr/>
        </p:nvSpPr>
        <p:spPr>
          <a:xfrm>
            <a:off x="4196440" y="4588915"/>
            <a:ext cx="2511877" cy="55399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31142B-556D-417F-9745-F1EA1AF230EB}"/>
              </a:ext>
            </a:extLst>
          </p:cNvPr>
          <p:cNvSpPr txBox="1"/>
          <p:nvPr/>
        </p:nvSpPr>
        <p:spPr>
          <a:xfrm>
            <a:off x="4376202" y="4681248"/>
            <a:ext cx="351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Règles de remplissage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C3E5A8D-5149-4C43-B857-64E918451A39}"/>
              </a:ext>
            </a:extLst>
          </p:cNvPr>
          <p:cNvCxnSpPr>
            <a:cxnSpLocks/>
          </p:cNvCxnSpPr>
          <p:nvPr/>
        </p:nvCxnSpPr>
        <p:spPr>
          <a:xfrm>
            <a:off x="3317225" y="3718666"/>
            <a:ext cx="813904" cy="1147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EC16E87-D441-42AC-BC00-D73063BF1A05}"/>
              </a:ext>
            </a:extLst>
          </p:cNvPr>
          <p:cNvCxnSpPr>
            <a:cxnSpLocks/>
          </p:cNvCxnSpPr>
          <p:nvPr/>
        </p:nvCxnSpPr>
        <p:spPr>
          <a:xfrm>
            <a:off x="5347607" y="2609459"/>
            <a:ext cx="0" cy="56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4191583-E863-477D-89DE-E7930AB5A56B}"/>
              </a:ext>
            </a:extLst>
          </p:cNvPr>
          <p:cNvCxnSpPr>
            <a:cxnSpLocks/>
          </p:cNvCxnSpPr>
          <p:nvPr/>
        </p:nvCxnSpPr>
        <p:spPr>
          <a:xfrm flipV="1">
            <a:off x="5347607" y="3970564"/>
            <a:ext cx="0" cy="56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F63B717E-128F-463D-A557-DB6F3DBC4AC9}"/>
              </a:ext>
            </a:extLst>
          </p:cNvPr>
          <p:cNvSpPr/>
          <p:nvPr/>
        </p:nvSpPr>
        <p:spPr>
          <a:xfrm>
            <a:off x="3918857" y="3240083"/>
            <a:ext cx="2857500" cy="67763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C3C1DFB-9D18-4935-98A8-6A5AA6AB5332}"/>
              </a:ext>
            </a:extLst>
          </p:cNvPr>
          <p:cNvSpPr txBox="1"/>
          <p:nvPr/>
        </p:nvSpPr>
        <p:spPr>
          <a:xfrm>
            <a:off x="4051130" y="3379847"/>
            <a:ext cx="38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Configuration électronique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31696FC-9678-4AF7-9589-A408701E090D}"/>
              </a:ext>
            </a:extLst>
          </p:cNvPr>
          <p:cNvCxnSpPr>
            <a:cxnSpLocks/>
          </p:cNvCxnSpPr>
          <p:nvPr/>
        </p:nvCxnSpPr>
        <p:spPr>
          <a:xfrm>
            <a:off x="6896774" y="3955422"/>
            <a:ext cx="589187" cy="44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5FB3809-6492-40E0-8B34-413014657215}"/>
              </a:ext>
            </a:extLst>
          </p:cNvPr>
          <p:cNvSpPr/>
          <p:nvPr/>
        </p:nvSpPr>
        <p:spPr>
          <a:xfrm>
            <a:off x="7571014" y="4251276"/>
            <a:ext cx="2103659" cy="6146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3E07FD0-08BD-4D99-9AE5-90CB6C53ADC6}"/>
              </a:ext>
            </a:extLst>
          </p:cNvPr>
          <p:cNvSpPr txBox="1"/>
          <p:nvPr/>
        </p:nvSpPr>
        <p:spPr>
          <a:xfrm>
            <a:off x="7674376" y="4373929"/>
            <a:ext cx="198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Découpage en bloc</a:t>
            </a: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285B605B-FAF9-45E9-98C1-B2D2089B0A45}"/>
              </a:ext>
            </a:extLst>
          </p:cNvPr>
          <p:cNvSpPr/>
          <p:nvPr/>
        </p:nvSpPr>
        <p:spPr>
          <a:xfrm>
            <a:off x="2179864" y="5070021"/>
            <a:ext cx="6188529" cy="1026258"/>
          </a:xfrm>
          <a:custGeom>
            <a:avLst/>
            <a:gdLst>
              <a:gd name="connsiteX0" fmla="*/ 6188529 w 6188529"/>
              <a:gd name="connsiteY0" fmla="*/ 0 h 1026258"/>
              <a:gd name="connsiteX1" fmla="*/ 1183822 w 6188529"/>
              <a:gd name="connsiteY1" fmla="*/ 979715 h 1026258"/>
              <a:gd name="connsiteX2" fmla="*/ 0 w 6188529"/>
              <a:gd name="connsiteY2" fmla="*/ 840922 h 102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8529" h="1026258">
                <a:moveTo>
                  <a:pt x="6188529" y="0"/>
                </a:moveTo>
                <a:cubicBezTo>
                  <a:pt x="4201886" y="419780"/>
                  <a:pt x="2215243" y="839561"/>
                  <a:pt x="1183822" y="979715"/>
                </a:cubicBezTo>
                <a:cubicBezTo>
                  <a:pt x="152400" y="1119869"/>
                  <a:pt x="200025" y="904876"/>
                  <a:pt x="0" y="84092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C0B3A8CC-35EE-4F5F-AB70-493D58C122EB}"/>
              </a:ext>
            </a:extLst>
          </p:cNvPr>
          <p:cNvCxnSpPr>
            <a:cxnSpLocks/>
          </p:cNvCxnSpPr>
          <p:nvPr/>
        </p:nvCxnSpPr>
        <p:spPr>
          <a:xfrm flipH="1" flipV="1">
            <a:off x="2065564" y="5769036"/>
            <a:ext cx="213086" cy="226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Ellipse 56">
            <a:extLst>
              <a:ext uri="{FF2B5EF4-FFF2-40B4-BE49-F238E27FC236}">
                <a16:creationId xmlns:a16="http://schemas.microsoft.com/office/drawing/2014/main" id="{28FBDBEE-B42A-40E9-AAD6-D8AEAD68DBD3}"/>
              </a:ext>
            </a:extLst>
          </p:cNvPr>
          <p:cNvSpPr/>
          <p:nvPr/>
        </p:nvSpPr>
        <p:spPr>
          <a:xfrm>
            <a:off x="7485961" y="2609459"/>
            <a:ext cx="574910" cy="6018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C1B9C72-6210-4F3F-8B7B-F33B6F7E9499}"/>
              </a:ext>
            </a:extLst>
          </p:cNvPr>
          <p:cNvSpPr txBox="1"/>
          <p:nvPr/>
        </p:nvSpPr>
        <p:spPr>
          <a:xfrm>
            <a:off x="7644493" y="2741579"/>
            <a:ext cx="4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1F394858-CFC6-49ED-A4D6-CBBDB9BF39A6}"/>
              </a:ext>
            </a:extLst>
          </p:cNvPr>
          <p:cNvSpPr/>
          <p:nvPr/>
        </p:nvSpPr>
        <p:spPr>
          <a:xfrm>
            <a:off x="9744747" y="2609459"/>
            <a:ext cx="574910" cy="6018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90B4968-FB73-4B75-96DC-4B7E3C6C270F}"/>
              </a:ext>
            </a:extLst>
          </p:cNvPr>
          <p:cNvSpPr txBox="1"/>
          <p:nvPr/>
        </p:nvSpPr>
        <p:spPr>
          <a:xfrm>
            <a:off x="9903279" y="2741579"/>
            <a:ext cx="4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E9740F43-E5A6-46F7-BD6D-B3DCA5127F64}"/>
              </a:ext>
            </a:extLst>
          </p:cNvPr>
          <p:cNvSpPr/>
          <p:nvPr/>
        </p:nvSpPr>
        <p:spPr>
          <a:xfrm>
            <a:off x="8678636" y="2609459"/>
            <a:ext cx="574910" cy="6018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2F1D748-0C4E-402F-94D4-B6E4E677E0E0}"/>
              </a:ext>
            </a:extLst>
          </p:cNvPr>
          <p:cNvSpPr txBox="1"/>
          <p:nvPr/>
        </p:nvSpPr>
        <p:spPr>
          <a:xfrm>
            <a:off x="8837168" y="2741579"/>
            <a:ext cx="4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</a:t>
            </a: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2A98F9C6-5032-4D9F-B2EE-EBCE09F2AB59}"/>
              </a:ext>
            </a:extLst>
          </p:cNvPr>
          <p:cNvCxnSpPr/>
          <p:nvPr/>
        </p:nvCxnSpPr>
        <p:spPr>
          <a:xfrm flipH="1" flipV="1">
            <a:off x="7773416" y="3314669"/>
            <a:ext cx="142144" cy="86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D0AF4AC-C013-4C4E-AAE8-651EA924F2CB}"/>
              </a:ext>
            </a:extLst>
          </p:cNvPr>
          <p:cNvCxnSpPr>
            <a:cxnSpLocks/>
          </p:cNvCxnSpPr>
          <p:nvPr/>
        </p:nvCxnSpPr>
        <p:spPr>
          <a:xfrm flipH="1" flipV="1">
            <a:off x="8989895" y="3298607"/>
            <a:ext cx="50841" cy="91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6CF32138-540F-4300-AEDA-E4275A03EB1E}"/>
              </a:ext>
            </a:extLst>
          </p:cNvPr>
          <p:cNvCxnSpPr>
            <a:cxnSpLocks/>
          </p:cNvCxnSpPr>
          <p:nvPr/>
        </p:nvCxnSpPr>
        <p:spPr>
          <a:xfrm flipV="1">
            <a:off x="9542003" y="3298607"/>
            <a:ext cx="358455" cy="90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88B0939A-DAB8-4B66-B108-D51229EE795F}"/>
              </a:ext>
            </a:extLst>
          </p:cNvPr>
          <p:cNvCxnSpPr>
            <a:cxnSpLocks/>
          </p:cNvCxnSpPr>
          <p:nvPr/>
        </p:nvCxnSpPr>
        <p:spPr>
          <a:xfrm flipV="1">
            <a:off x="10000318" y="2188971"/>
            <a:ext cx="0" cy="3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59A19B25-E3CF-4253-87B2-18C9E32918B8}"/>
              </a:ext>
            </a:extLst>
          </p:cNvPr>
          <p:cNvSpPr/>
          <p:nvPr/>
        </p:nvSpPr>
        <p:spPr>
          <a:xfrm>
            <a:off x="8948488" y="1386584"/>
            <a:ext cx="2103659" cy="614638"/>
          </a:xfrm>
          <a:prstGeom prst="roundRect">
            <a:avLst/>
          </a:prstGeom>
          <a:solidFill>
            <a:srgbClr val="E6EC0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Limites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FFD064B-F4AF-4545-9E7B-7363FC92AA0E}"/>
              </a:ext>
            </a:extLst>
          </p:cNvPr>
          <p:cNvCxnSpPr/>
          <p:nvPr/>
        </p:nvCxnSpPr>
        <p:spPr>
          <a:xfrm flipV="1">
            <a:off x="10000317" y="987879"/>
            <a:ext cx="0" cy="264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5D425681-DD5D-4B8B-9BDE-4B15BCEDCBCE}"/>
              </a:ext>
            </a:extLst>
          </p:cNvPr>
          <p:cNvSpPr/>
          <p:nvPr/>
        </p:nvSpPr>
        <p:spPr>
          <a:xfrm>
            <a:off x="8948487" y="239014"/>
            <a:ext cx="2103659" cy="614638"/>
          </a:xfrm>
          <a:prstGeom prst="roundRect">
            <a:avLst/>
          </a:prstGeom>
          <a:solidFill>
            <a:srgbClr val="717F7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Semi-métaux</a:t>
            </a:r>
          </a:p>
        </p:txBody>
      </p:sp>
    </p:spTree>
    <p:extLst>
      <p:ext uri="{BB962C8B-B14F-4D97-AF65-F5344CB8AC3E}">
        <p14:creationId xmlns:p14="http://schemas.microsoft.com/office/powerpoint/2010/main" val="14213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mie inorganique descriptive">
            <a:extLst>
              <a:ext uri="{FF2B5EF4-FFF2-40B4-BE49-F238E27FC236}">
                <a16:creationId xmlns:a16="http://schemas.microsoft.com/office/drawing/2014/main" id="{F265A415-6E7C-4ACA-9085-74DB9E06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98" y="1151164"/>
            <a:ext cx="8649888" cy="37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BEB25C-C1FD-4872-9C82-1F4CFF0A1E13}"/>
              </a:ext>
            </a:extLst>
          </p:cNvPr>
          <p:cNvSpPr txBox="1"/>
          <p:nvPr/>
        </p:nvSpPr>
        <p:spPr>
          <a:xfrm>
            <a:off x="8193937" y="4867913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http://public.iutenligne.net/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4C370C-FBFB-4CAB-A33A-E1893687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13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88F823-524C-4957-AE9E-C9706D90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0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A615E5-6564-4B55-8870-83DAC780FE27}"/>
              </a:ext>
            </a:extLst>
          </p:cNvPr>
          <p:cNvSpPr txBox="1"/>
          <p:nvPr/>
        </p:nvSpPr>
        <p:spPr>
          <a:xfrm>
            <a:off x="2269672" y="1102178"/>
            <a:ext cx="860515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Définitions: </a:t>
            </a:r>
          </a:p>
          <a:p>
            <a:endParaRPr lang="fr-FR" sz="2500" dirty="0"/>
          </a:p>
          <a:p>
            <a:endParaRPr lang="fr-FR" sz="2500" dirty="0"/>
          </a:p>
          <a:p>
            <a:r>
              <a:rPr lang="fr-FR" sz="2500" dirty="0"/>
              <a:t>Paramagnétique: Une molécule qui présente au moins un électrons célibataire est paramagnétique.</a:t>
            </a:r>
          </a:p>
          <a:p>
            <a:endParaRPr lang="fr-FR" sz="2500" dirty="0"/>
          </a:p>
          <a:p>
            <a:r>
              <a:rPr lang="fr-FR" sz="2500" dirty="0"/>
              <a:t>Diamagnétique: Une molécule qui ne possède que des électrons appariés est diamagnétique.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F20475-8DCE-4A28-AF22-F7B17671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10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3EB3D3-3846-45B6-BFA4-2DB18E1D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135" y="2530747"/>
            <a:ext cx="12205538" cy="269917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413802-0907-4CD8-A2C3-89B93D84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24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ather of the periodic table | Feature | Chemistry World">
            <a:extLst>
              <a:ext uri="{FF2B5EF4-FFF2-40B4-BE49-F238E27FC236}">
                <a16:creationId xmlns:a16="http://schemas.microsoft.com/office/drawing/2014/main" id="{E8BD7BD4-A8FF-4813-9107-2D5FF800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427264"/>
            <a:ext cx="9470571" cy="49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DE9101F-D93C-4E33-83F7-124BF6261657}"/>
              </a:ext>
            </a:extLst>
          </p:cNvPr>
          <p:cNvSpPr txBox="1"/>
          <p:nvPr/>
        </p:nvSpPr>
        <p:spPr>
          <a:xfrm>
            <a:off x="4057650" y="5479999"/>
            <a:ext cx="6449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u="sng" dirty="0" err="1"/>
              <a:t>Dimtri</a:t>
            </a:r>
            <a:r>
              <a:rPr lang="fr-FR" sz="2500" b="1" u="sng" dirty="0"/>
              <a:t> </a:t>
            </a:r>
            <a:r>
              <a:rPr lang="fr-FR" sz="2500" b="1" u="sng" dirty="0" err="1"/>
              <a:t>Mendeleïv</a:t>
            </a:r>
            <a:r>
              <a:rPr lang="fr-FR" sz="2500" b="1" u="sng" dirty="0"/>
              <a:t>:  1834-1907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E9E76DC-0D71-4A0C-B529-0A77AAB0C3DE}"/>
              </a:ext>
            </a:extLst>
          </p:cNvPr>
          <p:cNvSpPr/>
          <p:nvPr/>
        </p:nvSpPr>
        <p:spPr>
          <a:xfrm>
            <a:off x="6776357" y="1828800"/>
            <a:ext cx="424543" cy="751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155596-AE21-4769-9E92-C898D985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77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F5EDD2-11BA-4C90-90CC-42469EE4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51757"/>
            <a:ext cx="4781550" cy="5448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7D4E9D-8BB4-4D7B-8AAA-FCA4334C28FA}"/>
              </a:ext>
            </a:extLst>
          </p:cNvPr>
          <p:cNvSpPr txBox="1"/>
          <p:nvPr/>
        </p:nvSpPr>
        <p:spPr>
          <a:xfrm>
            <a:off x="5715000" y="5812972"/>
            <a:ext cx="521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culturesciences.chimie.ens.fr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E49251-F389-40AF-83F3-1EA127F9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8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DA5C028-D5AB-415A-AC39-145A0188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26" y="922564"/>
            <a:ext cx="5640956" cy="36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285D48-0186-4357-A104-863261181A32}"/>
              </a:ext>
            </a:extLst>
          </p:cNvPr>
          <p:cNvSpPr txBox="1"/>
          <p:nvPr/>
        </p:nvSpPr>
        <p:spPr>
          <a:xfrm>
            <a:off x="4057649" y="5012872"/>
            <a:ext cx="767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Spectroscopie atomique d’émission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38BFFB-1763-4BD1-9996-6A0CBB28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ègle de Klechkowski — Wikipédia">
            <a:extLst>
              <a:ext uri="{FF2B5EF4-FFF2-40B4-BE49-F238E27FC236}">
                <a16:creationId xmlns:a16="http://schemas.microsoft.com/office/drawing/2014/main" id="{7C75D9D5-DCF5-4644-B3CC-747CF041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873"/>
            <a:ext cx="7094455" cy="29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régationchimie: Règle de Klechkowky, Tableau périodique sous LaTeX">
            <a:extLst>
              <a:ext uri="{FF2B5EF4-FFF2-40B4-BE49-F238E27FC236}">
                <a16:creationId xmlns:a16="http://schemas.microsoft.com/office/drawing/2014/main" id="{0B90DC8E-F448-4FFF-AA6B-789C383F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32" y="466611"/>
            <a:ext cx="4688291" cy="49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89D8AC-C6A4-493D-840C-1476DF6245F8}"/>
              </a:ext>
            </a:extLst>
          </p:cNvPr>
          <p:cNvSpPr txBox="1"/>
          <p:nvPr/>
        </p:nvSpPr>
        <p:spPr>
          <a:xfrm>
            <a:off x="1003609" y="5520413"/>
            <a:ext cx="583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/>
              <a:t>Règle de Klechkowski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F72AA7-8C5F-4D31-A3AD-1EACC0BC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94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04B6B3-2CBD-4DEA-9943-C62A08F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6</a:t>
            </a:fld>
            <a:endParaRPr lang="fr-FR"/>
          </a:p>
        </p:txBody>
      </p:sp>
      <p:pic>
        <p:nvPicPr>
          <p:cNvPr id="1026" name="Picture 2" descr="Electronégativité et polarité - Maxicours">
            <a:extLst>
              <a:ext uri="{FF2B5EF4-FFF2-40B4-BE49-F238E27FC236}">
                <a16:creationId xmlns:a16="http://schemas.microsoft.com/office/drawing/2014/main" id="{18FBFB44-5D23-4796-A54A-CC0A59CC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552575"/>
            <a:ext cx="72294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43436F-6667-405F-813C-40E621F89F05}"/>
              </a:ext>
            </a:extLst>
          </p:cNvPr>
          <p:cNvSpPr txBox="1"/>
          <p:nvPr/>
        </p:nvSpPr>
        <p:spPr>
          <a:xfrm>
            <a:off x="4253593" y="221142"/>
            <a:ext cx="664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Electronégativité (Pauling)</a:t>
            </a:r>
          </a:p>
        </p:txBody>
      </p:sp>
    </p:spTree>
    <p:extLst>
      <p:ext uri="{BB962C8B-B14F-4D97-AF65-F5344CB8AC3E}">
        <p14:creationId xmlns:p14="http://schemas.microsoft.com/office/powerpoint/2010/main" val="120474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omistique et liaison chimique">
            <a:extLst>
              <a:ext uri="{FF2B5EF4-FFF2-40B4-BE49-F238E27FC236}">
                <a16:creationId xmlns:a16="http://schemas.microsoft.com/office/drawing/2014/main" id="{BAAADE42-DE25-4145-94EB-060311AD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89" y="917221"/>
            <a:ext cx="7503154" cy="40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2824120-6E95-4604-9A59-5126D6385279}"/>
              </a:ext>
            </a:extLst>
          </p:cNvPr>
          <p:cNvSpPr txBox="1"/>
          <p:nvPr/>
        </p:nvSpPr>
        <p:spPr>
          <a:xfrm>
            <a:off x="7104970" y="472207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http://public.iutenligne.net/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4269A-3CDA-4BE2-8412-5A25D31D044B}"/>
              </a:ext>
            </a:extLst>
          </p:cNvPr>
          <p:cNvSpPr/>
          <p:nvPr/>
        </p:nvSpPr>
        <p:spPr>
          <a:xfrm>
            <a:off x="5989366" y="1529542"/>
            <a:ext cx="3964845" cy="22966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60134-E358-4481-9067-AB79045A222A}"/>
              </a:ext>
            </a:extLst>
          </p:cNvPr>
          <p:cNvSpPr/>
          <p:nvPr/>
        </p:nvSpPr>
        <p:spPr>
          <a:xfrm>
            <a:off x="4006943" y="2425377"/>
            <a:ext cx="3964845" cy="229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4C5DBA-7F90-48FF-BB88-EBA73D6D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46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omistique et liaison chimique">
            <a:extLst>
              <a:ext uri="{FF2B5EF4-FFF2-40B4-BE49-F238E27FC236}">
                <a16:creationId xmlns:a16="http://schemas.microsoft.com/office/drawing/2014/main" id="{BAAADE42-DE25-4145-94EB-060311AD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89" y="917221"/>
            <a:ext cx="7503154" cy="40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2824120-6E95-4604-9A59-5126D6385279}"/>
              </a:ext>
            </a:extLst>
          </p:cNvPr>
          <p:cNvSpPr txBox="1"/>
          <p:nvPr/>
        </p:nvSpPr>
        <p:spPr>
          <a:xfrm>
            <a:off x="7104970" y="472207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http://public.iutenligne.net/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4269A-3CDA-4BE2-8412-5A25D31D044B}"/>
              </a:ext>
            </a:extLst>
          </p:cNvPr>
          <p:cNvSpPr/>
          <p:nvPr/>
        </p:nvSpPr>
        <p:spPr>
          <a:xfrm>
            <a:off x="5989366" y="1529542"/>
            <a:ext cx="3964845" cy="22966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8FD1C-3EBA-4D4E-A3BE-505A2E03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8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omistique et liaison chimique">
            <a:extLst>
              <a:ext uri="{FF2B5EF4-FFF2-40B4-BE49-F238E27FC236}">
                <a16:creationId xmlns:a16="http://schemas.microsoft.com/office/drawing/2014/main" id="{FA63541D-5D5C-42A3-9238-BCB33231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89" y="917221"/>
            <a:ext cx="7503154" cy="40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9504B5-7153-4D14-B3AA-F00919545499}"/>
              </a:ext>
            </a:extLst>
          </p:cNvPr>
          <p:cNvSpPr txBox="1"/>
          <p:nvPr/>
        </p:nvSpPr>
        <p:spPr>
          <a:xfrm>
            <a:off x="7188097" y="472207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http://public.iutenligne.net/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FA4F6-F80F-40CC-B9DE-F75E41FE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9F90-95F7-4F6F-9140-606352FE16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51104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3076</TotalTime>
  <Words>180</Words>
  <Application>Microsoft Office PowerPoint</Application>
  <PresentationFormat>Grand écran</PresentationFormat>
  <Paragraphs>72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 gaston</dc:creator>
  <cp:lastModifiedBy>gaëtan gaston</cp:lastModifiedBy>
  <cp:revision>23</cp:revision>
  <dcterms:created xsi:type="dcterms:W3CDTF">2021-01-29T09:16:25Z</dcterms:created>
  <dcterms:modified xsi:type="dcterms:W3CDTF">2021-02-05T20:29:34Z</dcterms:modified>
</cp:coreProperties>
</file>