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2" r:id="rId1"/>
  </p:sldMasterIdLst>
  <p:notesMasterIdLst>
    <p:notesMasterId r:id="rId13"/>
  </p:notesMasterIdLst>
  <p:sldIdLst>
    <p:sldId id="258" r:id="rId2"/>
    <p:sldId id="260" r:id="rId3"/>
    <p:sldId id="263" r:id="rId4"/>
    <p:sldId id="266" r:id="rId5"/>
    <p:sldId id="261" r:id="rId6"/>
    <p:sldId id="256" r:id="rId7"/>
    <p:sldId id="262" r:id="rId8"/>
    <p:sldId id="259" r:id="rId9"/>
    <p:sldId id="257" r:id="rId10"/>
    <p:sldId id="265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AD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251" y="7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B5871F-AEF2-41A8-8613-6A393EF9C832}" type="datetimeFigureOut">
              <a:rPr lang="fr-FR" smtClean="0"/>
              <a:t>02/11/2020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23110D-5828-4019-BEFF-761A7561030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3395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11B50-A3F0-4519-88A5-C049473B0E2E}" type="datetime1">
              <a:rPr lang="fr-FR" smtClean="0"/>
              <a:t>02/11/2020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99390FC-5164-4FAE-A59E-C9A9985BB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9697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D1376-2EFA-426F-8C53-10D29271B030}" type="datetime1">
              <a:rPr lang="fr-FR" smtClean="0"/>
              <a:t>02/11/2020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99390FC-5164-4FAE-A59E-C9A9985BB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4068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534F4-C352-4D1C-B398-8239A75CF1D1}" type="datetime1">
              <a:rPr lang="fr-FR" smtClean="0"/>
              <a:t>02/11/2020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99390FC-5164-4FAE-A59E-C9A9985BB3F4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6732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7DF48D-CA7D-446F-B772-58F8E54732FC}" type="datetime1">
              <a:rPr lang="fr-FR" smtClean="0"/>
              <a:t>02/11/2020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9390FC-5164-4FAE-A59E-C9A9985BB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023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9508D-8DCC-4A4A-96E9-F1AB7074C0C0}" type="datetime1">
              <a:rPr lang="fr-FR" smtClean="0"/>
              <a:t>02/11/2020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9390FC-5164-4FAE-A59E-C9A9985BB3F4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43943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D43D0A-F647-4B1E-8251-2701A7D38757}" type="datetime1">
              <a:rPr lang="fr-FR" smtClean="0"/>
              <a:t>02/11/2020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9390FC-5164-4FAE-A59E-C9A9985BB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42428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AD71B-B07C-49E7-A6E4-CDEDBD9DCAAB}" type="datetime1">
              <a:rPr lang="fr-FR" smtClean="0"/>
              <a:t>02/11/2020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90FC-5164-4FAE-A59E-C9A9985BB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026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80107-EF71-4334-91C7-D6D363134AFF}" type="datetime1">
              <a:rPr lang="fr-FR" smtClean="0"/>
              <a:t>02/11/2020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90FC-5164-4FAE-A59E-C9A9985BB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7774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C9EA8-7E6A-4951-BD40-4ADBCF7537A6}" type="datetime1">
              <a:rPr lang="fr-FR" smtClean="0"/>
              <a:t>02/11/2020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90FC-5164-4FAE-A59E-C9A9985BB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135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33A86-EC22-42DD-A424-0922F6CB3723}" type="datetime1">
              <a:rPr lang="fr-FR" smtClean="0"/>
              <a:t>02/11/2020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99390FC-5164-4FAE-A59E-C9A9985BB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991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C972D-9A62-4EAE-9DB3-20EAF5982BD2}" type="datetime1">
              <a:rPr lang="fr-FR" smtClean="0"/>
              <a:t>02/11/2020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99390FC-5164-4FAE-A59E-C9A9985BB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9714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156AE-A189-4DD6-858D-3F6FF1BE9920}" type="datetime1">
              <a:rPr lang="fr-FR" smtClean="0"/>
              <a:t>02/11/2020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99390FC-5164-4FAE-A59E-C9A9985BB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5055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4A4D6-A714-4F0E-AFC0-3F9C62A01C07}" type="datetime1">
              <a:rPr lang="fr-FR" smtClean="0"/>
              <a:t>02/11/2020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90FC-5164-4FAE-A59E-C9A9985BB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8946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E31B8-606A-497C-9901-57F20F656A38}" type="datetime1">
              <a:rPr lang="fr-FR" smtClean="0"/>
              <a:t>02/11/2020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90FC-5164-4FAE-A59E-C9A9985BB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8886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97500-F59B-4AA8-A71A-A982970466D3}" type="datetime1">
              <a:rPr lang="fr-FR" smtClean="0"/>
              <a:t>02/11/2020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90FC-5164-4FAE-A59E-C9A9985BB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842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23F0D-3D0F-4742-99BF-E9C98F3B8670}" type="datetime1">
              <a:rPr lang="fr-FR" smtClean="0"/>
              <a:t>02/11/2020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99390FC-5164-4FAE-A59E-C9A9985BB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5719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91E70-2162-4ABE-9687-35DBE7E751C4}" type="datetime1">
              <a:rPr lang="fr-FR" smtClean="0"/>
              <a:t>02/11/2020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99390FC-5164-4FAE-A59E-C9A9985BB3F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809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3" r:id="rId1"/>
    <p:sldLayoutId id="2147483814" r:id="rId2"/>
    <p:sldLayoutId id="2147483815" r:id="rId3"/>
    <p:sldLayoutId id="2147483816" r:id="rId4"/>
    <p:sldLayoutId id="2147483817" r:id="rId5"/>
    <p:sldLayoutId id="2147483818" r:id="rId6"/>
    <p:sldLayoutId id="2147483819" r:id="rId7"/>
    <p:sldLayoutId id="2147483820" r:id="rId8"/>
    <p:sldLayoutId id="2147483821" r:id="rId9"/>
    <p:sldLayoutId id="2147483822" r:id="rId10"/>
    <p:sldLayoutId id="2147483823" r:id="rId11"/>
    <p:sldLayoutId id="2147483824" r:id="rId12"/>
    <p:sldLayoutId id="2147483825" r:id="rId13"/>
    <p:sldLayoutId id="2147483826" r:id="rId14"/>
    <p:sldLayoutId id="2147483827" r:id="rId15"/>
    <p:sldLayoutId id="2147483828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7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A6543862-A07F-416C-8141-D2D76B5621DE}"/>
              </a:ext>
            </a:extLst>
          </p:cNvPr>
          <p:cNvSpPr txBox="1"/>
          <p:nvPr/>
        </p:nvSpPr>
        <p:spPr>
          <a:xfrm>
            <a:off x="2886076" y="1920895"/>
            <a:ext cx="6637564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000" u="sng" dirty="0"/>
              <a:t>Capteurs électrochimiques</a:t>
            </a:r>
          </a:p>
          <a:p>
            <a:pPr algn="ctr"/>
            <a:endParaRPr lang="fr-FR" sz="5000" u="sng" dirty="0"/>
          </a:p>
          <a:p>
            <a:pPr algn="ctr"/>
            <a:r>
              <a:rPr lang="fr-FR" sz="4000" u="sng" dirty="0"/>
              <a:t>L’</a:t>
            </a:r>
            <a:r>
              <a:rPr lang="fr-FR" sz="4000" u="sng" dirty="0" err="1"/>
              <a:t>electrode</a:t>
            </a:r>
            <a:r>
              <a:rPr lang="fr-FR" sz="4000" u="sng" dirty="0"/>
              <a:t> de verre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AD016CA-4F49-4129-AA8E-9AF7D1A5477A}"/>
              </a:ext>
            </a:extLst>
          </p:cNvPr>
          <p:cNvSpPr txBox="1"/>
          <p:nvPr/>
        </p:nvSpPr>
        <p:spPr>
          <a:xfrm>
            <a:off x="5135336" y="5770687"/>
            <a:ext cx="2351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Gaëtan Gaston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11A70403-D12D-4FBF-AD9F-30FBB77E0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90FC-5164-4FAE-A59E-C9A9985BB3F4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0085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C297C8CE-6174-4C8F-A1EE-691B9875F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6430" y="2179864"/>
            <a:ext cx="5570832" cy="3339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AB92FD8D-1602-459E-B3CF-A96002870715}"/>
              </a:ext>
            </a:extLst>
          </p:cNvPr>
          <p:cNvSpPr txBox="1"/>
          <p:nvPr/>
        </p:nvSpPr>
        <p:spPr>
          <a:xfrm>
            <a:off x="7131505" y="6334780"/>
            <a:ext cx="541700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/>
              <a:t>https://famillecoq.pagesperso-orange.fr/physique/tp/chimie/dosagepot/dospotII3.htm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59F19551-A1AD-4852-B456-3C48D1DAB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90FC-5164-4FAE-A59E-C9A9985BB3F4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9306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>
            <a:extLst>
              <a:ext uri="{FF2B5EF4-FFF2-40B4-BE49-F238E27FC236}">
                <a16:creationId xmlns:a16="http://schemas.microsoft.com/office/drawing/2014/main" id="{3B8BDD78-728B-45FA-B0FA-0712B8BA7A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81000"/>
            <a:ext cx="6096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84BFD1E3-8B39-4E97-B31D-CCF02CE5EC67}"/>
              </a:ext>
            </a:extLst>
          </p:cNvPr>
          <p:cNvSpPr txBox="1"/>
          <p:nvPr/>
        </p:nvSpPr>
        <p:spPr>
          <a:xfrm>
            <a:off x="6980465" y="6000750"/>
            <a:ext cx="2677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Researchgate.net</a:t>
            </a:r>
          </a:p>
          <a:p>
            <a:endParaRPr lang="fr-FR" dirty="0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3A3459A-5337-44D7-A730-1D735F77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90FC-5164-4FAE-A59E-C9A9985BB3F4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402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7C5CA516-32B9-419D-B6A3-DE2291143E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8727" y="2317295"/>
            <a:ext cx="8700790" cy="222340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D7D0C18-BDF5-4363-AD0B-42A4D4B7F786}"/>
              </a:ext>
            </a:extLst>
          </p:cNvPr>
          <p:cNvSpPr/>
          <p:nvPr/>
        </p:nvSpPr>
        <p:spPr>
          <a:xfrm>
            <a:off x="1387929" y="2220686"/>
            <a:ext cx="9135835" cy="247377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41987FF-46DF-4542-B121-973FF3D69E9D}"/>
              </a:ext>
            </a:extLst>
          </p:cNvPr>
          <p:cNvSpPr txBox="1"/>
          <p:nvPr/>
        </p:nvSpPr>
        <p:spPr>
          <a:xfrm>
            <a:off x="2168978" y="522515"/>
            <a:ext cx="78540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200" dirty="0"/>
              <a:t>Organisation des nations unis pour l’alimentation et l’agriculture</a:t>
            </a:r>
          </a:p>
        </p:txBody>
      </p:sp>
      <p:graphicFrame>
        <p:nvGraphicFramePr>
          <p:cNvPr id="8" name="Objet 7">
            <a:extLst>
              <a:ext uri="{FF2B5EF4-FFF2-40B4-BE49-F238E27FC236}">
                <a16:creationId xmlns:a16="http://schemas.microsoft.com/office/drawing/2014/main" id="{D844266A-F9AE-4EAA-A773-A42C70A7E3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3773504"/>
              </p:ext>
            </p:extLst>
          </p:nvPr>
        </p:nvGraphicFramePr>
        <p:xfrm>
          <a:off x="5427889" y="5345515"/>
          <a:ext cx="2495550" cy="9899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CS ChemDraw Drawing" r:id="rId4" imgW="2305224" imgH="913769" progId="ChemDraw.Document.6.0">
                  <p:embed/>
                </p:oleObj>
              </mc:Choice>
              <mc:Fallback>
                <p:oleObj name="CS ChemDraw Drawing" r:id="rId4" imgW="2305224" imgH="913769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27889" y="5345515"/>
                        <a:ext cx="2495550" cy="9899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ZoneTexte 8">
            <a:extLst>
              <a:ext uri="{FF2B5EF4-FFF2-40B4-BE49-F238E27FC236}">
                <a16:creationId xmlns:a16="http://schemas.microsoft.com/office/drawing/2014/main" id="{49E02841-0488-4FE4-A43E-355271ED6EDE}"/>
              </a:ext>
            </a:extLst>
          </p:cNvPr>
          <p:cNvSpPr txBox="1"/>
          <p:nvPr/>
        </p:nvSpPr>
        <p:spPr>
          <a:xfrm>
            <a:off x="3102428" y="5715000"/>
            <a:ext cx="1992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Acide citrique: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8B12FE48-BEC2-44DC-B395-73AF00D4E146}"/>
              </a:ext>
            </a:extLst>
          </p:cNvPr>
          <p:cNvSpPr txBox="1"/>
          <p:nvPr/>
        </p:nvSpPr>
        <p:spPr>
          <a:xfrm>
            <a:off x="9005207" y="5715000"/>
            <a:ext cx="13634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E330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EFF98ED6-F318-41E4-9822-005BB5A9D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90FC-5164-4FAE-A59E-C9A9985BB3F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1964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4F626B55-6E64-4BCB-B38C-1D85B4D2B739}"/>
              </a:ext>
            </a:extLst>
          </p:cNvPr>
          <p:cNvSpPr txBox="1"/>
          <p:nvPr/>
        </p:nvSpPr>
        <p:spPr>
          <a:xfrm>
            <a:off x="2796268" y="2528890"/>
            <a:ext cx="8290831" cy="31166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35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Définition :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Dispositif qui, en </a:t>
            </a:r>
            <a:r>
              <a:rPr lang="fr-FR" sz="3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extrayant une petite partie de l’énergi</a:t>
            </a:r>
            <a:r>
              <a:rPr lang="fr-FR" sz="3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fr-FR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associée à une grandeur physique/chimique et en la convertissant </a:t>
            </a:r>
            <a:r>
              <a:rPr lang="fr-FR" sz="3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sous une autre forme</a:t>
            </a:r>
            <a:r>
              <a:rPr lang="fr-FR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fournit un signal qui véhicule </a:t>
            </a:r>
            <a:r>
              <a:rPr lang="fr-FR" sz="3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une information sur la grandeur</a:t>
            </a:r>
            <a:r>
              <a:rPr lang="fr-FR" sz="3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tout en la </a:t>
            </a:r>
            <a:r>
              <a:rPr lang="fr-FR" sz="30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perturbant le moins possible.</a:t>
            </a:r>
            <a:endParaRPr lang="fr-FR" sz="30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B613DDDA-31A4-4283-9331-ACC461885D0D}"/>
              </a:ext>
            </a:extLst>
          </p:cNvPr>
          <p:cNvSpPr txBox="1"/>
          <p:nvPr/>
        </p:nvSpPr>
        <p:spPr>
          <a:xfrm>
            <a:off x="4171949" y="514349"/>
            <a:ext cx="529045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7000" b="1" u="sng" dirty="0"/>
              <a:t>Capteur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7721C1AF-3C0C-486B-817E-7AFAA4AD1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90FC-5164-4FAE-A59E-C9A9985BB3F4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8683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0398A56E-7B84-4EC3-9D4F-D0534CB15DAB}"/>
              </a:ext>
            </a:extLst>
          </p:cNvPr>
          <p:cNvSpPr/>
          <p:nvPr/>
        </p:nvSpPr>
        <p:spPr>
          <a:xfrm>
            <a:off x="1290394" y="1067742"/>
            <a:ext cx="9611212" cy="462098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80C5E7CD-453D-41A6-A1B4-92D8616EBA46}"/>
              </a:ext>
            </a:extLst>
          </p:cNvPr>
          <p:cNvGrpSpPr/>
          <p:nvPr/>
        </p:nvGrpSpPr>
        <p:grpSpPr>
          <a:xfrm>
            <a:off x="5140779" y="2417789"/>
            <a:ext cx="2057400" cy="2287173"/>
            <a:chOff x="718457" y="1783411"/>
            <a:chExt cx="2057400" cy="2238814"/>
          </a:xfrm>
        </p:grpSpPr>
        <p:sp>
          <p:nvSpPr>
            <p:cNvPr id="25" name="Rectangle : coins arrondis 24">
              <a:extLst>
                <a:ext uri="{FF2B5EF4-FFF2-40B4-BE49-F238E27FC236}">
                  <a16:creationId xmlns:a16="http://schemas.microsoft.com/office/drawing/2014/main" id="{C7CAD05C-9760-4205-90A0-75B2AB4961F1}"/>
                </a:ext>
              </a:extLst>
            </p:cNvPr>
            <p:cNvSpPr/>
            <p:nvPr/>
          </p:nvSpPr>
          <p:spPr>
            <a:xfrm>
              <a:off x="721176" y="1783411"/>
              <a:ext cx="2054679" cy="2234294"/>
            </a:xfrm>
            <a:prstGeom prst="roundRect">
              <a:avLst/>
            </a:prstGeom>
            <a:solidFill>
              <a:schemeClr val="bg2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C1DC2931-E59F-419D-923E-DDF030A715E0}"/>
                </a:ext>
              </a:extLst>
            </p:cNvPr>
            <p:cNvSpPr/>
            <p:nvPr/>
          </p:nvSpPr>
          <p:spPr>
            <a:xfrm>
              <a:off x="718457" y="3638504"/>
              <a:ext cx="2057400" cy="38372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7" name="Rectangle : coins arrondis 26">
              <a:extLst>
                <a:ext uri="{FF2B5EF4-FFF2-40B4-BE49-F238E27FC236}">
                  <a16:creationId xmlns:a16="http://schemas.microsoft.com/office/drawing/2014/main" id="{2423D467-AA10-4B73-9828-AA9462D63800}"/>
                </a:ext>
              </a:extLst>
            </p:cNvPr>
            <p:cNvSpPr/>
            <p:nvPr/>
          </p:nvSpPr>
          <p:spPr>
            <a:xfrm>
              <a:off x="862693" y="1951263"/>
              <a:ext cx="1779810" cy="20664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pic>
        <p:nvPicPr>
          <p:cNvPr id="5" name="Image 4">
            <a:extLst>
              <a:ext uri="{FF2B5EF4-FFF2-40B4-BE49-F238E27FC236}">
                <a16:creationId xmlns:a16="http://schemas.microsoft.com/office/drawing/2014/main" id="{28E5FA19-D8E3-4989-9A88-85EB0381545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73235" y="2454730"/>
            <a:ext cx="2057400" cy="28956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00CD80CD-C887-4004-A470-3AF359F9076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561367" y="2454730"/>
            <a:ext cx="2057400" cy="28956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200EDA69-EA99-4FC5-A3FD-4A610F934C5E}"/>
              </a:ext>
            </a:extLst>
          </p:cNvPr>
          <p:cNvSpPr/>
          <p:nvPr/>
        </p:nvSpPr>
        <p:spPr>
          <a:xfrm>
            <a:off x="3992340" y="2139043"/>
            <a:ext cx="73478" cy="2130878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1C6E263-7937-43CC-A3C6-02B37641A2CB}"/>
              </a:ext>
            </a:extLst>
          </p:cNvPr>
          <p:cNvSpPr/>
          <p:nvPr/>
        </p:nvSpPr>
        <p:spPr>
          <a:xfrm>
            <a:off x="8128911" y="2196193"/>
            <a:ext cx="141509" cy="2130878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8518AD57-053B-47AD-8C19-6C7F40319572}"/>
              </a:ext>
            </a:extLst>
          </p:cNvPr>
          <p:cNvSpPr/>
          <p:nvPr/>
        </p:nvSpPr>
        <p:spPr>
          <a:xfrm>
            <a:off x="4191005" y="1412421"/>
            <a:ext cx="4005937" cy="1453243"/>
          </a:xfrm>
          <a:prstGeom prst="arc">
            <a:avLst>
              <a:gd name="adj1" fmla="val 15134146"/>
              <a:gd name="adj2" fmla="val 113022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orme libre : forme 16">
            <a:extLst>
              <a:ext uri="{FF2B5EF4-FFF2-40B4-BE49-F238E27FC236}">
                <a16:creationId xmlns:a16="http://schemas.microsoft.com/office/drawing/2014/main" id="{80F066BF-0B83-4255-A8E2-57C47413CC7F}"/>
              </a:ext>
            </a:extLst>
          </p:cNvPr>
          <p:cNvSpPr/>
          <p:nvPr/>
        </p:nvSpPr>
        <p:spPr>
          <a:xfrm>
            <a:off x="4024993" y="1435944"/>
            <a:ext cx="1461407" cy="694935"/>
          </a:xfrm>
          <a:custGeom>
            <a:avLst/>
            <a:gdLst>
              <a:gd name="connsiteX0" fmla="*/ 0 w 1461407"/>
              <a:gd name="connsiteY0" fmla="*/ 694935 h 694935"/>
              <a:gd name="connsiteX1" fmla="*/ 702128 w 1461407"/>
              <a:gd name="connsiteY1" fmla="*/ 98942 h 694935"/>
              <a:gd name="connsiteX2" fmla="*/ 1461407 w 1461407"/>
              <a:gd name="connsiteY2" fmla="*/ 970 h 694935"/>
              <a:gd name="connsiteX3" fmla="*/ 1461407 w 1461407"/>
              <a:gd name="connsiteY3" fmla="*/ 970 h 694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61407" h="694935">
                <a:moveTo>
                  <a:pt x="0" y="694935"/>
                </a:moveTo>
                <a:cubicBezTo>
                  <a:pt x="229280" y="454769"/>
                  <a:pt x="458560" y="214603"/>
                  <a:pt x="702128" y="98942"/>
                </a:cubicBezTo>
                <a:cubicBezTo>
                  <a:pt x="945696" y="-16719"/>
                  <a:pt x="1461407" y="970"/>
                  <a:pt x="1461407" y="970"/>
                </a:cubicBezTo>
                <a:lnTo>
                  <a:pt x="1461407" y="970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C5B3A804-5B0B-4F0A-BC5E-83EB46B7E92B}"/>
              </a:ext>
            </a:extLst>
          </p:cNvPr>
          <p:cNvSpPr/>
          <p:nvPr/>
        </p:nvSpPr>
        <p:spPr>
          <a:xfrm>
            <a:off x="5483680" y="1159141"/>
            <a:ext cx="522512" cy="51629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6798EE5D-F65A-468E-91E1-435076C353C6}"/>
              </a:ext>
            </a:extLst>
          </p:cNvPr>
          <p:cNvSpPr txBox="1"/>
          <p:nvPr/>
        </p:nvSpPr>
        <p:spPr>
          <a:xfrm>
            <a:off x="5557155" y="1231838"/>
            <a:ext cx="302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38D5A2D-C141-44EF-AC3C-0B188DC971F5}"/>
              </a:ext>
            </a:extLst>
          </p:cNvPr>
          <p:cNvSpPr/>
          <p:nvPr/>
        </p:nvSpPr>
        <p:spPr>
          <a:xfrm>
            <a:off x="5140779" y="3871032"/>
            <a:ext cx="138796" cy="32248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F6725CB-8F61-480F-9A29-E40C4930EC3A}"/>
              </a:ext>
            </a:extLst>
          </p:cNvPr>
          <p:cNvSpPr/>
          <p:nvPr/>
        </p:nvSpPr>
        <p:spPr>
          <a:xfrm>
            <a:off x="7070266" y="3930748"/>
            <a:ext cx="133352" cy="322489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238CD7E3-BC79-4782-BE48-C3AB7C10F83D}"/>
              </a:ext>
            </a:extLst>
          </p:cNvPr>
          <p:cNvCxnSpPr>
            <a:cxnSpLocks/>
          </p:cNvCxnSpPr>
          <p:nvPr/>
        </p:nvCxnSpPr>
        <p:spPr>
          <a:xfrm>
            <a:off x="3573235" y="2417789"/>
            <a:ext cx="30971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ZoneTexte 34">
            <a:extLst>
              <a:ext uri="{FF2B5EF4-FFF2-40B4-BE49-F238E27FC236}">
                <a16:creationId xmlns:a16="http://schemas.microsoft.com/office/drawing/2014/main" id="{EA869AB8-8565-4587-B901-0636DD9720DC}"/>
              </a:ext>
            </a:extLst>
          </p:cNvPr>
          <p:cNvSpPr txBox="1"/>
          <p:nvPr/>
        </p:nvSpPr>
        <p:spPr>
          <a:xfrm>
            <a:off x="2113340" y="2219935"/>
            <a:ext cx="2409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fil d’argent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ED925F5F-5F28-4044-8AB1-C2B5F46542B4}"/>
              </a:ext>
            </a:extLst>
          </p:cNvPr>
          <p:cNvSpPr txBox="1"/>
          <p:nvPr/>
        </p:nvSpPr>
        <p:spPr>
          <a:xfrm>
            <a:off x="8915847" y="2139042"/>
            <a:ext cx="22960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Electrode de référence</a:t>
            </a:r>
          </a:p>
        </p:txBody>
      </p: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0F7A5E5F-DD51-4640-AB87-D10D943FCC86}"/>
              </a:ext>
            </a:extLst>
          </p:cNvPr>
          <p:cNvCxnSpPr/>
          <p:nvPr/>
        </p:nvCxnSpPr>
        <p:spPr>
          <a:xfrm flipH="1">
            <a:off x="8436432" y="2384159"/>
            <a:ext cx="47941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0196A1AC-6528-4FE1-B266-E1FD0FA3B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90FC-5164-4FAE-A59E-C9A9985BB3F4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0290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0B02E5B8-CDBF-49B3-9687-341A5B75BDA4}"/>
              </a:ext>
            </a:extLst>
          </p:cNvPr>
          <p:cNvSpPr txBox="1"/>
          <p:nvPr/>
        </p:nvSpPr>
        <p:spPr>
          <a:xfrm>
            <a:off x="7727497" y="6424323"/>
            <a:ext cx="60987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https://slideplayer.fr/slide/17617807/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B160CE44-0975-4D5A-8248-FB21758FA4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9213" y="548064"/>
            <a:ext cx="8138074" cy="5623789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204F5642-C290-489A-97C7-B93111731F69}"/>
              </a:ext>
            </a:extLst>
          </p:cNvPr>
          <p:cNvSpPr txBox="1"/>
          <p:nvPr/>
        </p:nvSpPr>
        <p:spPr>
          <a:xfrm>
            <a:off x="7727497" y="4222865"/>
            <a:ext cx="20952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[H+]= 1mol/L</a:t>
            </a:r>
          </a:p>
          <a:p>
            <a:r>
              <a:rPr lang="fr-FR" dirty="0"/>
              <a:t>P(H2)= 1 bar</a:t>
            </a:r>
          </a:p>
          <a:p>
            <a:r>
              <a:rPr lang="fr-FR" dirty="0"/>
              <a:t>a(H+)= 1</a:t>
            </a:r>
          </a:p>
          <a:p>
            <a:r>
              <a:rPr lang="fr-FR" dirty="0"/>
              <a:t>a(H2)= 1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A57B680-1932-4F69-B853-01C56A71CA9F}"/>
              </a:ext>
            </a:extLst>
          </p:cNvPr>
          <p:cNvSpPr/>
          <p:nvPr/>
        </p:nvSpPr>
        <p:spPr>
          <a:xfrm>
            <a:off x="7727497" y="4222865"/>
            <a:ext cx="1657572" cy="12003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F9C1D38-FBB8-4C43-996D-E8AFE4857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90FC-5164-4FAE-A59E-C9A9985BB3F4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522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7C4D5D7B-0117-4F78-ABB5-DD310ABBDC05}"/>
              </a:ext>
            </a:extLst>
          </p:cNvPr>
          <p:cNvSpPr txBox="1"/>
          <p:nvPr/>
        </p:nvSpPr>
        <p:spPr>
          <a:xfrm>
            <a:off x="5053691" y="3076754"/>
            <a:ext cx="5587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Electrode de Référence externe (</a:t>
            </a:r>
            <a:r>
              <a:rPr lang="fr-FR" dirty="0" err="1"/>
              <a:t>AgCl</a:t>
            </a:r>
            <a:r>
              <a:rPr lang="fr-FR" dirty="0"/>
              <a:t>/Ag)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56BC2CC-F52C-4CA9-AF60-BCB270682660}"/>
              </a:ext>
            </a:extLst>
          </p:cNvPr>
          <p:cNvSpPr txBox="1"/>
          <p:nvPr/>
        </p:nvSpPr>
        <p:spPr>
          <a:xfrm>
            <a:off x="5053692" y="3843159"/>
            <a:ext cx="5919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Solution aqueuse saturée en KCl et </a:t>
            </a:r>
            <a:r>
              <a:rPr lang="fr-FR" dirty="0" err="1"/>
              <a:t>AgCl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87D01FE-DE96-4F0A-8AAF-9ECF903E4422}"/>
              </a:ext>
            </a:extLst>
          </p:cNvPr>
          <p:cNvSpPr txBox="1"/>
          <p:nvPr/>
        </p:nvSpPr>
        <p:spPr>
          <a:xfrm>
            <a:off x="5053691" y="4262245"/>
            <a:ext cx="5587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Electrode de Référence interne (</a:t>
            </a:r>
            <a:r>
              <a:rPr lang="fr-FR" dirty="0" err="1"/>
              <a:t>AgCl</a:t>
            </a:r>
            <a:r>
              <a:rPr lang="fr-FR" dirty="0"/>
              <a:t>/Ag)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72A853A5-2406-4E52-A9AF-065EB8484A15}"/>
              </a:ext>
            </a:extLst>
          </p:cNvPr>
          <p:cNvSpPr txBox="1"/>
          <p:nvPr/>
        </p:nvSpPr>
        <p:spPr>
          <a:xfrm>
            <a:off x="5053692" y="4814509"/>
            <a:ext cx="59198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Solution aqueuse </a:t>
            </a:r>
            <a:r>
              <a:rPr lang="fr-FR" dirty="0" err="1"/>
              <a:t>HCl</a:t>
            </a:r>
            <a:r>
              <a:rPr lang="fr-FR" dirty="0"/>
              <a:t> (0,1 mol/L saturée en </a:t>
            </a:r>
            <a:r>
              <a:rPr lang="fr-FR" dirty="0" err="1"/>
              <a:t>AgCl</a:t>
            </a:r>
            <a:r>
              <a:rPr lang="fr-FR" dirty="0"/>
              <a:t>)</a:t>
            </a:r>
          </a:p>
          <a:p>
            <a:endParaRPr lang="fr-FR" dirty="0"/>
          </a:p>
        </p:txBody>
      </p:sp>
      <p:pic>
        <p:nvPicPr>
          <p:cNvPr id="16" name="Image 15">
            <a:extLst>
              <a:ext uri="{FF2B5EF4-FFF2-40B4-BE49-F238E27FC236}">
                <a16:creationId xmlns:a16="http://schemas.microsoft.com/office/drawing/2014/main" id="{EF9C6115-7A10-418E-A392-E4A075C944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8193" y="-73248"/>
            <a:ext cx="2168978" cy="5844825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5CC1C719-9168-4C9E-9EBC-DBEC8F04809A}"/>
              </a:ext>
            </a:extLst>
          </p:cNvPr>
          <p:cNvSpPr txBox="1"/>
          <p:nvPr/>
        </p:nvSpPr>
        <p:spPr>
          <a:xfrm>
            <a:off x="5053691" y="5239323"/>
            <a:ext cx="4090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Membrane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B5416E4-DD65-4B99-8F38-85B40725BF67}"/>
              </a:ext>
            </a:extLst>
          </p:cNvPr>
          <p:cNvSpPr txBox="1"/>
          <p:nvPr/>
        </p:nvSpPr>
        <p:spPr>
          <a:xfrm>
            <a:off x="10844893" y="6482443"/>
            <a:ext cx="1347107" cy="3755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/>
              <a:t>wikipédia</a:t>
            </a:r>
            <a:endParaRPr lang="fr-FR" dirty="0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868C0736-F61C-41C4-85F6-9AEFFD0421FA}"/>
              </a:ext>
            </a:extLst>
          </p:cNvPr>
          <p:cNvCxnSpPr/>
          <p:nvPr/>
        </p:nvCxnSpPr>
        <p:spPr>
          <a:xfrm flipH="1">
            <a:off x="4523014" y="3843159"/>
            <a:ext cx="359229" cy="0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528667B3-AF2C-4318-97B3-4F6EADC51414}"/>
              </a:ext>
            </a:extLst>
          </p:cNvPr>
          <p:cNvCxnSpPr>
            <a:cxnSpLocks/>
          </p:cNvCxnSpPr>
          <p:nvPr/>
        </p:nvCxnSpPr>
        <p:spPr>
          <a:xfrm flipV="1">
            <a:off x="4343400" y="3843160"/>
            <a:ext cx="179614" cy="10019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>
            <a:extLst>
              <a:ext uri="{FF2B5EF4-FFF2-40B4-BE49-F238E27FC236}">
                <a16:creationId xmlns:a16="http://schemas.microsoft.com/office/drawing/2014/main" id="{894464DC-648D-4805-B3A0-C21F3C98801C}"/>
              </a:ext>
            </a:extLst>
          </p:cNvPr>
          <p:cNvSpPr txBox="1"/>
          <p:nvPr/>
        </p:nvSpPr>
        <p:spPr>
          <a:xfrm>
            <a:off x="5061857" y="3629018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Fritté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8B8AA52-B647-4583-806B-A31514A93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90FC-5164-4FAE-A59E-C9A9985BB3F4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0557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604B7661-441B-4755-8DFC-B0F23AEB2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3122" y="1291318"/>
            <a:ext cx="8543925" cy="466725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08D3DD2F-AD6F-4AC5-B58D-8158AC7ED10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32122" y="4144662"/>
            <a:ext cx="428625" cy="323850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5A5D785A-3EA6-4E71-9E03-8ECCE7117D12}"/>
              </a:ext>
            </a:extLst>
          </p:cNvPr>
          <p:cNvSpPr txBox="1"/>
          <p:nvPr/>
        </p:nvSpPr>
        <p:spPr>
          <a:xfrm>
            <a:off x="8841921" y="1812472"/>
            <a:ext cx="1387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Silicium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9AA154E6-B4FA-4CE2-AA07-DBC6BB46CFC8}"/>
              </a:ext>
            </a:extLst>
          </p:cNvPr>
          <p:cNvSpPr txBox="1"/>
          <p:nvPr/>
        </p:nvSpPr>
        <p:spPr>
          <a:xfrm>
            <a:off x="8841920" y="2140983"/>
            <a:ext cx="1387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Oxygène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64BEF98C-85B4-4C56-8A21-A132E832FDB8}"/>
                  </a:ext>
                </a:extLst>
              </p:cNvPr>
              <p:cNvSpPr txBox="1"/>
              <p:nvPr/>
            </p:nvSpPr>
            <p:spPr>
              <a:xfrm>
                <a:off x="8841920" y="2595461"/>
                <a:ext cx="138792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p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3" name="ZoneTexte 12">
                <a:extLst>
                  <a:ext uri="{FF2B5EF4-FFF2-40B4-BE49-F238E27FC236}">
                    <a16:creationId xmlns:a16="http://schemas.microsoft.com/office/drawing/2014/main" id="{64BEF98C-85B4-4C56-8A21-A132E832FD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1920" y="2595461"/>
                <a:ext cx="1387929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ZoneTexte 14">
                <a:extLst>
                  <a:ext uri="{FF2B5EF4-FFF2-40B4-BE49-F238E27FC236}">
                    <a16:creationId xmlns:a16="http://schemas.microsoft.com/office/drawing/2014/main" id="{A0AD4AB4-BD41-4E07-89F1-639A5A18367B}"/>
                  </a:ext>
                </a:extLst>
              </p:cNvPr>
              <p:cNvSpPr txBox="1"/>
              <p:nvPr/>
            </p:nvSpPr>
            <p:spPr>
              <a:xfrm>
                <a:off x="8841919" y="2990648"/>
                <a:ext cx="138792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Na</m:t>
                          </m:r>
                        </m:e>
                        <m:sup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5" name="ZoneTexte 14">
                <a:extLst>
                  <a:ext uri="{FF2B5EF4-FFF2-40B4-BE49-F238E27FC236}">
                    <a16:creationId xmlns:a16="http://schemas.microsoft.com/office/drawing/2014/main" id="{A0AD4AB4-BD41-4E07-89F1-639A5A1836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1919" y="2990648"/>
                <a:ext cx="1387929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ZoneTexte 16">
            <a:extLst>
              <a:ext uri="{FF2B5EF4-FFF2-40B4-BE49-F238E27FC236}">
                <a16:creationId xmlns:a16="http://schemas.microsoft.com/office/drawing/2014/main" id="{25E648D6-1DD4-42FA-991A-577C109647F4}"/>
              </a:ext>
            </a:extLst>
          </p:cNvPr>
          <p:cNvSpPr txBox="1"/>
          <p:nvPr/>
        </p:nvSpPr>
        <p:spPr>
          <a:xfrm>
            <a:off x="8490177" y="3419796"/>
            <a:ext cx="1943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Verre hydraté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49E9155F-231B-4699-8CEE-85D7E0856486}"/>
              </a:ext>
            </a:extLst>
          </p:cNvPr>
          <p:cNvSpPr txBox="1"/>
          <p:nvPr/>
        </p:nvSpPr>
        <p:spPr>
          <a:xfrm>
            <a:off x="8678633" y="3856816"/>
            <a:ext cx="1943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Verre sec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E4259D6A-9549-4140-A904-A302CD2F212D}"/>
              </a:ext>
            </a:extLst>
          </p:cNvPr>
          <p:cNvSpPr txBox="1"/>
          <p:nvPr/>
        </p:nvSpPr>
        <p:spPr>
          <a:xfrm>
            <a:off x="8096929" y="6488668"/>
            <a:ext cx="60946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D’après: https://chem.libretexts.org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CCEE56FC-D328-4E6D-8DD5-68FB1218C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90FC-5164-4FAE-A59E-C9A9985BB3F4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0196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9CD0CEC2-5C9E-42B5-BAEA-4F3CAACD42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3122" y="1291318"/>
            <a:ext cx="8543925" cy="4667250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838323A4-08BA-4372-851A-9D09CB6AA06E}"/>
              </a:ext>
            </a:extLst>
          </p:cNvPr>
          <p:cNvSpPr txBox="1"/>
          <p:nvPr/>
        </p:nvSpPr>
        <p:spPr>
          <a:xfrm>
            <a:off x="8841921" y="1812472"/>
            <a:ext cx="1387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Silicium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E650B41-BCDC-47D5-B89D-01827CA34683}"/>
              </a:ext>
            </a:extLst>
          </p:cNvPr>
          <p:cNvSpPr txBox="1"/>
          <p:nvPr/>
        </p:nvSpPr>
        <p:spPr>
          <a:xfrm>
            <a:off x="8841920" y="2140983"/>
            <a:ext cx="1387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Oxygène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7D87F6FB-7417-42C6-8EE4-F0229283665A}"/>
                  </a:ext>
                </a:extLst>
              </p:cNvPr>
              <p:cNvSpPr txBox="1"/>
              <p:nvPr/>
            </p:nvSpPr>
            <p:spPr>
              <a:xfrm>
                <a:off x="8841920" y="2595461"/>
                <a:ext cx="138792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p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9" name="ZoneTexte 8">
                <a:extLst>
                  <a:ext uri="{FF2B5EF4-FFF2-40B4-BE49-F238E27FC236}">
                    <a16:creationId xmlns:a16="http://schemas.microsoft.com/office/drawing/2014/main" id="{7D87F6FB-7417-42C6-8EE4-F022928366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1920" y="2595461"/>
                <a:ext cx="1387929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AED438F2-6532-4B51-8583-A73D08C7A071}"/>
                  </a:ext>
                </a:extLst>
              </p:cNvPr>
              <p:cNvSpPr txBox="1"/>
              <p:nvPr/>
            </p:nvSpPr>
            <p:spPr>
              <a:xfrm>
                <a:off x="8841919" y="2990648"/>
                <a:ext cx="138792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fr-FR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fr-FR" b="0" i="0" smtClean="0">
                              <a:latin typeface="Cambria Math" panose="02040503050406030204" pitchFamily="18" charset="0"/>
                            </a:rPr>
                            <m:t>Na</m:t>
                          </m:r>
                        </m:e>
                        <m:sup>
                          <m:r>
                            <a:rPr lang="fr-FR" b="0" i="0" smtClean="0">
                              <a:latin typeface="Cambria Math" panose="02040503050406030204" pitchFamily="18" charset="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11" name="ZoneTexte 10">
                <a:extLst>
                  <a:ext uri="{FF2B5EF4-FFF2-40B4-BE49-F238E27FC236}">
                    <a16:creationId xmlns:a16="http://schemas.microsoft.com/office/drawing/2014/main" id="{AED438F2-6532-4B51-8583-A73D08C7A0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1919" y="2990648"/>
                <a:ext cx="1387929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ZoneTexte 12">
            <a:extLst>
              <a:ext uri="{FF2B5EF4-FFF2-40B4-BE49-F238E27FC236}">
                <a16:creationId xmlns:a16="http://schemas.microsoft.com/office/drawing/2014/main" id="{2ACC48B2-AF6F-4289-848E-20B80800E177}"/>
              </a:ext>
            </a:extLst>
          </p:cNvPr>
          <p:cNvSpPr txBox="1"/>
          <p:nvPr/>
        </p:nvSpPr>
        <p:spPr>
          <a:xfrm>
            <a:off x="8490177" y="3419796"/>
            <a:ext cx="1943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Verre hydraté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9155ADB-9C76-45E3-911C-773E75B7A660}"/>
              </a:ext>
            </a:extLst>
          </p:cNvPr>
          <p:cNvSpPr txBox="1"/>
          <p:nvPr/>
        </p:nvSpPr>
        <p:spPr>
          <a:xfrm>
            <a:off x="8678633" y="3856816"/>
            <a:ext cx="1943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Verre sec</a:t>
            </a: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65067359-C8C5-491C-B349-A8328B0B56DA}"/>
              </a:ext>
            </a:extLst>
          </p:cNvPr>
          <p:cNvCxnSpPr/>
          <p:nvPr/>
        </p:nvCxnSpPr>
        <p:spPr>
          <a:xfrm>
            <a:off x="5143500" y="4653643"/>
            <a:ext cx="6041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C41444CF-8B0A-4F57-918C-86B3234ECF9B}"/>
              </a:ext>
            </a:extLst>
          </p:cNvPr>
          <p:cNvCxnSpPr/>
          <p:nvPr/>
        </p:nvCxnSpPr>
        <p:spPr>
          <a:xfrm>
            <a:off x="5989864" y="3175314"/>
            <a:ext cx="6041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8888D73B-6DB2-474E-AA24-CCD8A2E4BED0}"/>
              </a:ext>
            </a:extLst>
          </p:cNvPr>
          <p:cNvCxnSpPr/>
          <p:nvPr/>
        </p:nvCxnSpPr>
        <p:spPr>
          <a:xfrm>
            <a:off x="7350578" y="2990648"/>
            <a:ext cx="6041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E5B568E1-0463-4180-95E4-C1F80B646EA8}"/>
              </a:ext>
            </a:extLst>
          </p:cNvPr>
          <p:cNvCxnSpPr/>
          <p:nvPr/>
        </p:nvCxnSpPr>
        <p:spPr>
          <a:xfrm>
            <a:off x="2269198" y="4306587"/>
            <a:ext cx="6041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2" name="Image 21">
            <a:extLst>
              <a:ext uri="{FF2B5EF4-FFF2-40B4-BE49-F238E27FC236}">
                <a16:creationId xmlns:a16="http://schemas.microsoft.com/office/drawing/2014/main" id="{104FFEA1-33EF-4752-BF93-53F542D5A9F1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32122" y="4144662"/>
            <a:ext cx="428625" cy="323850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2E887AB9-6FE8-434F-A738-624BC17A359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53972" y="4171653"/>
            <a:ext cx="447675" cy="314325"/>
          </a:xfrm>
          <a:prstGeom prst="rect">
            <a:avLst/>
          </a:prstGeom>
        </p:spPr>
      </p:pic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B79CF322-5B6F-43E4-B1AC-87AE16DDA5B6}"/>
              </a:ext>
            </a:extLst>
          </p:cNvPr>
          <p:cNvCxnSpPr/>
          <p:nvPr/>
        </p:nvCxnSpPr>
        <p:spPr>
          <a:xfrm>
            <a:off x="3234729" y="4306587"/>
            <a:ext cx="6041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5" name="Image 24">
            <a:extLst>
              <a:ext uri="{FF2B5EF4-FFF2-40B4-BE49-F238E27FC236}">
                <a16:creationId xmlns:a16="http://schemas.microsoft.com/office/drawing/2014/main" id="{9A2770AB-067C-47B6-A270-EDE950AB633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224031" y="2019879"/>
            <a:ext cx="428625" cy="323850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AC89F569-73A5-4EF8-AAA4-DB9CBFAA8649}"/>
              </a:ext>
            </a:extLst>
          </p:cNvPr>
          <p:cNvSpPr txBox="1"/>
          <p:nvPr/>
        </p:nvSpPr>
        <p:spPr>
          <a:xfrm>
            <a:off x="8096929" y="6488668"/>
            <a:ext cx="60946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/>
              <a:t>D’après: https://chem.libretexts.org</a:t>
            </a:r>
          </a:p>
        </p:txBody>
      </p:sp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F9FF949A-3989-4315-96D1-35196FAAB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90FC-5164-4FAE-A59E-C9A9985BB3F4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4214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AE1AA3A3-ADFE-4605-99B3-4DED00180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9390FC-5164-4FAE-A59E-C9A9985BB3F4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4978159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1461</TotalTime>
  <Words>211</Words>
  <Application>Microsoft Office PowerPoint</Application>
  <PresentationFormat>Grand écran</PresentationFormat>
  <Paragraphs>51</Paragraphs>
  <Slides>11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 Math</vt:lpstr>
      <vt:lpstr>Century Gothic</vt:lpstr>
      <vt:lpstr>Wingdings 3</vt:lpstr>
      <vt:lpstr>Brin</vt:lpstr>
      <vt:lpstr>CS ChemDraw Drawing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gaëtan gaston</dc:creator>
  <cp:lastModifiedBy>gaëtan gaston</cp:lastModifiedBy>
  <cp:revision>24</cp:revision>
  <dcterms:created xsi:type="dcterms:W3CDTF">2020-10-26T10:10:49Z</dcterms:created>
  <dcterms:modified xsi:type="dcterms:W3CDTF">2020-11-02T11:46:10Z</dcterms:modified>
</cp:coreProperties>
</file>