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  <p:sldMasterId id="2147483831" r:id="rId2"/>
  </p:sldMasterIdLst>
  <p:sldIdLst>
    <p:sldId id="256" r:id="rId3"/>
    <p:sldId id="278" r:id="rId4"/>
    <p:sldId id="258" r:id="rId5"/>
    <p:sldId id="259" r:id="rId6"/>
    <p:sldId id="260" r:id="rId7"/>
    <p:sldId id="270" r:id="rId8"/>
    <p:sldId id="273" r:id="rId9"/>
    <p:sldId id="274" r:id="rId10"/>
    <p:sldId id="275" r:id="rId11"/>
    <p:sldId id="276" r:id="rId12"/>
    <p:sldId id="277" r:id="rId13"/>
    <p:sldId id="264" r:id="rId14"/>
    <p:sldId id="263" r:id="rId15"/>
    <p:sldId id="262" r:id="rId16"/>
    <p:sldId id="266" r:id="rId17"/>
    <p:sldId id="265" r:id="rId18"/>
    <p:sldId id="267" r:id="rId19"/>
    <p:sldId id="268" r:id="rId20"/>
    <p:sldId id="25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E02E"/>
    <a:srgbClr val="305ED0"/>
    <a:srgbClr val="16C1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05" y="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1673-5460-4334-9260-C6695483A66E}" type="datetimeFigureOut">
              <a:rPr lang="fr-FR" smtClean="0"/>
              <a:t>11/01/2021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10915-4FD3-4913-B553-4D1CFA8875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5623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1673-5460-4334-9260-C6695483A66E}" type="datetimeFigureOut">
              <a:rPr lang="fr-FR" smtClean="0"/>
              <a:t>11/01/2021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10915-4FD3-4913-B553-4D1CFA8875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4277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1673-5460-4334-9260-C6695483A66E}" type="datetimeFigureOut">
              <a:rPr lang="fr-FR" smtClean="0"/>
              <a:t>11/01/2021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10915-4FD3-4913-B553-4D1CFA887587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5966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1673-5460-4334-9260-C6695483A66E}" type="datetimeFigureOut">
              <a:rPr lang="fr-FR" smtClean="0"/>
              <a:t>11/01/2021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10915-4FD3-4913-B553-4D1CFA8875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1263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1673-5460-4334-9260-C6695483A66E}" type="datetimeFigureOut">
              <a:rPr lang="fr-FR" smtClean="0"/>
              <a:t>11/01/2021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10915-4FD3-4913-B553-4D1CFA887587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4232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1673-5460-4334-9260-C6695483A66E}" type="datetimeFigureOut">
              <a:rPr lang="fr-FR" smtClean="0"/>
              <a:t>11/01/2021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10915-4FD3-4913-B553-4D1CFA8875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7587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1673-5460-4334-9260-C6695483A66E}" type="datetimeFigureOut">
              <a:rPr lang="fr-FR" smtClean="0"/>
              <a:t>11/01/2021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10915-4FD3-4913-B553-4D1CFA8875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4128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1673-5460-4334-9260-C6695483A66E}" type="datetimeFigureOut">
              <a:rPr lang="fr-FR" smtClean="0"/>
              <a:t>11/01/2021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10915-4FD3-4913-B553-4D1CFA8875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4427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AF6099-EB22-46BF-9ABE-0441FD49F4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E0A344F-C7F4-4332-858A-DD126D82C3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9664B8-058D-482C-AA5F-9E065C73B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B109-B5D1-41A1-922A-846E9A55B864}" type="datetimeFigureOut">
              <a:rPr lang="fr-FR" smtClean="0"/>
              <a:t>11/01/2021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986DDD-C28B-4B3E-819D-FF1F850B0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009ED0-2571-4210-ADEA-E3A653045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922CA-F93D-42D4-83F6-0420E27519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13343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0E73D7-2C91-4E7C-82EC-411591F92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DBAB0E3-BC1F-427F-BCAB-DD651BF090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FBF7607-5CFB-41B5-9158-0C35D87FD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B109-B5D1-41A1-922A-846E9A55B864}" type="datetimeFigureOut">
              <a:rPr lang="fr-FR" smtClean="0"/>
              <a:t>11/01/2021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F8117E8-D6C6-4E03-8A5C-0CEB61FC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55FB59-F623-4F3A-B91C-82535E2B8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922CA-F93D-42D4-83F6-0420E27519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82584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BE9BC8-39AE-483C-8148-89AC57E31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64AD508-D81E-43CE-928F-5A5EEBCF6F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7D955F6-7B5C-45BC-A2DA-BF379F3EB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B109-B5D1-41A1-922A-846E9A55B864}" type="datetimeFigureOut">
              <a:rPr lang="fr-FR" smtClean="0"/>
              <a:t>11/01/2021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A9D7E5-66A6-4223-8AD7-629A70034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C5048E-AE36-4899-947C-5C99BA1E0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922CA-F93D-42D4-83F6-0420E27519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7749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1673-5460-4334-9260-C6695483A66E}" type="datetimeFigureOut">
              <a:rPr lang="fr-FR" smtClean="0"/>
              <a:t>11/01/2021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10915-4FD3-4913-B553-4D1CFA8875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81450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1E617A-37C0-42B7-BC05-B2A5E123E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B492D3-BA2A-4F94-A0FB-29F6AD6509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3935D74-CD45-4E5A-BD50-3FCA2A3CAE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483EB9-624F-4174-B328-5AAF5CD48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B109-B5D1-41A1-922A-846E9A55B864}" type="datetimeFigureOut">
              <a:rPr lang="fr-FR" smtClean="0"/>
              <a:t>11/01/2021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A4F923C-C270-4838-9C83-1407C53EE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AEB8B02-F552-432F-863B-B6355B096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922CA-F93D-42D4-83F6-0420E27519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16363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3AB1D8-E0C7-4302-8A4F-4FC22DAAC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CE5155F-5956-4C4B-A84B-93FBF526B8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6AD5E7F-89CF-43D0-8775-C680DC688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651290E-BFB0-49CD-BF82-46D88E2B90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8C2769C-F863-4556-BF08-C4A612E705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0314347-6D9D-4A99-9142-CC74D3749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B109-B5D1-41A1-922A-846E9A55B864}" type="datetimeFigureOut">
              <a:rPr lang="fr-FR" smtClean="0"/>
              <a:t>11/01/2021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6A80D31-787F-4100-BD56-761209261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C9A932-1D8B-4011-8446-DA2C968B5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922CA-F93D-42D4-83F6-0420E27519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52106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73A409-F774-49EB-BB76-448FA520A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83CDA60-6DBD-437F-BA94-B15EE3EE0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B109-B5D1-41A1-922A-846E9A55B864}" type="datetimeFigureOut">
              <a:rPr lang="fr-FR" smtClean="0"/>
              <a:t>11/01/2021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0A70770-5ADA-4232-8A43-FF44E42B0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4176A4A-D220-4EAE-8C57-C8B8BDB64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922CA-F93D-42D4-83F6-0420E27519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16093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056C2B1-3DC4-4A05-983F-581382C36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B109-B5D1-41A1-922A-846E9A55B864}" type="datetimeFigureOut">
              <a:rPr lang="fr-FR" smtClean="0"/>
              <a:t>11/01/2021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4A3C706-CE45-4CF8-9D21-51389548B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4A8EAC6-4940-4222-92F7-01B93E906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922CA-F93D-42D4-83F6-0420E27519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56261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9E216F-2318-49F9-AE3B-5764EB09F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AA0AFA-28CD-47F2-81D5-DB93ACF5D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C12CC40-4048-4A73-9510-27972D907A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7D80184-407C-4EA6-8425-D970AAD8E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B109-B5D1-41A1-922A-846E9A55B864}" type="datetimeFigureOut">
              <a:rPr lang="fr-FR" smtClean="0"/>
              <a:t>11/01/2021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14ED77D-D838-4006-A18A-CB132F5A4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4DD84DB-D82C-4AEE-A149-68820D5E2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922CA-F93D-42D4-83F6-0420E27519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33617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284C89-A21D-4E50-A261-E7A6A52C1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828F219-61A2-49B0-B645-04007DE746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7FEEF58-9692-4143-AF76-AC35E92727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2114167-0DC0-443B-A758-922C4E394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B109-B5D1-41A1-922A-846E9A55B864}" type="datetimeFigureOut">
              <a:rPr lang="fr-FR" smtClean="0"/>
              <a:t>11/01/2021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4FB6616-7411-45A5-B2A1-3D4875146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C18CA3C-994B-4A94-A389-9D875CF6D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922CA-F93D-42D4-83F6-0420E27519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1127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8325FE-55A6-46EC-8580-7361DC944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2A0C094-1D83-4311-81E0-B50BD259AA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8189CA-8D97-4683-B54A-145F53CFD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B109-B5D1-41A1-922A-846E9A55B864}" type="datetimeFigureOut">
              <a:rPr lang="fr-FR" smtClean="0"/>
              <a:t>11/01/2021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9C727F2-F742-4E69-8E82-37736BED0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0030F8-98D7-46AF-9B07-05EA398A2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922CA-F93D-42D4-83F6-0420E27519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59669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D50E807-6480-4E0F-9474-C860E159D1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E4D2E5F-CA65-4499-9888-C289CD1E7B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197FD3-0CD1-4764-BABC-A75D3C843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B109-B5D1-41A1-922A-846E9A55B864}" type="datetimeFigureOut">
              <a:rPr lang="fr-FR" smtClean="0"/>
              <a:t>11/01/2021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BF36E9-68D9-4949-B559-5E4DC8139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6DA6436-405D-459E-B08D-F617A15C3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922CA-F93D-42D4-83F6-0420E27519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9809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1673-5460-4334-9260-C6695483A66E}" type="datetimeFigureOut">
              <a:rPr lang="fr-FR" smtClean="0"/>
              <a:t>11/01/2021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10915-4FD3-4913-B553-4D1CFA8875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7115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1673-5460-4334-9260-C6695483A66E}" type="datetimeFigureOut">
              <a:rPr lang="fr-FR" smtClean="0"/>
              <a:t>11/01/2021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10915-4FD3-4913-B553-4D1CFA8875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386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1673-5460-4334-9260-C6695483A66E}" type="datetimeFigureOut">
              <a:rPr lang="fr-FR" smtClean="0"/>
              <a:t>11/01/2021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10915-4FD3-4913-B553-4D1CFA8875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4161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1673-5460-4334-9260-C6695483A66E}" type="datetimeFigureOut">
              <a:rPr lang="fr-FR" smtClean="0"/>
              <a:t>11/01/2021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10915-4FD3-4913-B553-4D1CFA8875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0856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1673-5460-4334-9260-C6695483A66E}" type="datetimeFigureOut">
              <a:rPr lang="fr-FR" smtClean="0"/>
              <a:t>11/01/2021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10915-4FD3-4913-B553-4D1CFA8875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374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1673-5460-4334-9260-C6695483A66E}" type="datetimeFigureOut">
              <a:rPr lang="fr-FR" smtClean="0"/>
              <a:t>11/01/2021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10915-4FD3-4913-B553-4D1CFA8875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712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1673-5460-4334-9260-C6695483A66E}" type="datetimeFigureOut">
              <a:rPr lang="fr-FR" smtClean="0"/>
              <a:t>11/01/2021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10915-4FD3-4913-B553-4D1CFA8875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7902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A1673-5460-4334-9260-C6695483A66E}" type="datetimeFigureOut">
              <a:rPr lang="fr-FR" smtClean="0"/>
              <a:t>11/01/2021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8F10915-4FD3-4913-B553-4D1CFA8875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2973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0EEAEC2-BBE2-4B7C-9089-EC5982BD6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BFD4896-036E-4060-9EA9-DFACC646E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B827CF-B423-4280-A8A0-E1781F2CEA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6B109-B5D1-41A1-922A-846E9A55B864}" type="datetimeFigureOut">
              <a:rPr lang="fr-FR" smtClean="0"/>
              <a:t>11/01/2021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DD1757-B801-41BE-AA20-B5F18FA9A2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751513-AB3D-49D6-B00A-A1AC401215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922CA-F93D-42D4-83F6-0420E27519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8799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image" Target="../media/image6.emf"/><Relationship Id="rId3" Type="http://schemas.openxmlformats.org/officeDocument/2006/relationships/image" Target="../media/image5.png"/><Relationship Id="rId21" Type="http://schemas.openxmlformats.org/officeDocument/2006/relationships/oleObject" Target="../embeddings/oleObject16.bin"/><Relationship Id="rId7" Type="http://schemas.openxmlformats.org/officeDocument/2006/relationships/oleObject" Target="../embeddings/oleObject12.bin"/><Relationship Id="rId12" Type="http://schemas.openxmlformats.org/officeDocument/2006/relationships/oleObject" Target="../embeddings/oleObject14.bin"/><Relationship Id="rId2" Type="http://schemas.openxmlformats.org/officeDocument/2006/relationships/image" Target="../media/image4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24" Type="http://schemas.openxmlformats.org/officeDocument/2006/relationships/oleObject" Target="../embeddings/oleObject11.bin"/><Relationship Id="rId5" Type="http://schemas.openxmlformats.org/officeDocument/2006/relationships/image" Target="../media/image7.png"/><Relationship Id="rId15" Type="http://schemas.openxmlformats.org/officeDocument/2006/relationships/image" Target="../media/image7.emf"/><Relationship Id="rId23" Type="http://schemas.openxmlformats.org/officeDocument/2006/relationships/image" Target="../media/image12.png"/><Relationship Id="rId10" Type="http://schemas.openxmlformats.org/officeDocument/2006/relationships/image" Target="../media/image10.png"/><Relationship Id="rId19" Type="http://schemas.openxmlformats.org/officeDocument/2006/relationships/image" Target="../media/image16.png"/><Relationship Id="rId4" Type="http://schemas.openxmlformats.org/officeDocument/2006/relationships/image" Target="../media/image6.png"/><Relationship Id="rId9" Type="http://schemas.openxmlformats.org/officeDocument/2006/relationships/oleObject" Target="../embeddings/oleObject13.bin"/><Relationship Id="rId14" Type="http://schemas.openxmlformats.org/officeDocument/2006/relationships/oleObject" Target="../embeddings/oleObject15.bin"/><Relationship Id="rId2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image" Target="../media/image6.emf"/><Relationship Id="rId26" Type="http://schemas.openxmlformats.org/officeDocument/2006/relationships/oleObject" Target="../embeddings/oleObject11.bin"/><Relationship Id="rId3" Type="http://schemas.openxmlformats.org/officeDocument/2006/relationships/image" Target="../media/image5.png"/><Relationship Id="rId21" Type="http://schemas.openxmlformats.org/officeDocument/2006/relationships/oleObject" Target="../embeddings/oleObject21.bin"/><Relationship Id="rId7" Type="http://schemas.openxmlformats.org/officeDocument/2006/relationships/oleObject" Target="../embeddings/oleObject17.bin"/><Relationship Id="rId12" Type="http://schemas.openxmlformats.org/officeDocument/2006/relationships/oleObject" Target="../embeddings/oleObject19.bin"/><Relationship Id="rId25" Type="http://schemas.openxmlformats.org/officeDocument/2006/relationships/image" Target="../media/image12.png"/><Relationship Id="rId2" Type="http://schemas.openxmlformats.org/officeDocument/2006/relationships/image" Target="../media/image4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24" Type="http://schemas.openxmlformats.org/officeDocument/2006/relationships/image" Target="../media/image9.png"/><Relationship Id="rId5" Type="http://schemas.openxmlformats.org/officeDocument/2006/relationships/image" Target="../media/image7.png"/><Relationship Id="rId15" Type="http://schemas.openxmlformats.org/officeDocument/2006/relationships/image" Target="../media/image7.emf"/><Relationship Id="rId23" Type="http://schemas.openxmlformats.org/officeDocument/2006/relationships/image" Target="../media/image19.png"/><Relationship Id="rId10" Type="http://schemas.openxmlformats.org/officeDocument/2006/relationships/image" Target="../media/image10.png"/><Relationship Id="rId19" Type="http://schemas.openxmlformats.org/officeDocument/2006/relationships/image" Target="../media/image16.png"/><Relationship Id="rId4" Type="http://schemas.openxmlformats.org/officeDocument/2006/relationships/image" Target="../media/image6.png"/><Relationship Id="rId9" Type="http://schemas.openxmlformats.org/officeDocument/2006/relationships/oleObject" Target="../embeddings/oleObject18.bin"/><Relationship Id="rId14" Type="http://schemas.openxmlformats.org/officeDocument/2006/relationships/oleObject" Target="../embeddings/oleObject20.bin"/><Relationship Id="rId2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24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5.png"/><Relationship Id="rId7" Type="http://schemas.openxmlformats.org/officeDocument/2006/relationships/oleObject" Target="../embeddings/oleObject1.bin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image" Target="../media/image6.emf"/><Relationship Id="rId3" Type="http://schemas.openxmlformats.org/officeDocument/2006/relationships/image" Target="../media/image5.png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5.bin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5" Type="http://schemas.openxmlformats.org/officeDocument/2006/relationships/image" Target="../media/image7.emf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image" Target="../media/image6.emf"/><Relationship Id="rId18" Type="http://schemas.openxmlformats.org/officeDocument/2006/relationships/oleObject" Target="../embeddings/oleObject11.bin"/><Relationship Id="rId3" Type="http://schemas.openxmlformats.org/officeDocument/2006/relationships/image" Target="../media/image5.png"/><Relationship Id="rId7" Type="http://schemas.openxmlformats.org/officeDocument/2006/relationships/oleObject" Target="../embeddings/oleObject7.bin"/><Relationship Id="rId12" Type="http://schemas.openxmlformats.org/officeDocument/2006/relationships/oleObject" Target="../embeddings/oleObject9.bin"/><Relationship Id="rId17" Type="http://schemas.openxmlformats.org/officeDocument/2006/relationships/image" Target="../media/image15.png"/><Relationship Id="rId2" Type="http://schemas.openxmlformats.org/officeDocument/2006/relationships/image" Target="../media/image4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5" Type="http://schemas.openxmlformats.org/officeDocument/2006/relationships/image" Target="../media/image7.emf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oleObject" Target="../embeddings/oleObject8.bin"/><Relationship Id="rId14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C4B35E-CAC6-454A-9BB8-1F1E253CB8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044" y="2383644"/>
            <a:ext cx="10058400" cy="2833335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u="sng" dirty="0">
                <a:solidFill>
                  <a:schemeClr val="accent2">
                    <a:lumMod val="50000"/>
                  </a:schemeClr>
                </a:solidFill>
              </a:rPr>
              <a:t>Catalyse</a:t>
            </a:r>
            <a:br>
              <a:rPr lang="fr-FR" dirty="0"/>
            </a:br>
            <a:br>
              <a:rPr lang="fr-FR" dirty="0"/>
            </a:br>
            <a:r>
              <a:rPr lang="fr-FR" sz="5000" dirty="0">
                <a:solidFill>
                  <a:schemeClr val="accent2">
                    <a:lumMod val="50000"/>
                  </a:schemeClr>
                </a:solidFill>
              </a:rPr>
              <a:t>EI: les complexes des métaux de transition</a:t>
            </a:r>
            <a:br>
              <a:rPr lang="fr-FR" sz="5000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fr-FR" sz="5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fr-FR" sz="3300" dirty="0">
                <a:solidFill>
                  <a:schemeClr val="accent2">
                    <a:lumMod val="50000"/>
                  </a:schemeClr>
                </a:solidFill>
              </a:rPr>
              <a:t>Gaëtan GASTON</a:t>
            </a:r>
          </a:p>
        </p:txBody>
      </p:sp>
    </p:spTree>
    <p:extLst>
      <p:ext uri="{BB962C8B-B14F-4D97-AF65-F5344CB8AC3E}">
        <p14:creationId xmlns:p14="http://schemas.microsoft.com/office/powerpoint/2010/main" val="4100213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17AE73-00D6-4060-8AB6-C056A6554522}"/>
              </a:ext>
            </a:extLst>
          </p:cNvPr>
          <p:cNvSpPr/>
          <p:nvPr/>
        </p:nvSpPr>
        <p:spPr>
          <a:xfrm>
            <a:off x="196539" y="2043186"/>
            <a:ext cx="2072111" cy="36933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4C16C119-D11D-4827-9A8F-3F62D3730BA0}"/>
              </a:ext>
            </a:extLst>
          </p:cNvPr>
          <p:cNvCxnSpPr/>
          <p:nvPr/>
        </p:nvCxnSpPr>
        <p:spPr>
          <a:xfrm>
            <a:off x="2546235" y="2132992"/>
            <a:ext cx="11763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AFAFD51C-71C9-4B03-AB54-A40DF8A6DC48}"/>
              </a:ext>
            </a:extLst>
          </p:cNvPr>
          <p:cNvCxnSpPr>
            <a:cxnSpLocks/>
          </p:cNvCxnSpPr>
          <p:nvPr/>
        </p:nvCxnSpPr>
        <p:spPr>
          <a:xfrm flipH="1">
            <a:off x="2541472" y="2246512"/>
            <a:ext cx="11811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BF0F0D65-F53D-4D28-8FE6-765EA17D6432}"/>
              </a:ext>
            </a:extLst>
          </p:cNvPr>
          <p:cNvSpPr/>
          <p:nvPr/>
        </p:nvSpPr>
        <p:spPr>
          <a:xfrm>
            <a:off x="4048463" y="2031160"/>
            <a:ext cx="2072111" cy="36933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A44E1BEC-E732-46A6-8849-0DEC037DC924}"/>
                  </a:ext>
                </a:extLst>
              </p:cNvPr>
              <p:cNvSpPr txBox="1"/>
              <p:nvPr/>
            </p:nvSpPr>
            <p:spPr>
              <a:xfrm>
                <a:off x="2910972" y="1462097"/>
                <a:ext cx="5109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FR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/>
                  <a:t> </a:t>
                </a:r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A44E1BEC-E732-46A6-8849-0DEC037DC9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0972" y="1462097"/>
                <a:ext cx="510909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e 8">
            <a:extLst>
              <a:ext uri="{FF2B5EF4-FFF2-40B4-BE49-F238E27FC236}">
                <a16:creationId xmlns:a16="http://schemas.microsoft.com/office/drawing/2014/main" id="{F9CAEBDD-51B1-4222-A604-A2760B14EF83}"/>
              </a:ext>
            </a:extLst>
          </p:cNvPr>
          <p:cNvGrpSpPr/>
          <p:nvPr/>
        </p:nvGrpSpPr>
        <p:grpSpPr>
          <a:xfrm>
            <a:off x="2576332" y="1749187"/>
            <a:ext cx="1885950" cy="369333"/>
            <a:chOff x="4041321" y="521544"/>
            <a:chExt cx="1885950" cy="3693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ZoneTexte 9">
                  <a:extLst>
                    <a:ext uri="{FF2B5EF4-FFF2-40B4-BE49-F238E27FC236}">
                      <a16:creationId xmlns:a16="http://schemas.microsoft.com/office/drawing/2014/main" id="{96486CF0-4CCE-41CC-BCCF-50BC4F5EE514}"/>
                    </a:ext>
                  </a:extLst>
                </p:cNvPr>
                <p:cNvSpPr txBox="1"/>
                <p:nvPr/>
              </p:nvSpPr>
              <p:spPr>
                <a:xfrm>
                  <a:off x="4041321" y="521545"/>
                  <a:ext cx="18859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fr-FR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fr-FR" dirty="0"/>
                    <a:t>C=C</a:t>
                  </a:r>
                </a:p>
              </p:txBody>
            </p:sp>
          </mc:Choice>
          <mc:Fallback xmlns="">
            <p:sp>
              <p:nvSpPr>
                <p:cNvPr id="10" name="ZoneTexte 9">
                  <a:extLst>
                    <a:ext uri="{FF2B5EF4-FFF2-40B4-BE49-F238E27FC236}">
                      <a16:creationId xmlns:a16="http://schemas.microsoft.com/office/drawing/2014/main" id="{96486CF0-4CCE-41CC-BCCF-50BC4F5EE5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1321" y="521545"/>
                  <a:ext cx="1885950" cy="369332"/>
                </a:xfrm>
                <a:prstGeom prst="rect">
                  <a:avLst/>
                </a:prstGeom>
                <a:blipFill>
                  <a:blip r:embed="rId3"/>
                  <a:stretch>
                    <a:fillRect t="-9836" b="-2459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ZoneTexte 10">
                  <a:extLst>
                    <a:ext uri="{FF2B5EF4-FFF2-40B4-BE49-F238E27FC236}">
                      <a16:creationId xmlns:a16="http://schemas.microsoft.com/office/drawing/2014/main" id="{F807826C-3C24-49DA-89ED-5D1DD45A6994}"/>
                    </a:ext>
                  </a:extLst>
                </p:cNvPr>
                <p:cNvSpPr txBox="1"/>
                <p:nvPr/>
              </p:nvSpPr>
              <p:spPr>
                <a:xfrm>
                  <a:off x="4666196" y="521544"/>
                  <a:ext cx="51090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fr-FR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fr-FR" dirty="0"/>
                    <a:t> </a:t>
                  </a:r>
                </a:p>
              </p:txBody>
            </p:sp>
          </mc:Choice>
          <mc:Fallback xmlns="">
            <p:sp>
              <p:nvSpPr>
                <p:cNvPr id="11" name="ZoneTexte 10">
                  <a:extLst>
                    <a:ext uri="{FF2B5EF4-FFF2-40B4-BE49-F238E27FC236}">
                      <a16:creationId xmlns:a16="http://schemas.microsoft.com/office/drawing/2014/main" id="{F807826C-3C24-49DA-89ED-5D1DD45A69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66196" y="521544"/>
                  <a:ext cx="510909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F11438D4-0440-41D0-9B67-B62DA0E50B65}"/>
              </a:ext>
            </a:extLst>
          </p:cNvPr>
          <p:cNvGrpSpPr/>
          <p:nvPr/>
        </p:nvGrpSpPr>
        <p:grpSpPr>
          <a:xfrm>
            <a:off x="3980427" y="1369662"/>
            <a:ext cx="1885950" cy="377993"/>
            <a:chOff x="4041321" y="512884"/>
            <a:chExt cx="1885950" cy="3779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ZoneTexte 12">
                  <a:extLst>
                    <a:ext uri="{FF2B5EF4-FFF2-40B4-BE49-F238E27FC236}">
                      <a16:creationId xmlns:a16="http://schemas.microsoft.com/office/drawing/2014/main" id="{B0381064-C435-47E4-A87B-8508860CF7CB}"/>
                    </a:ext>
                  </a:extLst>
                </p:cNvPr>
                <p:cNvSpPr txBox="1"/>
                <p:nvPr/>
              </p:nvSpPr>
              <p:spPr>
                <a:xfrm>
                  <a:off x="4041321" y="521545"/>
                  <a:ext cx="18859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fr-FR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fr-FR" dirty="0"/>
                    <a:t>C=C</a:t>
                  </a:r>
                </a:p>
              </p:txBody>
            </p:sp>
          </mc:Choice>
          <mc:Fallback xmlns="">
            <p:sp>
              <p:nvSpPr>
                <p:cNvPr id="13" name="ZoneTexte 12">
                  <a:extLst>
                    <a:ext uri="{FF2B5EF4-FFF2-40B4-BE49-F238E27FC236}">
                      <a16:creationId xmlns:a16="http://schemas.microsoft.com/office/drawing/2014/main" id="{B0381064-C435-47E4-A87B-8508860CF7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1321" y="521545"/>
                  <a:ext cx="1885950" cy="369332"/>
                </a:xfrm>
                <a:prstGeom prst="rect">
                  <a:avLst/>
                </a:prstGeom>
                <a:blipFill>
                  <a:blip r:embed="rId5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ZoneTexte 13">
                  <a:extLst>
                    <a:ext uri="{FF2B5EF4-FFF2-40B4-BE49-F238E27FC236}">
                      <a16:creationId xmlns:a16="http://schemas.microsoft.com/office/drawing/2014/main" id="{F5DE2D00-BD15-48C2-8CF9-E1A3FF71D8A8}"/>
                    </a:ext>
                  </a:extLst>
                </p:cNvPr>
                <p:cNvSpPr txBox="1"/>
                <p:nvPr/>
              </p:nvSpPr>
              <p:spPr>
                <a:xfrm>
                  <a:off x="4652875" y="512884"/>
                  <a:ext cx="51090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fr-FR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fr-FR" dirty="0"/>
                    <a:t> </a:t>
                  </a:r>
                </a:p>
              </p:txBody>
            </p:sp>
          </mc:Choice>
          <mc:Fallback xmlns="">
            <p:sp>
              <p:nvSpPr>
                <p:cNvPr id="14" name="ZoneTexte 13">
                  <a:extLst>
                    <a:ext uri="{FF2B5EF4-FFF2-40B4-BE49-F238E27FC236}">
                      <a16:creationId xmlns:a16="http://schemas.microsoft.com/office/drawing/2014/main" id="{F5DE2D00-BD15-48C2-8CF9-E1A3FF71D8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2875" y="512884"/>
                  <a:ext cx="510909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id="{92059A7E-9F10-4E0D-B7D6-286C760463BD}"/>
              </a:ext>
            </a:extLst>
          </p:cNvPr>
          <p:cNvSpPr txBox="1"/>
          <p:nvPr/>
        </p:nvSpPr>
        <p:spPr>
          <a:xfrm>
            <a:off x="5480655" y="1369662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H-H </a:t>
            </a:r>
          </a:p>
        </p:txBody>
      </p:sp>
      <p:graphicFrame>
        <p:nvGraphicFramePr>
          <p:cNvPr id="16" name="Objet 15">
            <a:extLst>
              <a:ext uri="{FF2B5EF4-FFF2-40B4-BE49-F238E27FC236}">
                <a16:creationId xmlns:a16="http://schemas.microsoft.com/office/drawing/2014/main" id="{1D50305C-347B-41B5-9E03-3302B08798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73067" y="1618704"/>
          <a:ext cx="93663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7" imgW="94006" imgH="426185" progId="ChemDraw.Document.6.0">
                  <p:embed/>
                </p:oleObj>
              </mc:Choice>
              <mc:Fallback>
                <p:oleObj name="CS ChemDraw Drawing" r:id="rId7" imgW="94006" imgH="426185" progId="ChemDraw.Document.6.0">
                  <p:embed/>
                  <p:pic>
                    <p:nvPicPr>
                      <p:cNvPr id="16" name="Objet 15">
                        <a:extLst>
                          <a:ext uri="{FF2B5EF4-FFF2-40B4-BE49-F238E27FC236}">
                            <a16:creationId xmlns:a16="http://schemas.microsoft.com/office/drawing/2014/main" id="{1D50305C-347B-41B5-9E03-3302B08798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73067" y="1618704"/>
                        <a:ext cx="93663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 16">
            <a:extLst>
              <a:ext uri="{FF2B5EF4-FFF2-40B4-BE49-F238E27FC236}">
                <a16:creationId xmlns:a16="http://schemas.microsoft.com/office/drawing/2014/main" id="{938E0980-F8A6-468E-A073-B45C3061ED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21391" y="1631117"/>
          <a:ext cx="93663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9" imgW="94006" imgH="426185" progId="ChemDraw.Document.6.0">
                  <p:embed/>
                </p:oleObj>
              </mc:Choice>
              <mc:Fallback>
                <p:oleObj name="CS ChemDraw Drawing" r:id="rId9" imgW="94006" imgH="426185" progId="ChemDraw.Document.6.0">
                  <p:embed/>
                  <p:pic>
                    <p:nvPicPr>
                      <p:cNvPr id="17" name="Objet 16">
                        <a:extLst>
                          <a:ext uri="{FF2B5EF4-FFF2-40B4-BE49-F238E27FC236}">
                            <a16:creationId xmlns:a16="http://schemas.microsoft.com/office/drawing/2014/main" id="{938E0980-F8A6-468E-A073-B45C3061ED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21391" y="1631117"/>
                        <a:ext cx="93663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ZoneTexte 17">
            <a:extLst>
              <a:ext uri="{FF2B5EF4-FFF2-40B4-BE49-F238E27FC236}">
                <a16:creationId xmlns:a16="http://schemas.microsoft.com/office/drawing/2014/main" id="{676FFB4D-3C82-4CD0-89DD-6FA789B5D6B6}"/>
              </a:ext>
            </a:extLst>
          </p:cNvPr>
          <p:cNvSpPr txBox="1"/>
          <p:nvPr/>
        </p:nvSpPr>
        <p:spPr>
          <a:xfrm>
            <a:off x="2423786" y="2305559"/>
            <a:ext cx="1960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Physisorption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C31E20-040A-4D31-9A87-2043154F7964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16E02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30E94A97-30D4-4A2D-9FEE-CAB4D1875EC9}"/>
              </a:ext>
            </a:extLst>
          </p:cNvPr>
          <p:cNvCxnSpPr/>
          <p:nvPr/>
        </p:nvCxnSpPr>
        <p:spPr>
          <a:xfrm>
            <a:off x="6470535" y="2132992"/>
            <a:ext cx="11763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827338FF-2D20-4D6D-BB31-CFB24F140220}"/>
              </a:ext>
            </a:extLst>
          </p:cNvPr>
          <p:cNvCxnSpPr>
            <a:cxnSpLocks/>
          </p:cNvCxnSpPr>
          <p:nvPr/>
        </p:nvCxnSpPr>
        <p:spPr>
          <a:xfrm flipH="1">
            <a:off x="6465772" y="2246512"/>
            <a:ext cx="11811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E0919E8E-B26D-4BCF-86AC-B7E25B0BC9D4}"/>
              </a:ext>
            </a:extLst>
          </p:cNvPr>
          <p:cNvSpPr/>
          <p:nvPr/>
        </p:nvSpPr>
        <p:spPr>
          <a:xfrm>
            <a:off x="7992070" y="2028136"/>
            <a:ext cx="2072111" cy="36933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738D1B60-1B92-4647-A9D9-13D7F90DCB77}"/>
              </a:ext>
            </a:extLst>
          </p:cNvPr>
          <p:cNvSpPr txBox="1"/>
          <p:nvPr/>
        </p:nvSpPr>
        <p:spPr>
          <a:xfrm>
            <a:off x="621451" y="2043186"/>
            <a:ext cx="1721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Catalyseur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07F621BE-073D-49D1-8D83-5BAACDFFC2B4}"/>
              </a:ext>
            </a:extLst>
          </p:cNvPr>
          <p:cNvSpPr txBox="1"/>
          <p:nvPr/>
        </p:nvSpPr>
        <p:spPr>
          <a:xfrm>
            <a:off x="6329471" y="2326321"/>
            <a:ext cx="1960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Chimisorption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294915F6-2D1C-47C0-B0AA-EBFDBE548945}"/>
                  </a:ext>
                </a:extLst>
              </p:cNvPr>
              <p:cNvSpPr txBox="1"/>
              <p:nvPr/>
            </p:nvSpPr>
            <p:spPr>
              <a:xfrm>
                <a:off x="7992070" y="1339214"/>
                <a:ext cx="18859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FR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/>
                  <a:t>C   </a:t>
                </a:r>
                <a:r>
                  <a:rPr lang="fr-FR" dirty="0" err="1"/>
                  <a:t>C</a:t>
                </a:r>
                <a:endParaRPr lang="fr-FR" dirty="0"/>
              </a:p>
            </p:txBody>
          </p:sp>
        </mc:Choice>
        <mc:Fallback xmlns=""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294915F6-2D1C-47C0-B0AA-EBFDBE5489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2070" y="1339214"/>
                <a:ext cx="1885950" cy="369332"/>
              </a:xfrm>
              <a:prstGeom prst="rect">
                <a:avLst/>
              </a:prstGeom>
              <a:blipFill>
                <a:blip r:embed="rId10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8ECB7035-AFFE-4073-B542-E385E9937858}"/>
                  </a:ext>
                </a:extLst>
              </p:cNvPr>
              <p:cNvSpPr txBox="1"/>
              <p:nvPr/>
            </p:nvSpPr>
            <p:spPr>
              <a:xfrm>
                <a:off x="8642235" y="1339214"/>
                <a:ext cx="5109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FR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/>
                  <a:t> </a:t>
                </a:r>
              </a:p>
            </p:txBody>
          </p:sp>
        </mc:Choice>
        <mc:Fallback xmlns=""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8ECB7035-AFFE-4073-B542-E385E99378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2235" y="1339214"/>
                <a:ext cx="510909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56966B92-747E-4C8F-88B4-1A6646C88C1F}"/>
              </a:ext>
            </a:extLst>
          </p:cNvPr>
          <p:cNvCxnSpPr/>
          <p:nvPr/>
        </p:nvCxnSpPr>
        <p:spPr>
          <a:xfrm>
            <a:off x="8392886" y="1631117"/>
            <a:ext cx="0" cy="3970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DF55A1A3-8411-434F-BADB-43666BC2F1F2}"/>
              </a:ext>
            </a:extLst>
          </p:cNvPr>
          <p:cNvCxnSpPr>
            <a:cxnSpLocks/>
          </p:cNvCxnSpPr>
          <p:nvPr/>
        </p:nvCxnSpPr>
        <p:spPr>
          <a:xfrm>
            <a:off x="8466881" y="1523880"/>
            <a:ext cx="117021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EE2533EC-BA1E-4293-921F-44EEBE8EB3EB}"/>
              </a:ext>
            </a:extLst>
          </p:cNvPr>
          <p:cNvCxnSpPr/>
          <p:nvPr/>
        </p:nvCxnSpPr>
        <p:spPr>
          <a:xfrm>
            <a:off x="8664782" y="1631116"/>
            <a:ext cx="0" cy="3970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A41468B8-3794-4F83-B38C-32282C16F108}"/>
              </a:ext>
            </a:extLst>
          </p:cNvPr>
          <p:cNvCxnSpPr/>
          <p:nvPr/>
        </p:nvCxnSpPr>
        <p:spPr>
          <a:xfrm>
            <a:off x="9500508" y="1631115"/>
            <a:ext cx="0" cy="3970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F0C6BA50-8E44-43EB-873D-D40AA6EDAFB3}"/>
              </a:ext>
            </a:extLst>
          </p:cNvPr>
          <p:cNvCxnSpPr/>
          <p:nvPr/>
        </p:nvCxnSpPr>
        <p:spPr>
          <a:xfrm>
            <a:off x="9293680" y="1618704"/>
            <a:ext cx="0" cy="3970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ZoneTexte 45">
            <a:extLst>
              <a:ext uri="{FF2B5EF4-FFF2-40B4-BE49-F238E27FC236}">
                <a16:creationId xmlns:a16="http://schemas.microsoft.com/office/drawing/2014/main" id="{F3A49D25-C59B-4E5D-AF63-CBF10FDF76DF}"/>
              </a:ext>
            </a:extLst>
          </p:cNvPr>
          <p:cNvSpPr txBox="1"/>
          <p:nvPr/>
        </p:nvSpPr>
        <p:spPr>
          <a:xfrm>
            <a:off x="9117766" y="1321112"/>
            <a:ext cx="654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H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D5183030-7E2F-49B8-BCB5-14875F33DFB7}"/>
              </a:ext>
            </a:extLst>
          </p:cNvPr>
          <p:cNvSpPr txBox="1"/>
          <p:nvPr/>
        </p:nvSpPr>
        <p:spPr>
          <a:xfrm>
            <a:off x="9357168" y="1333525"/>
            <a:ext cx="654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H</a:t>
            </a:r>
          </a:p>
        </p:txBody>
      </p:sp>
      <p:graphicFrame>
        <p:nvGraphicFramePr>
          <p:cNvPr id="54" name="Objet 53">
            <a:extLst>
              <a:ext uri="{FF2B5EF4-FFF2-40B4-BE49-F238E27FC236}">
                <a16:creationId xmlns:a16="http://schemas.microsoft.com/office/drawing/2014/main" id="{E6D2D9FD-1B19-4ED4-9AE1-1538B6E3813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44209" y="1697108"/>
          <a:ext cx="201613" cy="362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2" imgW="201959" imgH="392647" progId="ChemDraw.Document.6.0">
                  <p:embed/>
                </p:oleObj>
              </mc:Choice>
              <mc:Fallback>
                <p:oleObj name="CS ChemDraw Drawing" r:id="rId12" imgW="201959" imgH="392647" progId="ChemDraw.Document.6.0">
                  <p:embed/>
                  <p:pic>
                    <p:nvPicPr>
                      <p:cNvPr id="54" name="Objet 53">
                        <a:extLst>
                          <a:ext uri="{FF2B5EF4-FFF2-40B4-BE49-F238E27FC236}">
                            <a16:creationId xmlns:a16="http://schemas.microsoft.com/office/drawing/2014/main" id="{E6D2D9FD-1B19-4ED4-9AE1-1538B6E381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444209" y="1697108"/>
                        <a:ext cx="201613" cy="3622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t 56">
            <a:extLst>
              <a:ext uri="{FF2B5EF4-FFF2-40B4-BE49-F238E27FC236}">
                <a16:creationId xmlns:a16="http://schemas.microsoft.com/office/drawing/2014/main" id="{2B7C9DEB-20E4-46EE-89D4-5D2FD2BCE5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33048" y="1678143"/>
          <a:ext cx="552450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4" imgW="552675" imgH="250758" progId="ChemDraw.Document.6.0">
                  <p:embed/>
                </p:oleObj>
              </mc:Choice>
              <mc:Fallback>
                <p:oleObj name="CS ChemDraw Drawing" r:id="rId14" imgW="552675" imgH="250758" progId="ChemDraw.Document.6.0">
                  <p:embed/>
                  <p:pic>
                    <p:nvPicPr>
                      <p:cNvPr id="57" name="Objet 56">
                        <a:extLst>
                          <a:ext uri="{FF2B5EF4-FFF2-40B4-BE49-F238E27FC236}">
                            <a16:creationId xmlns:a16="http://schemas.microsoft.com/office/drawing/2014/main" id="{2B7C9DEB-20E4-46EE-89D4-5D2FD2BCE5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733048" y="1678143"/>
                        <a:ext cx="552450" cy="250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24" name="Groupe 1023">
            <a:extLst>
              <a:ext uri="{FF2B5EF4-FFF2-40B4-BE49-F238E27FC236}">
                <a16:creationId xmlns:a16="http://schemas.microsoft.com/office/drawing/2014/main" id="{4A20D5DB-B493-4637-B4F2-D3F70788E7D8}"/>
              </a:ext>
            </a:extLst>
          </p:cNvPr>
          <p:cNvGrpSpPr/>
          <p:nvPr/>
        </p:nvGrpSpPr>
        <p:grpSpPr>
          <a:xfrm>
            <a:off x="8910702" y="2717058"/>
            <a:ext cx="146791" cy="1037472"/>
            <a:chOff x="9625527" y="3152741"/>
            <a:chExt cx="146791" cy="1037472"/>
          </a:xfrm>
        </p:grpSpPr>
        <p:cxnSp>
          <p:nvCxnSpPr>
            <p:cNvPr id="59" name="Connecteur droit avec flèche 58">
              <a:extLst>
                <a:ext uri="{FF2B5EF4-FFF2-40B4-BE49-F238E27FC236}">
                  <a16:creationId xmlns:a16="http://schemas.microsoft.com/office/drawing/2014/main" id="{1495973E-997B-48B9-8514-438B0C5022F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764836" y="3152741"/>
              <a:ext cx="7482" cy="10374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Connecteur droit avec flèche 59">
              <a:extLst>
                <a:ext uri="{FF2B5EF4-FFF2-40B4-BE49-F238E27FC236}">
                  <a16:creationId xmlns:a16="http://schemas.microsoft.com/office/drawing/2014/main" id="{9F989CC8-DCC3-40B7-AC9C-5A0E8ED41B77}"/>
                </a:ext>
              </a:extLst>
            </p:cNvPr>
            <p:cNvCxnSpPr>
              <a:cxnSpLocks/>
            </p:cNvCxnSpPr>
            <p:nvPr/>
          </p:nvCxnSpPr>
          <p:spPr>
            <a:xfrm>
              <a:off x="9625527" y="3192236"/>
              <a:ext cx="0" cy="99797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65B34338-BA87-4DFA-959B-F50152BEE98C}"/>
              </a:ext>
            </a:extLst>
          </p:cNvPr>
          <p:cNvSpPr/>
          <p:nvPr/>
        </p:nvSpPr>
        <p:spPr>
          <a:xfrm>
            <a:off x="4023889" y="4685121"/>
            <a:ext cx="2072111" cy="36933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0" name="Connecteur droit avec flèche 79">
            <a:extLst>
              <a:ext uri="{FF2B5EF4-FFF2-40B4-BE49-F238E27FC236}">
                <a16:creationId xmlns:a16="http://schemas.microsoft.com/office/drawing/2014/main" id="{1937C0A9-C5DB-4C92-BAC7-C9FC91455934}"/>
              </a:ext>
            </a:extLst>
          </p:cNvPr>
          <p:cNvCxnSpPr/>
          <p:nvPr/>
        </p:nvCxnSpPr>
        <p:spPr>
          <a:xfrm>
            <a:off x="6394335" y="4756267"/>
            <a:ext cx="11763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Connecteur droit avec flèche 80">
            <a:extLst>
              <a:ext uri="{FF2B5EF4-FFF2-40B4-BE49-F238E27FC236}">
                <a16:creationId xmlns:a16="http://schemas.microsoft.com/office/drawing/2014/main" id="{51909E4B-22B6-49AA-826E-A699A4B80BAD}"/>
              </a:ext>
            </a:extLst>
          </p:cNvPr>
          <p:cNvCxnSpPr>
            <a:cxnSpLocks/>
          </p:cNvCxnSpPr>
          <p:nvPr/>
        </p:nvCxnSpPr>
        <p:spPr>
          <a:xfrm flipH="1">
            <a:off x="6389572" y="4869787"/>
            <a:ext cx="11811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31" name="ZoneTexte 1030">
            <a:extLst>
              <a:ext uri="{FF2B5EF4-FFF2-40B4-BE49-F238E27FC236}">
                <a16:creationId xmlns:a16="http://schemas.microsoft.com/office/drawing/2014/main" id="{4B3331EF-08C5-4F7B-9DD5-562BEF51B73C}"/>
              </a:ext>
            </a:extLst>
          </p:cNvPr>
          <p:cNvSpPr txBox="1"/>
          <p:nvPr/>
        </p:nvSpPr>
        <p:spPr>
          <a:xfrm>
            <a:off x="9285498" y="3077936"/>
            <a:ext cx="18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Réaction</a:t>
            </a:r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EB809E30-B264-4B96-8E52-D743FEAE37CC}"/>
              </a:ext>
            </a:extLst>
          </p:cNvPr>
          <p:cNvSpPr txBox="1"/>
          <p:nvPr/>
        </p:nvSpPr>
        <p:spPr>
          <a:xfrm>
            <a:off x="6465772" y="4936467"/>
            <a:ext cx="18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Réaction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ZoneTexte 83">
                <a:extLst>
                  <a:ext uri="{FF2B5EF4-FFF2-40B4-BE49-F238E27FC236}">
                    <a16:creationId xmlns:a16="http://schemas.microsoft.com/office/drawing/2014/main" id="{AA8D572A-0284-4597-9BF5-F2B289C72D98}"/>
                  </a:ext>
                </a:extLst>
              </p:cNvPr>
              <p:cNvSpPr txBox="1"/>
              <p:nvPr/>
            </p:nvSpPr>
            <p:spPr>
              <a:xfrm>
                <a:off x="4441180" y="4045024"/>
                <a:ext cx="18859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FR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fr-FR" dirty="0"/>
                  <a:t>C   </a:t>
                </a:r>
                <a:r>
                  <a:rPr lang="fr-FR" dirty="0" err="1"/>
                  <a:t>C</a:t>
                </a:r>
                <a:endParaRPr lang="fr-FR" dirty="0"/>
              </a:p>
            </p:txBody>
          </p:sp>
        </mc:Choice>
        <mc:Fallback xmlns="">
          <p:sp>
            <p:nvSpPr>
              <p:cNvPr id="84" name="ZoneTexte 83">
                <a:extLst>
                  <a:ext uri="{FF2B5EF4-FFF2-40B4-BE49-F238E27FC236}">
                    <a16:creationId xmlns:a16="http://schemas.microsoft.com/office/drawing/2014/main" id="{AA8D572A-0284-4597-9BF5-F2B289C72D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1180" y="4045024"/>
                <a:ext cx="1885950" cy="369332"/>
              </a:xfrm>
              <a:prstGeom prst="rect">
                <a:avLst/>
              </a:prstGeom>
              <a:blipFill>
                <a:blip r:embed="rId19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ZoneTexte 84">
                <a:extLst>
                  <a:ext uri="{FF2B5EF4-FFF2-40B4-BE49-F238E27FC236}">
                    <a16:creationId xmlns:a16="http://schemas.microsoft.com/office/drawing/2014/main" id="{38EFABE3-C0F2-4415-BE23-8172C379C304}"/>
                  </a:ext>
                </a:extLst>
              </p:cNvPr>
              <p:cNvSpPr txBox="1"/>
              <p:nvPr/>
            </p:nvSpPr>
            <p:spPr>
              <a:xfrm>
                <a:off x="5091345" y="4045024"/>
                <a:ext cx="5035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FR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fr-FR" dirty="0"/>
                  <a:t> </a:t>
                </a:r>
              </a:p>
            </p:txBody>
          </p:sp>
        </mc:Choice>
        <mc:Fallback xmlns="">
          <p:sp>
            <p:nvSpPr>
              <p:cNvPr id="85" name="ZoneTexte 84">
                <a:extLst>
                  <a:ext uri="{FF2B5EF4-FFF2-40B4-BE49-F238E27FC236}">
                    <a16:creationId xmlns:a16="http://schemas.microsoft.com/office/drawing/2014/main" id="{38EFABE3-C0F2-4415-BE23-8172C379C3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1345" y="4045024"/>
                <a:ext cx="503599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6" name="Connecteur droit 85">
            <a:extLst>
              <a:ext uri="{FF2B5EF4-FFF2-40B4-BE49-F238E27FC236}">
                <a16:creationId xmlns:a16="http://schemas.microsoft.com/office/drawing/2014/main" id="{68DCB444-04F8-486F-8932-E8BE20C4CCB1}"/>
              </a:ext>
            </a:extLst>
          </p:cNvPr>
          <p:cNvCxnSpPr>
            <a:cxnSpLocks/>
          </p:cNvCxnSpPr>
          <p:nvPr/>
        </p:nvCxnSpPr>
        <p:spPr>
          <a:xfrm>
            <a:off x="4915991" y="4229690"/>
            <a:ext cx="117021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88" name="Objet 87">
            <a:extLst>
              <a:ext uri="{FF2B5EF4-FFF2-40B4-BE49-F238E27FC236}">
                <a16:creationId xmlns:a16="http://schemas.microsoft.com/office/drawing/2014/main" id="{A0D840F4-A3C4-4113-95D8-58EA06DE00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32693" y="4248954"/>
          <a:ext cx="93663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1" imgW="94006" imgH="426185" progId="ChemDraw.Document.6.0">
                  <p:embed/>
                </p:oleObj>
              </mc:Choice>
              <mc:Fallback>
                <p:oleObj name="CS ChemDraw Drawing" r:id="rId21" imgW="94006" imgH="426185" progId="ChemDraw.Document.6.0">
                  <p:embed/>
                  <p:pic>
                    <p:nvPicPr>
                      <p:cNvPr id="88" name="Objet 87">
                        <a:extLst>
                          <a:ext uri="{FF2B5EF4-FFF2-40B4-BE49-F238E27FC236}">
                            <a16:creationId xmlns:a16="http://schemas.microsoft.com/office/drawing/2014/main" id="{A0D840F4-A3C4-4113-95D8-58EA06DE00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32693" y="4248954"/>
                        <a:ext cx="93663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Rectangle 54">
            <a:extLst>
              <a:ext uri="{FF2B5EF4-FFF2-40B4-BE49-F238E27FC236}">
                <a16:creationId xmlns:a16="http://schemas.microsoft.com/office/drawing/2014/main" id="{80F12406-A49A-4D60-B32F-264ED9F752D4}"/>
              </a:ext>
            </a:extLst>
          </p:cNvPr>
          <p:cNvSpPr/>
          <p:nvPr/>
        </p:nvSpPr>
        <p:spPr>
          <a:xfrm>
            <a:off x="7992069" y="4681998"/>
            <a:ext cx="2072111" cy="36933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ZoneTexte 55">
                <a:extLst>
                  <a:ext uri="{FF2B5EF4-FFF2-40B4-BE49-F238E27FC236}">
                    <a16:creationId xmlns:a16="http://schemas.microsoft.com/office/drawing/2014/main" id="{81C1E6F0-5807-4D7A-BA3A-849138BF4F3A}"/>
                  </a:ext>
                </a:extLst>
              </p:cNvPr>
              <p:cNvSpPr txBox="1"/>
              <p:nvPr/>
            </p:nvSpPr>
            <p:spPr>
              <a:xfrm>
                <a:off x="8021437" y="4021238"/>
                <a:ext cx="18859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FR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/>
                  <a:t>C   </a:t>
                </a:r>
                <a:r>
                  <a:rPr lang="fr-FR" dirty="0" err="1"/>
                  <a:t>C</a:t>
                </a:r>
                <a:endParaRPr lang="fr-FR" dirty="0"/>
              </a:p>
            </p:txBody>
          </p:sp>
        </mc:Choice>
        <mc:Fallback>
          <p:sp>
            <p:nvSpPr>
              <p:cNvPr id="56" name="ZoneTexte 55">
                <a:extLst>
                  <a:ext uri="{FF2B5EF4-FFF2-40B4-BE49-F238E27FC236}">
                    <a16:creationId xmlns:a16="http://schemas.microsoft.com/office/drawing/2014/main" id="{81C1E6F0-5807-4D7A-BA3A-849138BF4F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1437" y="4021238"/>
                <a:ext cx="1885950" cy="369332"/>
              </a:xfrm>
              <a:prstGeom prst="rect">
                <a:avLst/>
              </a:prstGeom>
              <a:blipFill>
                <a:blip r:embed="rId22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ZoneTexte 57">
                <a:extLst>
                  <a:ext uri="{FF2B5EF4-FFF2-40B4-BE49-F238E27FC236}">
                    <a16:creationId xmlns:a16="http://schemas.microsoft.com/office/drawing/2014/main" id="{3A82DB08-3663-4654-9101-3049775D4804}"/>
                  </a:ext>
                </a:extLst>
              </p:cNvPr>
              <p:cNvSpPr txBox="1"/>
              <p:nvPr/>
            </p:nvSpPr>
            <p:spPr>
              <a:xfrm>
                <a:off x="8671602" y="4021238"/>
                <a:ext cx="5035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FR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fr-FR" dirty="0"/>
                  <a:t> </a:t>
                </a:r>
              </a:p>
            </p:txBody>
          </p:sp>
        </mc:Choice>
        <mc:Fallback>
          <p:sp>
            <p:nvSpPr>
              <p:cNvPr id="58" name="ZoneTexte 57">
                <a:extLst>
                  <a:ext uri="{FF2B5EF4-FFF2-40B4-BE49-F238E27FC236}">
                    <a16:creationId xmlns:a16="http://schemas.microsoft.com/office/drawing/2014/main" id="{3A82DB08-3663-4654-9101-3049775D48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1602" y="4021238"/>
                <a:ext cx="503599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9F43FA4C-5187-4BFD-BD65-419BFBD912A6}"/>
              </a:ext>
            </a:extLst>
          </p:cNvPr>
          <p:cNvCxnSpPr>
            <a:cxnSpLocks/>
          </p:cNvCxnSpPr>
          <p:nvPr/>
        </p:nvCxnSpPr>
        <p:spPr>
          <a:xfrm>
            <a:off x="8496248" y="4205904"/>
            <a:ext cx="117021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ZoneTexte 61">
            <a:extLst>
              <a:ext uri="{FF2B5EF4-FFF2-40B4-BE49-F238E27FC236}">
                <a16:creationId xmlns:a16="http://schemas.microsoft.com/office/drawing/2014/main" id="{AB6E6551-FDA7-4562-B163-7DA08B2D8448}"/>
              </a:ext>
            </a:extLst>
          </p:cNvPr>
          <p:cNvSpPr txBox="1"/>
          <p:nvPr/>
        </p:nvSpPr>
        <p:spPr>
          <a:xfrm>
            <a:off x="9386535" y="4015549"/>
            <a:ext cx="654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H</a:t>
            </a:r>
          </a:p>
        </p:txBody>
      </p: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C07AD932-1819-482B-8E36-F270807B1079}"/>
              </a:ext>
            </a:extLst>
          </p:cNvPr>
          <p:cNvCxnSpPr>
            <a:cxnSpLocks/>
          </p:cNvCxnSpPr>
          <p:nvPr/>
        </p:nvCxnSpPr>
        <p:spPr>
          <a:xfrm>
            <a:off x="8444209" y="4310491"/>
            <a:ext cx="0" cy="38018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BAA52718-0DD6-41FE-83F8-D25CCF3ED6DC}"/>
              </a:ext>
            </a:extLst>
          </p:cNvPr>
          <p:cNvCxnSpPr>
            <a:cxnSpLocks/>
          </p:cNvCxnSpPr>
          <p:nvPr/>
        </p:nvCxnSpPr>
        <p:spPr>
          <a:xfrm>
            <a:off x="9557658" y="4294217"/>
            <a:ext cx="0" cy="38018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Connecteur droit avec flèche 64">
            <a:extLst>
              <a:ext uri="{FF2B5EF4-FFF2-40B4-BE49-F238E27FC236}">
                <a16:creationId xmlns:a16="http://schemas.microsoft.com/office/drawing/2014/main" id="{A66EC8FE-981B-4A22-88E7-FB9215C55E42}"/>
              </a:ext>
            </a:extLst>
          </p:cNvPr>
          <p:cNvCxnSpPr>
            <a:cxnSpLocks/>
          </p:cNvCxnSpPr>
          <p:nvPr/>
        </p:nvCxnSpPr>
        <p:spPr>
          <a:xfrm flipH="1" flipV="1">
            <a:off x="8496248" y="4310491"/>
            <a:ext cx="1004261" cy="1868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0" name="Objet 69">
            <a:extLst>
              <a:ext uri="{FF2B5EF4-FFF2-40B4-BE49-F238E27FC236}">
                <a16:creationId xmlns:a16="http://schemas.microsoft.com/office/drawing/2014/main" id="{D90F95B9-5C61-4FC7-82B3-C855BEEFBE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8268216"/>
              </p:ext>
            </p:extLst>
          </p:nvPr>
        </p:nvGraphicFramePr>
        <p:xfrm>
          <a:off x="8244448" y="4398163"/>
          <a:ext cx="172130" cy="28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4" imgW="201959" imgH="392647" progId="ChemDraw.Document.6.0">
                  <p:embed/>
                </p:oleObj>
              </mc:Choice>
              <mc:Fallback>
                <p:oleObj name="CS ChemDraw Drawing" r:id="rId24" imgW="201959" imgH="392647" progId="ChemDraw.Document.6.0">
                  <p:embed/>
                  <p:pic>
                    <p:nvPicPr>
                      <p:cNvPr id="1030" name="Objet 1029">
                        <a:extLst>
                          <a:ext uri="{FF2B5EF4-FFF2-40B4-BE49-F238E27FC236}">
                            <a16:creationId xmlns:a16="http://schemas.microsoft.com/office/drawing/2014/main" id="{45806EB7-B489-4E1C-AF0B-37A21D0D87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244448" y="4398163"/>
                        <a:ext cx="172130" cy="28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428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17AE73-00D6-4060-8AB6-C056A6554522}"/>
              </a:ext>
            </a:extLst>
          </p:cNvPr>
          <p:cNvSpPr/>
          <p:nvPr/>
        </p:nvSpPr>
        <p:spPr>
          <a:xfrm>
            <a:off x="196539" y="2043186"/>
            <a:ext cx="2072111" cy="36933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4C16C119-D11D-4827-9A8F-3F62D3730BA0}"/>
              </a:ext>
            </a:extLst>
          </p:cNvPr>
          <p:cNvCxnSpPr/>
          <p:nvPr/>
        </p:nvCxnSpPr>
        <p:spPr>
          <a:xfrm>
            <a:off x="2546235" y="2132992"/>
            <a:ext cx="11763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AFAFD51C-71C9-4B03-AB54-A40DF8A6DC48}"/>
              </a:ext>
            </a:extLst>
          </p:cNvPr>
          <p:cNvCxnSpPr>
            <a:cxnSpLocks/>
          </p:cNvCxnSpPr>
          <p:nvPr/>
        </p:nvCxnSpPr>
        <p:spPr>
          <a:xfrm flipH="1">
            <a:off x="2541472" y="2246512"/>
            <a:ext cx="11811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BF0F0D65-F53D-4D28-8FE6-765EA17D6432}"/>
              </a:ext>
            </a:extLst>
          </p:cNvPr>
          <p:cNvSpPr/>
          <p:nvPr/>
        </p:nvSpPr>
        <p:spPr>
          <a:xfrm>
            <a:off x="4048463" y="2031160"/>
            <a:ext cx="2072111" cy="36933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A44E1BEC-E732-46A6-8849-0DEC037DC924}"/>
                  </a:ext>
                </a:extLst>
              </p:cNvPr>
              <p:cNvSpPr txBox="1"/>
              <p:nvPr/>
            </p:nvSpPr>
            <p:spPr>
              <a:xfrm>
                <a:off x="2910972" y="1462097"/>
                <a:ext cx="5109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FR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/>
                  <a:t> </a:t>
                </a:r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A44E1BEC-E732-46A6-8849-0DEC037DC9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0972" y="1462097"/>
                <a:ext cx="510909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e 8">
            <a:extLst>
              <a:ext uri="{FF2B5EF4-FFF2-40B4-BE49-F238E27FC236}">
                <a16:creationId xmlns:a16="http://schemas.microsoft.com/office/drawing/2014/main" id="{F9CAEBDD-51B1-4222-A604-A2760B14EF83}"/>
              </a:ext>
            </a:extLst>
          </p:cNvPr>
          <p:cNvGrpSpPr/>
          <p:nvPr/>
        </p:nvGrpSpPr>
        <p:grpSpPr>
          <a:xfrm>
            <a:off x="2576332" y="1749187"/>
            <a:ext cx="1885950" cy="369333"/>
            <a:chOff x="4041321" y="521544"/>
            <a:chExt cx="1885950" cy="3693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ZoneTexte 9">
                  <a:extLst>
                    <a:ext uri="{FF2B5EF4-FFF2-40B4-BE49-F238E27FC236}">
                      <a16:creationId xmlns:a16="http://schemas.microsoft.com/office/drawing/2014/main" id="{96486CF0-4CCE-41CC-BCCF-50BC4F5EE514}"/>
                    </a:ext>
                  </a:extLst>
                </p:cNvPr>
                <p:cNvSpPr txBox="1"/>
                <p:nvPr/>
              </p:nvSpPr>
              <p:spPr>
                <a:xfrm>
                  <a:off x="4041321" y="521545"/>
                  <a:ext cx="18859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fr-FR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fr-FR" dirty="0"/>
                    <a:t>C=C</a:t>
                  </a:r>
                </a:p>
              </p:txBody>
            </p:sp>
          </mc:Choice>
          <mc:Fallback xmlns="">
            <p:sp>
              <p:nvSpPr>
                <p:cNvPr id="10" name="ZoneTexte 9">
                  <a:extLst>
                    <a:ext uri="{FF2B5EF4-FFF2-40B4-BE49-F238E27FC236}">
                      <a16:creationId xmlns:a16="http://schemas.microsoft.com/office/drawing/2014/main" id="{96486CF0-4CCE-41CC-BCCF-50BC4F5EE5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1321" y="521545"/>
                  <a:ext cx="1885950" cy="369332"/>
                </a:xfrm>
                <a:prstGeom prst="rect">
                  <a:avLst/>
                </a:prstGeom>
                <a:blipFill>
                  <a:blip r:embed="rId3"/>
                  <a:stretch>
                    <a:fillRect t="-9836" b="-2459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ZoneTexte 10">
                  <a:extLst>
                    <a:ext uri="{FF2B5EF4-FFF2-40B4-BE49-F238E27FC236}">
                      <a16:creationId xmlns:a16="http://schemas.microsoft.com/office/drawing/2014/main" id="{F807826C-3C24-49DA-89ED-5D1DD45A6994}"/>
                    </a:ext>
                  </a:extLst>
                </p:cNvPr>
                <p:cNvSpPr txBox="1"/>
                <p:nvPr/>
              </p:nvSpPr>
              <p:spPr>
                <a:xfrm>
                  <a:off x="4666196" y="521544"/>
                  <a:ext cx="51090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fr-FR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fr-FR" dirty="0"/>
                    <a:t> </a:t>
                  </a:r>
                </a:p>
              </p:txBody>
            </p:sp>
          </mc:Choice>
          <mc:Fallback xmlns="">
            <p:sp>
              <p:nvSpPr>
                <p:cNvPr id="11" name="ZoneTexte 10">
                  <a:extLst>
                    <a:ext uri="{FF2B5EF4-FFF2-40B4-BE49-F238E27FC236}">
                      <a16:creationId xmlns:a16="http://schemas.microsoft.com/office/drawing/2014/main" id="{F807826C-3C24-49DA-89ED-5D1DD45A69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66196" y="521544"/>
                  <a:ext cx="510909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F11438D4-0440-41D0-9B67-B62DA0E50B65}"/>
              </a:ext>
            </a:extLst>
          </p:cNvPr>
          <p:cNvGrpSpPr/>
          <p:nvPr/>
        </p:nvGrpSpPr>
        <p:grpSpPr>
          <a:xfrm>
            <a:off x="3980427" y="1369662"/>
            <a:ext cx="1885950" cy="377993"/>
            <a:chOff x="4041321" y="512884"/>
            <a:chExt cx="1885950" cy="3779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ZoneTexte 12">
                  <a:extLst>
                    <a:ext uri="{FF2B5EF4-FFF2-40B4-BE49-F238E27FC236}">
                      <a16:creationId xmlns:a16="http://schemas.microsoft.com/office/drawing/2014/main" id="{B0381064-C435-47E4-A87B-8508860CF7CB}"/>
                    </a:ext>
                  </a:extLst>
                </p:cNvPr>
                <p:cNvSpPr txBox="1"/>
                <p:nvPr/>
              </p:nvSpPr>
              <p:spPr>
                <a:xfrm>
                  <a:off x="4041321" y="521545"/>
                  <a:ext cx="18859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fr-FR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fr-FR" dirty="0"/>
                    <a:t>C=C</a:t>
                  </a:r>
                </a:p>
              </p:txBody>
            </p:sp>
          </mc:Choice>
          <mc:Fallback xmlns="">
            <p:sp>
              <p:nvSpPr>
                <p:cNvPr id="13" name="ZoneTexte 12">
                  <a:extLst>
                    <a:ext uri="{FF2B5EF4-FFF2-40B4-BE49-F238E27FC236}">
                      <a16:creationId xmlns:a16="http://schemas.microsoft.com/office/drawing/2014/main" id="{B0381064-C435-47E4-A87B-8508860CF7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1321" y="521545"/>
                  <a:ext cx="1885950" cy="369332"/>
                </a:xfrm>
                <a:prstGeom prst="rect">
                  <a:avLst/>
                </a:prstGeom>
                <a:blipFill>
                  <a:blip r:embed="rId5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ZoneTexte 13">
                  <a:extLst>
                    <a:ext uri="{FF2B5EF4-FFF2-40B4-BE49-F238E27FC236}">
                      <a16:creationId xmlns:a16="http://schemas.microsoft.com/office/drawing/2014/main" id="{F5DE2D00-BD15-48C2-8CF9-E1A3FF71D8A8}"/>
                    </a:ext>
                  </a:extLst>
                </p:cNvPr>
                <p:cNvSpPr txBox="1"/>
                <p:nvPr/>
              </p:nvSpPr>
              <p:spPr>
                <a:xfrm>
                  <a:off x="4652875" y="512884"/>
                  <a:ext cx="51090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fr-FR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fr-FR" dirty="0"/>
                    <a:t> </a:t>
                  </a:r>
                </a:p>
              </p:txBody>
            </p:sp>
          </mc:Choice>
          <mc:Fallback xmlns="">
            <p:sp>
              <p:nvSpPr>
                <p:cNvPr id="14" name="ZoneTexte 13">
                  <a:extLst>
                    <a:ext uri="{FF2B5EF4-FFF2-40B4-BE49-F238E27FC236}">
                      <a16:creationId xmlns:a16="http://schemas.microsoft.com/office/drawing/2014/main" id="{F5DE2D00-BD15-48C2-8CF9-E1A3FF71D8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2875" y="512884"/>
                  <a:ext cx="510909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id="{92059A7E-9F10-4E0D-B7D6-286C760463BD}"/>
              </a:ext>
            </a:extLst>
          </p:cNvPr>
          <p:cNvSpPr txBox="1"/>
          <p:nvPr/>
        </p:nvSpPr>
        <p:spPr>
          <a:xfrm>
            <a:off x="5480655" y="1369662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H-H </a:t>
            </a:r>
          </a:p>
        </p:txBody>
      </p:sp>
      <p:graphicFrame>
        <p:nvGraphicFramePr>
          <p:cNvPr id="16" name="Objet 15">
            <a:extLst>
              <a:ext uri="{FF2B5EF4-FFF2-40B4-BE49-F238E27FC236}">
                <a16:creationId xmlns:a16="http://schemas.microsoft.com/office/drawing/2014/main" id="{1D50305C-347B-41B5-9E03-3302B08798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73067" y="1618704"/>
          <a:ext cx="93663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7" imgW="94006" imgH="426185" progId="ChemDraw.Document.6.0">
                  <p:embed/>
                </p:oleObj>
              </mc:Choice>
              <mc:Fallback>
                <p:oleObj name="CS ChemDraw Drawing" r:id="rId7" imgW="94006" imgH="426185" progId="ChemDraw.Document.6.0">
                  <p:embed/>
                  <p:pic>
                    <p:nvPicPr>
                      <p:cNvPr id="16" name="Objet 15">
                        <a:extLst>
                          <a:ext uri="{FF2B5EF4-FFF2-40B4-BE49-F238E27FC236}">
                            <a16:creationId xmlns:a16="http://schemas.microsoft.com/office/drawing/2014/main" id="{1D50305C-347B-41B5-9E03-3302B08798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73067" y="1618704"/>
                        <a:ext cx="93663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 16">
            <a:extLst>
              <a:ext uri="{FF2B5EF4-FFF2-40B4-BE49-F238E27FC236}">
                <a16:creationId xmlns:a16="http://schemas.microsoft.com/office/drawing/2014/main" id="{938E0980-F8A6-468E-A073-B45C3061ED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21391" y="1631117"/>
          <a:ext cx="93663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9" imgW="94006" imgH="426185" progId="ChemDraw.Document.6.0">
                  <p:embed/>
                </p:oleObj>
              </mc:Choice>
              <mc:Fallback>
                <p:oleObj name="CS ChemDraw Drawing" r:id="rId9" imgW="94006" imgH="426185" progId="ChemDraw.Document.6.0">
                  <p:embed/>
                  <p:pic>
                    <p:nvPicPr>
                      <p:cNvPr id="17" name="Objet 16">
                        <a:extLst>
                          <a:ext uri="{FF2B5EF4-FFF2-40B4-BE49-F238E27FC236}">
                            <a16:creationId xmlns:a16="http://schemas.microsoft.com/office/drawing/2014/main" id="{938E0980-F8A6-468E-A073-B45C3061ED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21391" y="1631117"/>
                        <a:ext cx="93663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ZoneTexte 17">
            <a:extLst>
              <a:ext uri="{FF2B5EF4-FFF2-40B4-BE49-F238E27FC236}">
                <a16:creationId xmlns:a16="http://schemas.microsoft.com/office/drawing/2014/main" id="{676FFB4D-3C82-4CD0-89DD-6FA789B5D6B6}"/>
              </a:ext>
            </a:extLst>
          </p:cNvPr>
          <p:cNvSpPr txBox="1"/>
          <p:nvPr/>
        </p:nvSpPr>
        <p:spPr>
          <a:xfrm>
            <a:off x="2423786" y="2305559"/>
            <a:ext cx="1960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Physisorption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C31E20-040A-4D31-9A87-2043154F7964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16E02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30E94A97-30D4-4A2D-9FEE-CAB4D1875EC9}"/>
              </a:ext>
            </a:extLst>
          </p:cNvPr>
          <p:cNvCxnSpPr/>
          <p:nvPr/>
        </p:nvCxnSpPr>
        <p:spPr>
          <a:xfrm>
            <a:off x="6470535" y="2132992"/>
            <a:ext cx="11763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827338FF-2D20-4D6D-BB31-CFB24F140220}"/>
              </a:ext>
            </a:extLst>
          </p:cNvPr>
          <p:cNvCxnSpPr>
            <a:cxnSpLocks/>
          </p:cNvCxnSpPr>
          <p:nvPr/>
        </p:nvCxnSpPr>
        <p:spPr>
          <a:xfrm flipH="1">
            <a:off x="6465772" y="2246512"/>
            <a:ext cx="11811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E0919E8E-B26D-4BCF-86AC-B7E25B0BC9D4}"/>
              </a:ext>
            </a:extLst>
          </p:cNvPr>
          <p:cNvSpPr/>
          <p:nvPr/>
        </p:nvSpPr>
        <p:spPr>
          <a:xfrm>
            <a:off x="7992070" y="2028136"/>
            <a:ext cx="2072111" cy="36933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738D1B60-1B92-4647-A9D9-13D7F90DCB77}"/>
              </a:ext>
            </a:extLst>
          </p:cNvPr>
          <p:cNvSpPr txBox="1"/>
          <p:nvPr/>
        </p:nvSpPr>
        <p:spPr>
          <a:xfrm>
            <a:off x="621451" y="2043186"/>
            <a:ext cx="1721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Catalyseur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07F621BE-073D-49D1-8D83-5BAACDFFC2B4}"/>
              </a:ext>
            </a:extLst>
          </p:cNvPr>
          <p:cNvSpPr txBox="1"/>
          <p:nvPr/>
        </p:nvSpPr>
        <p:spPr>
          <a:xfrm>
            <a:off x="6329471" y="2326321"/>
            <a:ext cx="1960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Chimisorption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294915F6-2D1C-47C0-B0AA-EBFDBE548945}"/>
                  </a:ext>
                </a:extLst>
              </p:cNvPr>
              <p:cNvSpPr txBox="1"/>
              <p:nvPr/>
            </p:nvSpPr>
            <p:spPr>
              <a:xfrm>
                <a:off x="7992070" y="1339214"/>
                <a:ext cx="18859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FR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/>
                  <a:t>C   </a:t>
                </a:r>
                <a:r>
                  <a:rPr lang="fr-FR" dirty="0" err="1"/>
                  <a:t>C</a:t>
                </a:r>
                <a:endParaRPr lang="fr-FR" dirty="0"/>
              </a:p>
            </p:txBody>
          </p:sp>
        </mc:Choice>
        <mc:Fallback xmlns=""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294915F6-2D1C-47C0-B0AA-EBFDBE5489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2070" y="1339214"/>
                <a:ext cx="1885950" cy="369332"/>
              </a:xfrm>
              <a:prstGeom prst="rect">
                <a:avLst/>
              </a:prstGeom>
              <a:blipFill>
                <a:blip r:embed="rId10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8ECB7035-AFFE-4073-B542-E385E9937858}"/>
                  </a:ext>
                </a:extLst>
              </p:cNvPr>
              <p:cNvSpPr txBox="1"/>
              <p:nvPr/>
            </p:nvSpPr>
            <p:spPr>
              <a:xfrm>
                <a:off x="8642235" y="1339214"/>
                <a:ext cx="5109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FR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/>
                  <a:t> </a:t>
                </a:r>
              </a:p>
            </p:txBody>
          </p:sp>
        </mc:Choice>
        <mc:Fallback xmlns=""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8ECB7035-AFFE-4073-B542-E385E99378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2235" y="1339214"/>
                <a:ext cx="510909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56966B92-747E-4C8F-88B4-1A6646C88C1F}"/>
              </a:ext>
            </a:extLst>
          </p:cNvPr>
          <p:cNvCxnSpPr/>
          <p:nvPr/>
        </p:nvCxnSpPr>
        <p:spPr>
          <a:xfrm>
            <a:off x="8392886" y="1631117"/>
            <a:ext cx="0" cy="3970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DF55A1A3-8411-434F-BADB-43666BC2F1F2}"/>
              </a:ext>
            </a:extLst>
          </p:cNvPr>
          <p:cNvCxnSpPr>
            <a:cxnSpLocks/>
          </p:cNvCxnSpPr>
          <p:nvPr/>
        </p:nvCxnSpPr>
        <p:spPr>
          <a:xfrm>
            <a:off x="8466881" y="1523880"/>
            <a:ext cx="117021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EE2533EC-BA1E-4293-921F-44EEBE8EB3EB}"/>
              </a:ext>
            </a:extLst>
          </p:cNvPr>
          <p:cNvCxnSpPr/>
          <p:nvPr/>
        </p:nvCxnSpPr>
        <p:spPr>
          <a:xfrm>
            <a:off x="8664782" y="1631116"/>
            <a:ext cx="0" cy="3970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A41468B8-3794-4F83-B38C-32282C16F108}"/>
              </a:ext>
            </a:extLst>
          </p:cNvPr>
          <p:cNvCxnSpPr/>
          <p:nvPr/>
        </p:nvCxnSpPr>
        <p:spPr>
          <a:xfrm>
            <a:off x="9500508" y="1631115"/>
            <a:ext cx="0" cy="3970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F0C6BA50-8E44-43EB-873D-D40AA6EDAFB3}"/>
              </a:ext>
            </a:extLst>
          </p:cNvPr>
          <p:cNvCxnSpPr/>
          <p:nvPr/>
        </p:nvCxnSpPr>
        <p:spPr>
          <a:xfrm>
            <a:off x="9293680" y="1618704"/>
            <a:ext cx="0" cy="3970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ZoneTexte 45">
            <a:extLst>
              <a:ext uri="{FF2B5EF4-FFF2-40B4-BE49-F238E27FC236}">
                <a16:creationId xmlns:a16="http://schemas.microsoft.com/office/drawing/2014/main" id="{F3A49D25-C59B-4E5D-AF63-CBF10FDF76DF}"/>
              </a:ext>
            </a:extLst>
          </p:cNvPr>
          <p:cNvSpPr txBox="1"/>
          <p:nvPr/>
        </p:nvSpPr>
        <p:spPr>
          <a:xfrm>
            <a:off x="9117766" y="1321112"/>
            <a:ext cx="654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H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D5183030-7E2F-49B8-BCB5-14875F33DFB7}"/>
              </a:ext>
            </a:extLst>
          </p:cNvPr>
          <p:cNvSpPr txBox="1"/>
          <p:nvPr/>
        </p:nvSpPr>
        <p:spPr>
          <a:xfrm>
            <a:off x="9357168" y="1333525"/>
            <a:ext cx="654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H</a:t>
            </a:r>
          </a:p>
        </p:txBody>
      </p:sp>
      <p:graphicFrame>
        <p:nvGraphicFramePr>
          <p:cNvPr id="54" name="Objet 53">
            <a:extLst>
              <a:ext uri="{FF2B5EF4-FFF2-40B4-BE49-F238E27FC236}">
                <a16:creationId xmlns:a16="http://schemas.microsoft.com/office/drawing/2014/main" id="{E6D2D9FD-1B19-4ED4-9AE1-1538B6E3813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44209" y="1697108"/>
          <a:ext cx="201613" cy="362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2" imgW="201959" imgH="392647" progId="ChemDraw.Document.6.0">
                  <p:embed/>
                </p:oleObj>
              </mc:Choice>
              <mc:Fallback>
                <p:oleObj name="CS ChemDraw Drawing" r:id="rId12" imgW="201959" imgH="392647" progId="ChemDraw.Document.6.0">
                  <p:embed/>
                  <p:pic>
                    <p:nvPicPr>
                      <p:cNvPr id="54" name="Objet 53">
                        <a:extLst>
                          <a:ext uri="{FF2B5EF4-FFF2-40B4-BE49-F238E27FC236}">
                            <a16:creationId xmlns:a16="http://schemas.microsoft.com/office/drawing/2014/main" id="{E6D2D9FD-1B19-4ED4-9AE1-1538B6E381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444209" y="1697108"/>
                        <a:ext cx="201613" cy="3622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t 56">
            <a:extLst>
              <a:ext uri="{FF2B5EF4-FFF2-40B4-BE49-F238E27FC236}">
                <a16:creationId xmlns:a16="http://schemas.microsoft.com/office/drawing/2014/main" id="{2B7C9DEB-20E4-46EE-89D4-5D2FD2BCE5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33048" y="1678143"/>
          <a:ext cx="552450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4" imgW="552675" imgH="250758" progId="ChemDraw.Document.6.0">
                  <p:embed/>
                </p:oleObj>
              </mc:Choice>
              <mc:Fallback>
                <p:oleObj name="CS ChemDraw Drawing" r:id="rId14" imgW="552675" imgH="250758" progId="ChemDraw.Document.6.0">
                  <p:embed/>
                  <p:pic>
                    <p:nvPicPr>
                      <p:cNvPr id="57" name="Objet 56">
                        <a:extLst>
                          <a:ext uri="{FF2B5EF4-FFF2-40B4-BE49-F238E27FC236}">
                            <a16:creationId xmlns:a16="http://schemas.microsoft.com/office/drawing/2014/main" id="{2B7C9DEB-20E4-46EE-89D4-5D2FD2BCE5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733048" y="1678143"/>
                        <a:ext cx="552450" cy="250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24" name="Groupe 1023">
            <a:extLst>
              <a:ext uri="{FF2B5EF4-FFF2-40B4-BE49-F238E27FC236}">
                <a16:creationId xmlns:a16="http://schemas.microsoft.com/office/drawing/2014/main" id="{4A20D5DB-B493-4637-B4F2-D3F70788E7D8}"/>
              </a:ext>
            </a:extLst>
          </p:cNvPr>
          <p:cNvGrpSpPr/>
          <p:nvPr/>
        </p:nvGrpSpPr>
        <p:grpSpPr>
          <a:xfrm>
            <a:off x="8910702" y="2717058"/>
            <a:ext cx="146791" cy="1037472"/>
            <a:chOff x="9625527" y="3152741"/>
            <a:chExt cx="146791" cy="1037472"/>
          </a:xfrm>
        </p:grpSpPr>
        <p:cxnSp>
          <p:nvCxnSpPr>
            <p:cNvPr id="59" name="Connecteur droit avec flèche 58">
              <a:extLst>
                <a:ext uri="{FF2B5EF4-FFF2-40B4-BE49-F238E27FC236}">
                  <a16:creationId xmlns:a16="http://schemas.microsoft.com/office/drawing/2014/main" id="{1495973E-997B-48B9-8514-438B0C5022F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764836" y="3152741"/>
              <a:ext cx="7482" cy="10374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Connecteur droit avec flèche 59">
              <a:extLst>
                <a:ext uri="{FF2B5EF4-FFF2-40B4-BE49-F238E27FC236}">
                  <a16:creationId xmlns:a16="http://schemas.microsoft.com/office/drawing/2014/main" id="{9F989CC8-DCC3-40B7-AC9C-5A0E8ED41B77}"/>
                </a:ext>
              </a:extLst>
            </p:cNvPr>
            <p:cNvCxnSpPr>
              <a:cxnSpLocks/>
            </p:cNvCxnSpPr>
            <p:nvPr/>
          </p:nvCxnSpPr>
          <p:spPr>
            <a:xfrm>
              <a:off x="9625527" y="3192236"/>
              <a:ext cx="0" cy="99797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65B34338-BA87-4DFA-959B-F50152BEE98C}"/>
              </a:ext>
            </a:extLst>
          </p:cNvPr>
          <p:cNvSpPr/>
          <p:nvPr/>
        </p:nvSpPr>
        <p:spPr>
          <a:xfrm>
            <a:off x="4023889" y="4685121"/>
            <a:ext cx="2072111" cy="36933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0" name="Connecteur droit avec flèche 79">
            <a:extLst>
              <a:ext uri="{FF2B5EF4-FFF2-40B4-BE49-F238E27FC236}">
                <a16:creationId xmlns:a16="http://schemas.microsoft.com/office/drawing/2014/main" id="{1937C0A9-C5DB-4C92-BAC7-C9FC91455934}"/>
              </a:ext>
            </a:extLst>
          </p:cNvPr>
          <p:cNvCxnSpPr/>
          <p:nvPr/>
        </p:nvCxnSpPr>
        <p:spPr>
          <a:xfrm>
            <a:off x="6394335" y="4756267"/>
            <a:ext cx="11763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Connecteur droit avec flèche 80">
            <a:extLst>
              <a:ext uri="{FF2B5EF4-FFF2-40B4-BE49-F238E27FC236}">
                <a16:creationId xmlns:a16="http://schemas.microsoft.com/office/drawing/2014/main" id="{51909E4B-22B6-49AA-826E-A699A4B80BAD}"/>
              </a:ext>
            </a:extLst>
          </p:cNvPr>
          <p:cNvCxnSpPr>
            <a:cxnSpLocks/>
          </p:cNvCxnSpPr>
          <p:nvPr/>
        </p:nvCxnSpPr>
        <p:spPr>
          <a:xfrm flipH="1">
            <a:off x="6389572" y="4869787"/>
            <a:ext cx="11811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31" name="ZoneTexte 1030">
            <a:extLst>
              <a:ext uri="{FF2B5EF4-FFF2-40B4-BE49-F238E27FC236}">
                <a16:creationId xmlns:a16="http://schemas.microsoft.com/office/drawing/2014/main" id="{4B3331EF-08C5-4F7B-9DD5-562BEF51B73C}"/>
              </a:ext>
            </a:extLst>
          </p:cNvPr>
          <p:cNvSpPr txBox="1"/>
          <p:nvPr/>
        </p:nvSpPr>
        <p:spPr>
          <a:xfrm>
            <a:off x="9285498" y="3077936"/>
            <a:ext cx="18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Réaction</a:t>
            </a:r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EB809E30-B264-4B96-8E52-D743FEAE37CC}"/>
              </a:ext>
            </a:extLst>
          </p:cNvPr>
          <p:cNvSpPr txBox="1"/>
          <p:nvPr/>
        </p:nvSpPr>
        <p:spPr>
          <a:xfrm>
            <a:off x="6465772" y="4936467"/>
            <a:ext cx="18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Réaction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ZoneTexte 83">
                <a:extLst>
                  <a:ext uri="{FF2B5EF4-FFF2-40B4-BE49-F238E27FC236}">
                    <a16:creationId xmlns:a16="http://schemas.microsoft.com/office/drawing/2014/main" id="{AA8D572A-0284-4597-9BF5-F2B289C72D98}"/>
                  </a:ext>
                </a:extLst>
              </p:cNvPr>
              <p:cNvSpPr txBox="1"/>
              <p:nvPr/>
            </p:nvSpPr>
            <p:spPr>
              <a:xfrm>
                <a:off x="4441180" y="4045024"/>
                <a:ext cx="18859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FR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fr-FR" dirty="0"/>
                  <a:t>C   </a:t>
                </a:r>
                <a:r>
                  <a:rPr lang="fr-FR" dirty="0" err="1"/>
                  <a:t>C</a:t>
                </a:r>
                <a:endParaRPr lang="fr-FR" dirty="0"/>
              </a:p>
            </p:txBody>
          </p:sp>
        </mc:Choice>
        <mc:Fallback xmlns="">
          <p:sp>
            <p:nvSpPr>
              <p:cNvPr id="84" name="ZoneTexte 83">
                <a:extLst>
                  <a:ext uri="{FF2B5EF4-FFF2-40B4-BE49-F238E27FC236}">
                    <a16:creationId xmlns:a16="http://schemas.microsoft.com/office/drawing/2014/main" id="{AA8D572A-0284-4597-9BF5-F2B289C72D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1180" y="4045024"/>
                <a:ext cx="1885950" cy="369332"/>
              </a:xfrm>
              <a:prstGeom prst="rect">
                <a:avLst/>
              </a:prstGeom>
              <a:blipFill>
                <a:blip r:embed="rId19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ZoneTexte 84">
                <a:extLst>
                  <a:ext uri="{FF2B5EF4-FFF2-40B4-BE49-F238E27FC236}">
                    <a16:creationId xmlns:a16="http://schemas.microsoft.com/office/drawing/2014/main" id="{38EFABE3-C0F2-4415-BE23-8172C379C304}"/>
                  </a:ext>
                </a:extLst>
              </p:cNvPr>
              <p:cNvSpPr txBox="1"/>
              <p:nvPr/>
            </p:nvSpPr>
            <p:spPr>
              <a:xfrm>
                <a:off x="5091345" y="4045024"/>
                <a:ext cx="5035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FR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fr-FR" dirty="0"/>
                  <a:t> </a:t>
                </a:r>
              </a:p>
            </p:txBody>
          </p:sp>
        </mc:Choice>
        <mc:Fallback xmlns="">
          <p:sp>
            <p:nvSpPr>
              <p:cNvPr id="85" name="ZoneTexte 84">
                <a:extLst>
                  <a:ext uri="{FF2B5EF4-FFF2-40B4-BE49-F238E27FC236}">
                    <a16:creationId xmlns:a16="http://schemas.microsoft.com/office/drawing/2014/main" id="{38EFABE3-C0F2-4415-BE23-8172C379C3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1345" y="4045024"/>
                <a:ext cx="503599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6" name="Connecteur droit 85">
            <a:extLst>
              <a:ext uri="{FF2B5EF4-FFF2-40B4-BE49-F238E27FC236}">
                <a16:creationId xmlns:a16="http://schemas.microsoft.com/office/drawing/2014/main" id="{68DCB444-04F8-486F-8932-E8BE20C4CCB1}"/>
              </a:ext>
            </a:extLst>
          </p:cNvPr>
          <p:cNvCxnSpPr>
            <a:cxnSpLocks/>
          </p:cNvCxnSpPr>
          <p:nvPr/>
        </p:nvCxnSpPr>
        <p:spPr>
          <a:xfrm>
            <a:off x="4915991" y="4229690"/>
            <a:ext cx="117021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88" name="Objet 87">
            <a:extLst>
              <a:ext uri="{FF2B5EF4-FFF2-40B4-BE49-F238E27FC236}">
                <a16:creationId xmlns:a16="http://schemas.microsoft.com/office/drawing/2014/main" id="{A0D840F4-A3C4-4113-95D8-58EA06DE00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32693" y="4248954"/>
          <a:ext cx="93663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1" imgW="94006" imgH="426185" progId="ChemDraw.Document.6.0">
                  <p:embed/>
                </p:oleObj>
              </mc:Choice>
              <mc:Fallback>
                <p:oleObj name="CS ChemDraw Drawing" r:id="rId21" imgW="94006" imgH="426185" progId="ChemDraw.Document.6.0">
                  <p:embed/>
                  <p:pic>
                    <p:nvPicPr>
                      <p:cNvPr id="88" name="Objet 87">
                        <a:extLst>
                          <a:ext uri="{FF2B5EF4-FFF2-40B4-BE49-F238E27FC236}">
                            <a16:creationId xmlns:a16="http://schemas.microsoft.com/office/drawing/2014/main" id="{A0D840F4-A3C4-4113-95D8-58EA06DE00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32693" y="4248954"/>
                        <a:ext cx="93663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9" name="Connecteur droit avec flèche 88">
            <a:extLst>
              <a:ext uri="{FF2B5EF4-FFF2-40B4-BE49-F238E27FC236}">
                <a16:creationId xmlns:a16="http://schemas.microsoft.com/office/drawing/2014/main" id="{9F37EEEE-CB3C-409D-9F9B-3F925FB754B7}"/>
              </a:ext>
            </a:extLst>
          </p:cNvPr>
          <p:cNvCxnSpPr/>
          <p:nvPr/>
        </p:nvCxnSpPr>
        <p:spPr>
          <a:xfrm>
            <a:off x="2693192" y="4753144"/>
            <a:ext cx="11763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Connecteur droit avec flèche 89">
            <a:extLst>
              <a:ext uri="{FF2B5EF4-FFF2-40B4-BE49-F238E27FC236}">
                <a16:creationId xmlns:a16="http://schemas.microsoft.com/office/drawing/2014/main" id="{9132AFFE-DCAD-4D67-8FA2-EDAF85F019C8}"/>
              </a:ext>
            </a:extLst>
          </p:cNvPr>
          <p:cNvCxnSpPr>
            <a:cxnSpLocks/>
          </p:cNvCxnSpPr>
          <p:nvPr/>
        </p:nvCxnSpPr>
        <p:spPr>
          <a:xfrm flipH="1">
            <a:off x="2688429" y="4866664"/>
            <a:ext cx="11811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1" name="Rectangle 90">
            <a:extLst>
              <a:ext uri="{FF2B5EF4-FFF2-40B4-BE49-F238E27FC236}">
                <a16:creationId xmlns:a16="http://schemas.microsoft.com/office/drawing/2014/main" id="{A84656ED-293C-46E0-9052-647BF50935B7}"/>
              </a:ext>
            </a:extLst>
          </p:cNvPr>
          <p:cNvSpPr/>
          <p:nvPr/>
        </p:nvSpPr>
        <p:spPr>
          <a:xfrm>
            <a:off x="233166" y="4674404"/>
            <a:ext cx="2072111" cy="36933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ZoneTexte 91">
                <a:extLst>
                  <a:ext uri="{FF2B5EF4-FFF2-40B4-BE49-F238E27FC236}">
                    <a16:creationId xmlns:a16="http://schemas.microsoft.com/office/drawing/2014/main" id="{E8676E2E-233A-4BE8-B137-961EA35160EE}"/>
                  </a:ext>
                </a:extLst>
              </p:cNvPr>
              <p:cNvSpPr txBox="1"/>
              <p:nvPr/>
            </p:nvSpPr>
            <p:spPr>
              <a:xfrm>
                <a:off x="2723738" y="4410960"/>
                <a:ext cx="18859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FR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fr-FR" dirty="0"/>
                  <a:t>C   </a:t>
                </a:r>
                <a:r>
                  <a:rPr lang="fr-FR" dirty="0" err="1"/>
                  <a:t>C</a:t>
                </a:r>
                <a:endParaRPr lang="fr-FR" dirty="0"/>
              </a:p>
            </p:txBody>
          </p:sp>
        </mc:Choice>
        <mc:Fallback xmlns="">
          <p:sp>
            <p:nvSpPr>
              <p:cNvPr id="92" name="ZoneTexte 91">
                <a:extLst>
                  <a:ext uri="{FF2B5EF4-FFF2-40B4-BE49-F238E27FC236}">
                    <a16:creationId xmlns:a16="http://schemas.microsoft.com/office/drawing/2014/main" id="{E8676E2E-233A-4BE8-B137-961EA35160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3738" y="4410960"/>
                <a:ext cx="1885950" cy="369332"/>
              </a:xfrm>
              <a:prstGeom prst="rect">
                <a:avLst/>
              </a:prstGeom>
              <a:blipFill>
                <a:blip r:embed="rId22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ZoneTexte 92">
                <a:extLst>
                  <a:ext uri="{FF2B5EF4-FFF2-40B4-BE49-F238E27FC236}">
                    <a16:creationId xmlns:a16="http://schemas.microsoft.com/office/drawing/2014/main" id="{03FD4658-CAA3-4577-9008-361EE54E17F3}"/>
                  </a:ext>
                </a:extLst>
              </p:cNvPr>
              <p:cNvSpPr txBox="1"/>
              <p:nvPr/>
            </p:nvSpPr>
            <p:spPr>
              <a:xfrm>
                <a:off x="3373903" y="4410960"/>
                <a:ext cx="5035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FR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fr-FR" dirty="0"/>
                  <a:t> </a:t>
                </a:r>
              </a:p>
            </p:txBody>
          </p:sp>
        </mc:Choice>
        <mc:Fallback xmlns="">
          <p:sp>
            <p:nvSpPr>
              <p:cNvPr id="93" name="ZoneTexte 92">
                <a:extLst>
                  <a:ext uri="{FF2B5EF4-FFF2-40B4-BE49-F238E27FC236}">
                    <a16:creationId xmlns:a16="http://schemas.microsoft.com/office/drawing/2014/main" id="{03FD4658-CAA3-4577-9008-361EE54E17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3903" y="4410960"/>
                <a:ext cx="503599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4" name="Connecteur droit 93">
            <a:extLst>
              <a:ext uri="{FF2B5EF4-FFF2-40B4-BE49-F238E27FC236}">
                <a16:creationId xmlns:a16="http://schemas.microsoft.com/office/drawing/2014/main" id="{7D99FF94-B5D0-490C-AAA7-135F738D014B}"/>
              </a:ext>
            </a:extLst>
          </p:cNvPr>
          <p:cNvCxnSpPr>
            <a:cxnSpLocks/>
          </p:cNvCxnSpPr>
          <p:nvPr/>
        </p:nvCxnSpPr>
        <p:spPr>
          <a:xfrm>
            <a:off x="3198549" y="4595626"/>
            <a:ext cx="117021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32" name="ZoneTexte 1031">
            <a:extLst>
              <a:ext uri="{FF2B5EF4-FFF2-40B4-BE49-F238E27FC236}">
                <a16:creationId xmlns:a16="http://schemas.microsoft.com/office/drawing/2014/main" id="{87EE6907-55C7-4760-AF0C-D9A1CB6A7C70}"/>
              </a:ext>
            </a:extLst>
          </p:cNvPr>
          <p:cNvSpPr txBox="1"/>
          <p:nvPr/>
        </p:nvSpPr>
        <p:spPr>
          <a:xfrm>
            <a:off x="2628203" y="4403398"/>
            <a:ext cx="407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28376E4B-E408-4871-88F1-4132CF220CEB}"/>
              </a:ext>
            </a:extLst>
          </p:cNvPr>
          <p:cNvSpPr txBox="1"/>
          <p:nvPr/>
        </p:nvSpPr>
        <p:spPr>
          <a:xfrm>
            <a:off x="2688813" y="4874226"/>
            <a:ext cx="18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Désorption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FA8EB36-9AF1-48BA-BC6D-BE204E3929B0}"/>
              </a:ext>
            </a:extLst>
          </p:cNvPr>
          <p:cNvSpPr/>
          <p:nvPr/>
        </p:nvSpPr>
        <p:spPr>
          <a:xfrm>
            <a:off x="7992069" y="4681998"/>
            <a:ext cx="2072111" cy="36933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ZoneTexte 63">
                <a:extLst>
                  <a:ext uri="{FF2B5EF4-FFF2-40B4-BE49-F238E27FC236}">
                    <a16:creationId xmlns:a16="http://schemas.microsoft.com/office/drawing/2014/main" id="{E457CA88-7F7E-41FE-90A8-26AEA4DB2FEE}"/>
                  </a:ext>
                </a:extLst>
              </p:cNvPr>
              <p:cNvSpPr txBox="1"/>
              <p:nvPr/>
            </p:nvSpPr>
            <p:spPr>
              <a:xfrm>
                <a:off x="8021437" y="4021238"/>
                <a:ext cx="18859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FR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/>
                  <a:t>C   </a:t>
                </a:r>
                <a:r>
                  <a:rPr lang="fr-FR" dirty="0" err="1"/>
                  <a:t>C</a:t>
                </a:r>
                <a:endParaRPr lang="fr-FR" dirty="0"/>
              </a:p>
            </p:txBody>
          </p:sp>
        </mc:Choice>
        <mc:Fallback>
          <p:sp>
            <p:nvSpPr>
              <p:cNvPr id="64" name="ZoneTexte 63">
                <a:extLst>
                  <a:ext uri="{FF2B5EF4-FFF2-40B4-BE49-F238E27FC236}">
                    <a16:creationId xmlns:a16="http://schemas.microsoft.com/office/drawing/2014/main" id="{E457CA88-7F7E-41FE-90A8-26AEA4DB2F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1437" y="4021238"/>
                <a:ext cx="1885950" cy="369332"/>
              </a:xfrm>
              <a:prstGeom prst="rect">
                <a:avLst/>
              </a:prstGeom>
              <a:blipFill>
                <a:blip r:embed="rId24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5" name="ZoneTexte 64">
                <a:extLst>
                  <a:ext uri="{FF2B5EF4-FFF2-40B4-BE49-F238E27FC236}">
                    <a16:creationId xmlns:a16="http://schemas.microsoft.com/office/drawing/2014/main" id="{8190C92E-7E91-4301-8B44-195D5FC0647B}"/>
                  </a:ext>
                </a:extLst>
              </p:cNvPr>
              <p:cNvSpPr txBox="1"/>
              <p:nvPr/>
            </p:nvSpPr>
            <p:spPr>
              <a:xfrm>
                <a:off x="8671602" y="4021238"/>
                <a:ext cx="5035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FR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fr-FR" dirty="0"/>
                  <a:t> </a:t>
                </a:r>
              </a:p>
            </p:txBody>
          </p:sp>
        </mc:Choice>
        <mc:Fallback>
          <p:sp>
            <p:nvSpPr>
              <p:cNvPr id="65" name="ZoneTexte 64">
                <a:extLst>
                  <a:ext uri="{FF2B5EF4-FFF2-40B4-BE49-F238E27FC236}">
                    <a16:creationId xmlns:a16="http://schemas.microsoft.com/office/drawing/2014/main" id="{8190C92E-7E91-4301-8B44-195D5FC064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1602" y="4021238"/>
                <a:ext cx="503599" cy="36933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4647EDFD-5B7A-44E2-B253-979CDAA5C943}"/>
              </a:ext>
            </a:extLst>
          </p:cNvPr>
          <p:cNvCxnSpPr>
            <a:cxnSpLocks/>
          </p:cNvCxnSpPr>
          <p:nvPr/>
        </p:nvCxnSpPr>
        <p:spPr>
          <a:xfrm>
            <a:off x="8496248" y="4205904"/>
            <a:ext cx="117021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ZoneTexte 72">
            <a:extLst>
              <a:ext uri="{FF2B5EF4-FFF2-40B4-BE49-F238E27FC236}">
                <a16:creationId xmlns:a16="http://schemas.microsoft.com/office/drawing/2014/main" id="{A171E2D2-7CB6-431B-88D0-0CE4F39FC57A}"/>
              </a:ext>
            </a:extLst>
          </p:cNvPr>
          <p:cNvSpPr txBox="1"/>
          <p:nvPr/>
        </p:nvSpPr>
        <p:spPr>
          <a:xfrm>
            <a:off x="9386535" y="4015549"/>
            <a:ext cx="654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H</a:t>
            </a:r>
          </a:p>
        </p:txBody>
      </p: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E6C56B49-8347-4152-BE98-2ED0077BF397}"/>
              </a:ext>
            </a:extLst>
          </p:cNvPr>
          <p:cNvCxnSpPr>
            <a:cxnSpLocks/>
          </p:cNvCxnSpPr>
          <p:nvPr/>
        </p:nvCxnSpPr>
        <p:spPr>
          <a:xfrm>
            <a:off x="8444209" y="4310491"/>
            <a:ext cx="0" cy="38018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Connecteur droit 75">
            <a:extLst>
              <a:ext uri="{FF2B5EF4-FFF2-40B4-BE49-F238E27FC236}">
                <a16:creationId xmlns:a16="http://schemas.microsoft.com/office/drawing/2014/main" id="{B03A4B4E-7563-45C6-B678-E79D511A0E04}"/>
              </a:ext>
            </a:extLst>
          </p:cNvPr>
          <p:cNvCxnSpPr>
            <a:cxnSpLocks/>
          </p:cNvCxnSpPr>
          <p:nvPr/>
        </p:nvCxnSpPr>
        <p:spPr>
          <a:xfrm>
            <a:off x="9557658" y="4294217"/>
            <a:ext cx="0" cy="38018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Connecteur droit avec flèche 76">
            <a:extLst>
              <a:ext uri="{FF2B5EF4-FFF2-40B4-BE49-F238E27FC236}">
                <a16:creationId xmlns:a16="http://schemas.microsoft.com/office/drawing/2014/main" id="{08E62D34-54EA-45A5-A626-CBAD726BC1C8}"/>
              </a:ext>
            </a:extLst>
          </p:cNvPr>
          <p:cNvCxnSpPr>
            <a:cxnSpLocks/>
          </p:cNvCxnSpPr>
          <p:nvPr/>
        </p:nvCxnSpPr>
        <p:spPr>
          <a:xfrm flipH="1" flipV="1">
            <a:off x="8496248" y="4310491"/>
            <a:ext cx="1004261" cy="1868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8" name="Objet 77">
            <a:extLst>
              <a:ext uri="{FF2B5EF4-FFF2-40B4-BE49-F238E27FC236}">
                <a16:creationId xmlns:a16="http://schemas.microsoft.com/office/drawing/2014/main" id="{339030AE-A07C-4259-B1EC-F88C2750F1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8268216"/>
              </p:ext>
            </p:extLst>
          </p:nvPr>
        </p:nvGraphicFramePr>
        <p:xfrm>
          <a:off x="8244448" y="4398163"/>
          <a:ext cx="172130" cy="28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6" imgW="201959" imgH="392647" progId="ChemDraw.Document.6.0">
                  <p:embed/>
                </p:oleObj>
              </mc:Choice>
              <mc:Fallback>
                <p:oleObj name="CS ChemDraw Drawing" r:id="rId26" imgW="201959" imgH="392647" progId="ChemDraw.Document.6.0">
                  <p:embed/>
                  <p:pic>
                    <p:nvPicPr>
                      <p:cNvPr id="1030" name="Objet 1029">
                        <a:extLst>
                          <a:ext uri="{FF2B5EF4-FFF2-40B4-BE49-F238E27FC236}">
                            <a16:creationId xmlns:a16="http://schemas.microsoft.com/office/drawing/2014/main" id="{45806EB7-B489-4E1C-AF0B-37A21D0D87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244448" y="4398163"/>
                        <a:ext cx="172130" cy="28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0218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vermectin: panacea for resource-poor communities? - ScienceDirect">
            <a:extLst>
              <a:ext uri="{FF2B5EF4-FFF2-40B4-BE49-F238E27FC236}">
                <a16:creationId xmlns:a16="http://schemas.microsoft.com/office/drawing/2014/main" id="{9244AD5F-B6E0-46EE-984C-6A70A0716AC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6" y="1229695"/>
            <a:ext cx="9693729" cy="409030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C1FAEAB-B9E3-46E6-893C-45AC0468EA87}"/>
              </a:ext>
            </a:extLst>
          </p:cNvPr>
          <p:cNvSpPr txBox="1"/>
          <p:nvPr/>
        </p:nvSpPr>
        <p:spPr>
          <a:xfrm>
            <a:off x="2939143" y="555171"/>
            <a:ext cx="7922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Synthèse de l’</a:t>
            </a:r>
            <a:r>
              <a:rPr lang="fr-FR" dirty="0" err="1"/>
              <a:t>ivermectin</a:t>
            </a:r>
            <a:r>
              <a:rPr lang="fr-FR" dirty="0"/>
              <a:t> (médicament contre la cécité des rivières)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281DD3F-989D-4AE5-8780-D1B162488DCA}"/>
              </a:ext>
            </a:extLst>
          </p:cNvPr>
          <p:cNvSpPr txBox="1"/>
          <p:nvPr/>
        </p:nvSpPr>
        <p:spPr>
          <a:xfrm>
            <a:off x="9089571" y="5625193"/>
            <a:ext cx="2481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Sciencedirect.com</a:t>
            </a:r>
          </a:p>
        </p:txBody>
      </p:sp>
    </p:spTree>
    <p:extLst>
      <p:ext uri="{BB962C8B-B14F-4D97-AF65-F5344CB8AC3E}">
        <p14:creationId xmlns:p14="http://schemas.microsoft.com/office/powerpoint/2010/main" val="3962560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e 31">
            <a:extLst>
              <a:ext uri="{FF2B5EF4-FFF2-40B4-BE49-F238E27FC236}">
                <a16:creationId xmlns:a16="http://schemas.microsoft.com/office/drawing/2014/main" id="{587EC50D-9D0B-4DD0-B7CF-6F4F801B138A}"/>
              </a:ext>
            </a:extLst>
          </p:cNvPr>
          <p:cNvGrpSpPr/>
          <p:nvPr/>
        </p:nvGrpSpPr>
        <p:grpSpPr>
          <a:xfrm>
            <a:off x="2535690" y="1323974"/>
            <a:ext cx="6559319" cy="4382862"/>
            <a:chOff x="3964441" y="1862817"/>
            <a:chExt cx="5014483" cy="3313339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3FD549BE-067A-4147-A9C9-5B50E389AB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64441" y="1862817"/>
              <a:ext cx="5014483" cy="3313339"/>
            </a:xfrm>
            <a:prstGeom prst="rect">
              <a:avLst/>
            </a:prstGeom>
          </p:spPr>
        </p:pic>
        <p:cxnSp>
          <p:nvCxnSpPr>
            <p:cNvPr id="7" name="Connecteur droit 6">
              <a:extLst>
                <a:ext uri="{FF2B5EF4-FFF2-40B4-BE49-F238E27FC236}">
                  <a16:creationId xmlns:a16="http://schemas.microsoft.com/office/drawing/2014/main" id="{28488549-4C80-4930-BFDB-88281AAA17F8}"/>
                </a:ext>
              </a:extLst>
            </p:cNvPr>
            <p:cNvCxnSpPr>
              <a:cxnSpLocks/>
            </p:cNvCxnSpPr>
            <p:nvPr/>
          </p:nvCxnSpPr>
          <p:spPr>
            <a:xfrm>
              <a:off x="5600700" y="2269671"/>
              <a:ext cx="277586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8BCB42FD-28CA-4947-9E96-59BC2915FDEE}"/>
                </a:ext>
              </a:extLst>
            </p:cNvPr>
            <p:cNvCxnSpPr>
              <a:cxnSpLocks/>
            </p:cNvCxnSpPr>
            <p:nvPr/>
          </p:nvCxnSpPr>
          <p:spPr>
            <a:xfrm>
              <a:off x="6471682" y="2265587"/>
              <a:ext cx="277586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C368440B-1CA7-4EBC-8FCD-ADBA7165A1E4}"/>
                </a:ext>
              </a:extLst>
            </p:cNvPr>
            <p:cNvCxnSpPr>
              <a:cxnSpLocks/>
            </p:cNvCxnSpPr>
            <p:nvPr/>
          </p:nvCxnSpPr>
          <p:spPr>
            <a:xfrm>
              <a:off x="5878286" y="2269671"/>
              <a:ext cx="5933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F7C035EF-73CC-4258-8D03-227D4253D446}"/>
                </a:ext>
              </a:extLst>
            </p:cNvPr>
            <p:cNvSpPr txBox="1"/>
            <p:nvPr/>
          </p:nvSpPr>
          <p:spPr>
            <a:xfrm>
              <a:off x="4710792" y="2503984"/>
              <a:ext cx="101237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/>
                <a:t>d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9E0AAC7F-EDC6-41D6-ACC7-94F051590AD7}"/>
                </a:ext>
              </a:extLst>
            </p:cNvPr>
            <p:cNvSpPr txBox="1"/>
            <p:nvPr/>
          </p:nvSpPr>
          <p:spPr>
            <a:xfrm>
              <a:off x="4669970" y="2939585"/>
              <a:ext cx="1012371" cy="209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d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56BD33E0-7350-4CE9-B134-B1C11999AB4E}"/>
                </a:ext>
              </a:extLst>
            </p:cNvPr>
            <p:cNvSpPr txBox="1"/>
            <p:nvPr/>
          </p:nvSpPr>
          <p:spPr>
            <a:xfrm>
              <a:off x="5054869" y="2155378"/>
              <a:ext cx="101237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/>
                <a:t>dx²-y²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3CDCF430-AD78-43FE-B76B-586D91CA1EB0}"/>
                </a:ext>
              </a:extLst>
            </p:cNvPr>
            <p:cNvSpPr txBox="1"/>
            <p:nvPr/>
          </p:nvSpPr>
          <p:spPr>
            <a:xfrm>
              <a:off x="4710793" y="3080518"/>
              <a:ext cx="101237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 err="1"/>
                <a:t>dxz</a:t>
              </a:r>
              <a:endParaRPr lang="fr-FR" sz="1100" dirty="0"/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AB01A55F-CB8F-4EAF-BE00-0725F607FD7A}"/>
                </a:ext>
              </a:extLst>
            </p:cNvPr>
            <p:cNvSpPr txBox="1"/>
            <p:nvPr/>
          </p:nvSpPr>
          <p:spPr>
            <a:xfrm>
              <a:off x="4710793" y="3210531"/>
              <a:ext cx="101237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 err="1"/>
                <a:t>dxy</a:t>
              </a:r>
              <a:endParaRPr lang="fr-FR" sz="1100" dirty="0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C7AF2907-3174-4B37-9B99-3280721E6A88}"/>
              </a:ext>
            </a:extLst>
          </p:cNvPr>
          <p:cNvGrpSpPr/>
          <p:nvPr/>
        </p:nvGrpSpPr>
        <p:grpSpPr>
          <a:xfrm>
            <a:off x="9815512" y="2286023"/>
            <a:ext cx="1967149" cy="2181202"/>
            <a:chOff x="9815512" y="2286023"/>
            <a:chExt cx="1967149" cy="2181202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7978EE0A-AE35-4D3D-A65D-6DFCC30F4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15512" y="2390775"/>
              <a:ext cx="1933575" cy="2076450"/>
            </a:xfrm>
            <a:prstGeom prst="rect">
              <a:avLst/>
            </a:prstGeom>
          </p:spPr>
        </p:pic>
        <p:cxnSp>
          <p:nvCxnSpPr>
            <p:cNvPr id="21" name="Connecteur droit avec flèche 20">
              <a:extLst>
                <a:ext uri="{FF2B5EF4-FFF2-40B4-BE49-F238E27FC236}">
                  <a16:creationId xmlns:a16="http://schemas.microsoft.com/office/drawing/2014/main" id="{03263F87-889E-4BF8-9354-474251940388}"/>
                </a:ext>
              </a:extLst>
            </p:cNvPr>
            <p:cNvCxnSpPr/>
            <p:nvPr/>
          </p:nvCxnSpPr>
          <p:spPr>
            <a:xfrm>
              <a:off x="11495314" y="3747407"/>
              <a:ext cx="25377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avec flèche 21">
              <a:extLst>
                <a:ext uri="{FF2B5EF4-FFF2-40B4-BE49-F238E27FC236}">
                  <a16:creationId xmlns:a16="http://schemas.microsoft.com/office/drawing/2014/main" id="{9A0E9BE2-F96C-4C3E-866A-29FA4729B8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48307" y="2390775"/>
              <a:ext cx="0" cy="2645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avec flèche 24">
              <a:extLst>
                <a:ext uri="{FF2B5EF4-FFF2-40B4-BE49-F238E27FC236}">
                  <a16:creationId xmlns:a16="http://schemas.microsoft.com/office/drawing/2014/main" id="{35205AD3-310F-4D9A-A164-3EFA6705C0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52314" y="4103914"/>
              <a:ext cx="201385" cy="1905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ABCE9105-64BF-4D3A-A0B9-6E7CDE5EF0C6}"/>
                </a:ext>
              </a:extLst>
            </p:cNvPr>
            <p:cNvSpPr txBox="1"/>
            <p:nvPr/>
          </p:nvSpPr>
          <p:spPr>
            <a:xfrm>
              <a:off x="10057040" y="4014498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x</a:t>
              </a: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9C2FB069-304A-4D5D-B420-A021FB3ABB03}"/>
                </a:ext>
              </a:extLst>
            </p:cNvPr>
            <p:cNvSpPr txBox="1"/>
            <p:nvPr/>
          </p:nvSpPr>
          <p:spPr>
            <a:xfrm>
              <a:off x="11474563" y="3341336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y</a:t>
              </a:r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4ACC11FF-9AD1-4F4F-AB9B-5261E5EEAF42}"/>
                </a:ext>
              </a:extLst>
            </p:cNvPr>
            <p:cNvSpPr txBox="1"/>
            <p:nvPr/>
          </p:nvSpPr>
          <p:spPr>
            <a:xfrm>
              <a:off x="11040599" y="2286023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0392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150D641C-129C-4C86-8E47-8AF7A885CB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3495125"/>
              </p:ext>
            </p:extLst>
          </p:nvPr>
        </p:nvGraphicFramePr>
        <p:xfrm>
          <a:off x="2881765" y="1330780"/>
          <a:ext cx="8165106" cy="3355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516442" imgH="1855917" progId="ChemDraw.Document.6.0">
                  <p:embed/>
                </p:oleObj>
              </mc:Choice>
              <mc:Fallback>
                <p:oleObj name="CS ChemDraw Drawing" r:id="rId2" imgW="4516442" imgH="185591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881765" y="1330780"/>
                        <a:ext cx="8165106" cy="33550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8994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C478DE79-5F3E-42C5-8F3F-2897FA2C54F1}"/>
              </a:ext>
            </a:extLst>
          </p:cNvPr>
          <p:cNvSpPr txBox="1"/>
          <p:nvPr/>
        </p:nvSpPr>
        <p:spPr>
          <a:xfrm>
            <a:off x="5159829" y="237351"/>
            <a:ext cx="65559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u="sng" dirty="0"/>
              <a:t>Conclusion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7BEC1EC1-E469-43FB-8084-4FDB1DEC5727}"/>
              </a:ext>
            </a:extLst>
          </p:cNvPr>
          <p:cNvSpPr/>
          <p:nvPr/>
        </p:nvSpPr>
        <p:spPr>
          <a:xfrm>
            <a:off x="3507972" y="1197032"/>
            <a:ext cx="5378334" cy="914400"/>
          </a:xfrm>
          <a:prstGeom prst="roundRect">
            <a:avLst/>
          </a:prstGeom>
          <a:solidFill>
            <a:srgbClr val="16C1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6" name="Objet 5">
            <a:extLst>
              <a:ext uri="{FF2B5EF4-FFF2-40B4-BE49-F238E27FC236}">
                <a16:creationId xmlns:a16="http://schemas.microsoft.com/office/drawing/2014/main" id="{FCA08FFD-CD50-4CAC-890E-4F320092AF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0757736"/>
              </p:ext>
            </p:extLst>
          </p:nvPr>
        </p:nvGraphicFramePr>
        <p:xfrm>
          <a:off x="3859310" y="1518731"/>
          <a:ext cx="4816971" cy="304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896103" imgH="246114" progId="ChemDraw.Document.6.0">
                  <p:embed/>
                </p:oleObj>
              </mc:Choice>
              <mc:Fallback>
                <p:oleObj name="CS ChemDraw Drawing" r:id="rId2" imgW="3896103" imgH="24611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59310" y="1518731"/>
                        <a:ext cx="4816971" cy="304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roix 6">
            <a:extLst>
              <a:ext uri="{FF2B5EF4-FFF2-40B4-BE49-F238E27FC236}">
                <a16:creationId xmlns:a16="http://schemas.microsoft.com/office/drawing/2014/main" id="{1C4B3E1D-DC0C-45C0-BF54-5AEE01490FBB}"/>
              </a:ext>
            </a:extLst>
          </p:cNvPr>
          <p:cNvSpPr/>
          <p:nvPr/>
        </p:nvSpPr>
        <p:spPr>
          <a:xfrm rot="2764778">
            <a:off x="6056174" y="1320180"/>
            <a:ext cx="672627" cy="668103"/>
          </a:xfrm>
          <a:prstGeom prst="plus">
            <a:avLst>
              <a:gd name="adj" fmla="val 4264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A7D8CA0F-D477-4311-9A0B-03BD31818F2B}"/>
              </a:ext>
            </a:extLst>
          </p:cNvPr>
          <p:cNvSpPr/>
          <p:nvPr/>
        </p:nvSpPr>
        <p:spPr>
          <a:xfrm>
            <a:off x="5581996" y="2466662"/>
            <a:ext cx="1620982" cy="724593"/>
          </a:xfrm>
          <a:prstGeom prst="roundRect">
            <a:avLst/>
          </a:prstGeom>
          <a:solidFill>
            <a:srgbClr val="16E02E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E1BFA35-8CAA-43C7-A793-080280FE9895}"/>
              </a:ext>
            </a:extLst>
          </p:cNvPr>
          <p:cNvSpPr txBox="1"/>
          <p:nvPr/>
        </p:nvSpPr>
        <p:spPr>
          <a:xfrm>
            <a:off x="5698374" y="2651760"/>
            <a:ext cx="1870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Catalyseur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3E577538-F706-4896-86B9-FF413B0A1F02}"/>
              </a:ext>
            </a:extLst>
          </p:cNvPr>
          <p:cNvCxnSpPr/>
          <p:nvPr/>
        </p:nvCxnSpPr>
        <p:spPr>
          <a:xfrm>
            <a:off x="6392487" y="2144963"/>
            <a:ext cx="0" cy="2491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6DB28079-4D83-4B2C-B3D8-6EE1426C6C63}"/>
              </a:ext>
            </a:extLst>
          </p:cNvPr>
          <p:cNvSpPr/>
          <p:nvPr/>
        </p:nvSpPr>
        <p:spPr>
          <a:xfrm>
            <a:off x="2119745" y="3707476"/>
            <a:ext cx="3311237" cy="515389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B11F005-E903-4D07-B249-E012A9F2FB7F}"/>
              </a:ext>
            </a:extLst>
          </p:cNvPr>
          <p:cNvSpPr txBox="1"/>
          <p:nvPr/>
        </p:nvSpPr>
        <p:spPr>
          <a:xfrm>
            <a:off x="2186940" y="3798916"/>
            <a:ext cx="3632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Métal solide | hétérogène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9F8FBA6C-98E9-4BA4-84F2-D5B97BDF9991}"/>
              </a:ext>
            </a:extLst>
          </p:cNvPr>
          <p:cNvSpPr/>
          <p:nvPr/>
        </p:nvSpPr>
        <p:spPr>
          <a:xfrm>
            <a:off x="7568738" y="3707476"/>
            <a:ext cx="3142210" cy="51538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0245D05-1568-4E1D-9B20-A1F1BA950A84}"/>
              </a:ext>
            </a:extLst>
          </p:cNvPr>
          <p:cNvSpPr txBox="1"/>
          <p:nvPr/>
        </p:nvSpPr>
        <p:spPr>
          <a:xfrm>
            <a:off x="7708667" y="3773978"/>
            <a:ext cx="3142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Complexes |homogène</a:t>
            </a: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45410D04-B5A5-4B9E-96FA-AA655E9493E6}"/>
              </a:ext>
            </a:extLst>
          </p:cNvPr>
          <p:cNvCxnSpPr>
            <a:cxnSpLocks/>
          </p:cNvCxnSpPr>
          <p:nvPr/>
        </p:nvCxnSpPr>
        <p:spPr>
          <a:xfrm flipH="1">
            <a:off x="5159829" y="3191255"/>
            <a:ext cx="422167" cy="4164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5D9AEB67-66A6-4B04-AD7D-5E8714AF36C6}"/>
              </a:ext>
            </a:extLst>
          </p:cNvPr>
          <p:cNvCxnSpPr>
            <a:cxnSpLocks/>
          </p:cNvCxnSpPr>
          <p:nvPr/>
        </p:nvCxnSpPr>
        <p:spPr>
          <a:xfrm>
            <a:off x="7202978" y="3150524"/>
            <a:ext cx="365760" cy="4572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847F79AE-B17D-43DA-ACE4-EF6725784B7F}"/>
              </a:ext>
            </a:extLst>
          </p:cNvPr>
          <p:cNvCxnSpPr>
            <a:cxnSpLocks/>
          </p:cNvCxnSpPr>
          <p:nvPr/>
        </p:nvCxnSpPr>
        <p:spPr>
          <a:xfrm flipH="1">
            <a:off x="3712946" y="4322617"/>
            <a:ext cx="1" cy="2628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08986E00-2DC2-4A24-89FC-930823D040F7}"/>
              </a:ext>
            </a:extLst>
          </p:cNvPr>
          <p:cNvCxnSpPr>
            <a:cxnSpLocks/>
          </p:cNvCxnSpPr>
          <p:nvPr/>
        </p:nvCxnSpPr>
        <p:spPr>
          <a:xfrm flipH="1">
            <a:off x="9139843" y="4322617"/>
            <a:ext cx="1" cy="2628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F9EEA930-1145-4272-9B41-F922BEB7DF97}"/>
              </a:ext>
            </a:extLst>
          </p:cNvPr>
          <p:cNvSpPr/>
          <p:nvPr/>
        </p:nvSpPr>
        <p:spPr>
          <a:xfrm>
            <a:off x="2924294" y="4705836"/>
            <a:ext cx="1577304" cy="515389"/>
          </a:xfrm>
          <a:prstGeom prst="roundRect">
            <a:avLst/>
          </a:prstGeom>
          <a:solidFill>
            <a:srgbClr val="305ED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6F0A6B59-2B59-48B8-82DB-47E1856FFDAA}"/>
              </a:ext>
            </a:extLst>
          </p:cNvPr>
          <p:cNvSpPr txBox="1"/>
          <p:nvPr/>
        </p:nvSpPr>
        <p:spPr>
          <a:xfrm>
            <a:off x="2975591" y="4778864"/>
            <a:ext cx="3421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Mécanisme</a:t>
            </a:r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F0ED40C0-7A8C-4197-987E-6C2D72335A57}"/>
              </a:ext>
            </a:extLst>
          </p:cNvPr>
          <p:cNvCxnSpPr>
            <a:cxnSpLocks/>
          </p:cNvCxnSpPr>
          <p:nvPr/>
        </p:nvCxnSpPr>
        <p:spPr>
          <a:xfrm>
            <a:off x="3706839" y="5341592"/>
            <a:ext cx="0" cy="3626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542DA412-6246-4D0A-9281-8609417B8902}"/>
              </a:ext>
            </a:extLst>
          </p:cNvPr>
          <p:cNvSpPr/>
          <p:nvPr/>
        </p:nvSpPr>
        <p:spPr>
          <a:xfrm>
            <a:off x="2391901" y="5831841"/>
            <a:ext cx="2776450" cy="515389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869CD4A2-E0DD-4BDE-8B1B-E14AB3784B95}"/>
              </a:ext>
            </a:extLst>
          </p:cNvPr>
          <p:cNvSpPr txBox="1"/>
          <p:nvPr/>
        </p:nvSpPr>
        <p:spPr>
          <a:xfrm>
            <a:off x="2498669" y="5904870"/>
            <a:ext cx="3320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Etape clé: adsorption</a:t>
            </a:r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87C53001-5ED0-4DA2-B3DA-54C1165AB8F3}"/>
              </a:ext>
            </a:extLst>
          </p:cNvPr>
          <p:cNvSpPr/>
          <p:nvPr/>
        </p:nvSpPr>
        <p:spPr>
          <a:xfrm>
            <a:off x="8001582" y="4724583"/>
            <a:ext cx="2297413" cy="435108"/>
          </a:xfrm>
          <a:prstGeom prst="roundRect">
            <a:avLst/>
          </a:prstGeom>
          <a:solidFill>
            <a:srgbClr val="305ED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F1739C1-F426-446B-8EB1-82E65A147BC0}"/>
              </a:ext>
            </a:extLst>
          </p:cNvPr>
          <p:cNvSpPr txBox="1"/>
          <p:nvPr/>
        </p:nvSpPr>
        <p:spPr>
          <a:xfrm>
            <a:off x="8060245" y="4724583"/>
            <a:ext cx="2859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Cycle catalytique</a:t>
            </a:r>
          </a:p>
        </p:txBody>
      </p:sp>
      <p:sp>
        <p:nvSpPr>
          <p:cNvPr id="38" name="Rectangle : coins arrondis 37">
            <a:extLst>
              <a:ext uri="{FF2B5EF4-FFF2-40B4-BE49-F238E27FC236}">
                <a16:creationId xmlns:a16="http://schemas.microsoft.com/office/drawing/2014/main" id="{71FC5FFF-58CB-455B-8E29-D77187CFAB9F}"/>
              </a:ext>
            </a:extLst>
          </p:cNvPr>
          <p:cNvSpPr/>
          <p:nvPr/>
        </p:nvSpPr>
        <p:spPr>
          <a:xfrm>
            <a:off x="8413007" y="5831841"/>
            <a:ext cx="1629296" cy="51538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40" name="Objet 39">
            <a:extLst>
              <a:ext uri="{FF2B5EF4-FFF2-40B4-BE49-F238E27FC236}">
                <a16:creationId xmlns:a16="http://schemas.microsoft.com/office/drawing/2014/main" id="{68232236-1603-4C73-ACA0-14DBF7B403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6930505"/>
              </p:ext>
            </p:extLst>
          </p:nvPr>
        </p:nvGraphicFramePr>
        <p:xfrm>
          <a:off x="10210800" y="4032250"/>
          <a:ext cx="1000125" cy="212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830046" imgH="1616510" progId="ChemDraw.Document.6.0">
                  <p:embed/>
                </p:oleObj>
              </mc:Choice>
              <mc:Fallback>
                <p:oleObj name="CS ChemDraw Drawing" r:id="rId4" imgW="830046" imgH="161651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210800" y="4032250"/>
                        <a:ext cx="1000125" cy="2124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ZoneTexte 41">
            <a:extLst>
              <a:ext uri="{FF2B5EF4-FFF2-40B4-BE49-F238E27FC236}">
                <a16:creationId xmlns:a16="http://schemas.microsoft.com/office/drawing/2014/main" id="{97D868AC-E9E7-4B3D-B8BB-AB02F4B49852}"/>
              </a:ext>
            </a:extLst>
          </p:cNvPr>
          <p:cNvSpPr txBox="1"/>
          <p:nvPr/>
        </p:nvSpPr>
        <p:spPr>
          <a:xfrm>
            <a:off x="8553464" y="5904870"/>
            <a:ext cx="2297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Activation </a:t>
            </a:r>
          </a:p>
        </p:txBody>
      </p:sp>
    </p:spTree>
    <p:extLst>
      <p:ext uri="{BB962C8B-B14F-4D97-AF65-F5344CB8AC3E}">
        <p14:creationId xmlns:p14="http://schemas.microsoft.com/office/powerpoint/2010/main" val="1354264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4A81EB7-21BD-44BD-8166-8405B57EA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082" y="1643743"/>
            <a:ext cx="5773020" cy="318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71BF7DD-F065-4D4F-9E66-EA3521F01B34}"/>
              </a:ext>
            </a:extLst>
          </p:cNvPr>
          <p:cNvSpPr txBox="1"/>
          <p:nvPr/>
        </p:nvSpPr>
        <p:spPr>
          <a:xfrm>
            <a:off x="3793181" y="278172"/>
            <a:ext cx="54129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u="sng" dirty="0"/>
              <a:t>Catalyse enzymatique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5818911-F118-461B-83EC-9CEFC3C05E2F}"/>
              </a:ext>
            </a:extLst>
          </p:cNvPr>
          <p:cNvSpPr txBox="1"/>
          <p:nvPr/>
        </p:nvSpPr>
        <p:spPr>
          <a:xfrm>
            <a:off x="3927891" y="5392956"/>
            <a:ext cx="2571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R&gt;99%</a:t>
            </a:r>
          </a:p>
          <a:p>
            <a:r>
              <a:rPr lang="fr-FR" dirty="0" err="1"/>
              <a:t>ee</a:t>
            </a:r>
            <a:r>
              <a:rPr lang="fr-FR" dirty="0"/>
              <a:t>&gt;99%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27BAC46-3820-432B-BF9B-244D439FC345}"/>
              </a:ext>
            </a:extLst>
          </p:cNvPr>
          <p:cNvSpPr txBox="1"/>
          <p:nvPr/>
        </p:nvSpPr>
        <p:spPr>
          <a:xfrm>
            <a:off x="8008067" y="5392957"/>
            <a:ext cx="1489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T=37,5°C</a:t>
            </a:r>
          </a:p>
          <a:p>
            <a:r>
              <a:rPr lang="fr-FR" dirty="0"/>
              <a:t>P=1 bar</a:t>
            </a:r>
          </a:p>
        </p:txBody>
      </p:sp>
    </p:spTree>
    <p:extLst>
      <p:ext uri="{BB962C8B-B14F-4D97-AF65-F5344CB8AC3E}">
        <p14:creationId xmlns:p14="http://schemas.microsoft.com/office/powerpoint/2010/main" val="2159887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89A90D-4B22-4781-8408-8C343CA6C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74EEB2-FEF6-4A77-A103-6232E1163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78659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7EC37C13-DBA1-4229-A6F2-EEB8FE15D5F8}"/>
              </a:ext>
            </a:extLst>
          </p:cNvPr>
          <p:cNvSpPr txBox="1"/>
          <p:nvPr/>
        </p:nvSpPr>
        <p:spPr>
          <a:xfrm>
            <a:off x="1575708" y="302079"/>
            <a:ext cx="71274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Jean </a:t>
            </a:r>
            <a:r>
              <a:rPr lang="fr-FR" dirty="0" err="1"/>
              <a:t>perrin</a:t>
            </a:r>
            <a:r>
              <a:rPr lang="fr-FR" dirty="0"/>
              <a:t>: p730 installation industrielle hydrogénation</a:t>
            </a:r>
          </a:p>
          <a:p>
            <a:endParaRPr lang="fr-FR" dirty="0"/>
          </a:p>
          <a:p>
            <a:r>
              <a:rPr lang="fr-FR" dirty="0"/>
              <a:t>Et procédé </a:t>
            </a:r>
            <a:r>
              <a:rPr lang="fr-FR" dirty="0" err="1"/>
              <a:t>monsanto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D9BA7A8-35DD-4DFF-9333-953CD4045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68" y="1412422"/>
            <a:ext cx="8967121" cy="535985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682364A-22D2-497E-936C-AADC2ECDFAC9}"/>
              </a:ext>
            </a:extLst>
          </p:cNvPr>
          <p:cNvSpPr txBox="1"/>
          <p:nvPr/>
        </p:nvSpPr>
        <p:spPr>
          <a:xfrm>
            <a:off x="7698921" y="5600700"/>
            <a:ext cx="1730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Cours.espci.fr</a:t>
            </a:r>
          </a:p>
        </p:txBody>
      </p:sp>
    </p:spTree>
    <p:extLst>
      <p:ext uri="{BB962C8B-B14F-4D97-AF65-F5344CB8AC3E}">
        <p14:creationId xmlns:p14="http://schemas.microsoft.com/office/powerpoint/2010/main" val="37423621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FC93A8BC-F612-4AFA-A82F-B94AAEABC967}"/>
              </a:ext>
            </a:extLst>
          </p:cNvPr>
          <p:cNvSpPr txBox="1"/>
          <p:nvPr/>
        </p:nvSpPr>
        <p:spPr>
          <a:xfrm>
            <a:off x="4808765" y="127750"/>
            <a:ext cx="5412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u="sng" dirty="0"/>
              <a:t>Introduction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924885B-5861-4C38-868C-3DD09830CEE0}"/>
              </a:ext>
            </a:extLst>
          </p:cNvPr>
          <p:cNvSpPr txBox="1"/>
          <p:nvPr/>
        </p:nvSpPr>
        <p:spPr>
          <a:xfrm>
            <a:off x="3237139" y="6228675"/>
            <a:ext cx="65028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https://en.wikipedia.org/wiki/Elephant%27s_toothpaste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D8DB8A4-EA41-4357-8982-84C87A0A5695}"/>
              </a:ext>
            </a:extLst>
          </p:cNvPr>
          <p:cNvSpPr txBox="1"/>
          <p:nvPr/>
        </p:nvSpPr>
        <p:spPr>
          <a:xfrm>
            <a:off x="2792191" y="1626631"/>
            <a:ext cx="7654012" cy="35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Equation bilan:   </a:t>
            </a:r>
          </a:p>
          <a:p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H</a:t>
            </a:r>
            <a:r>
              <a:rPr lang="fr-FR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fr-FR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(</a:t>
            </a:r>
            <a:r>
              <a:rPr lang="fr-FR" sz="1800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aq</a:t>
            </a:r>
            <a:r>
              <a:rPr lang="fr-FR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O</a:t>
            </a:r>
            <a:r>
              <a:rPr lang="fr-FR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(g) 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+ 2 H</a:t>
            </a:r>
            <a:r>
              <a:rPr lang="fr-FR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fr-FR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(l)        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000" u="sng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Thermodynamique -&gt; sens direct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Cinétique -&gt; pas d’évolution à l’échelle de la minute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Actes élémentaire en présence de iodure de potassium.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fr-FR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fr-FR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(</a:t>
            </a:r>
            <a:r>
              <a:rPr lang="fr-FR" sz="1800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aq</a:t>
            </a:r>
            <a:r>
              <a:rPr lang="fr-FR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I</a:t>
            </a:r>
            <a:r>
              <a:rPr lang="fr-FR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fr-FR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fr-FR" sz="1800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aq</a:t>
            </a:r>
            <a:r>
              <a:rPr lang="fr-FR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 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-&gt; IO</a:t>
            </a:r>
            <a:r>
              <a:rPr lang="fr-FR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fr-FR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fr-FR" sz="1800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aq</a:t>
            </a:r>
            <a:r>
              <a:rPr lang="fr-FR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H</a:t>
            </a:r>
            <a:r>
              <a:rPr lang="fr-FR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fr-FR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(l)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fr-FR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fr-FR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(</a:t>
            </a:r>
            <a:r>
              <a:rPr lang="fr-FR" sz="1800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aq</a:t>
            </a:r>
            <a:r>
              <a:rPr lang="fr-FR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IO</a:t>
            </a:r>
            <a:r>
              <a:rPr lang="fr-FR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fr-FR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fr-FR" sz="1800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aq</a:t>
            </a:r>
            <a:r>
              <a:rPr lang="fr-FR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 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-&gt; O</a:t>
            </a:r>
            <a:r>
              <a:rPr lang="fr-FR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(g) 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I</a:t>
            </a:r>
            <a:r>
              <a:rPr lang="fr-FR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fr-FR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fr-FR" sz="1800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aq</a:t>
            </a:r>
            <a:r>
              <a:rPr lang="fr-FR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H</a:t>
            </a:r>
            <a:r>
              <a:rPr lang="fr-FR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fr-FR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(l)     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A3768924-1143-4081-AB72-35A7C6482204}"/>
              </a:ext>
            </a:extLst>
          </p:cNvPr>
          <p:cNvCxnSpPr/>
          <p:nvPr/>
        </p:nvCxnSpPr>
        <p:spPr>
          <a:xfrm flipV="1">
            <a:off x="10091056" y="1265464"/>
            <a:ext cx="0" cy="38780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5733CD63-D01B-4931-BE8C-DBFE32E82FDC}"/>
              </a:ext>
            </a:extLst>
          </p:cNvPr>
          <p:cNvCxnSpPr/>
          <p:nvPr/>
        </p:nvCxnSpPr>
        <p:spPr>
          <a:xfrm>
            <a:off x="10727871" y="204923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599D5F0B-6CC9-4E8D-AC19-99F3483C6E2C}"/>
              </a:ext>
            </a:extLst>
          </p:cNvPr>
          <p:cNvSpPr txBox="1"/>
          <p:nvPr/>
        </p:nvSpPr>
        <p:spPr>
          <a:xfrm>
            <a:off x="9797142" y="896132"/>
            <a:ext cx="947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E° (V)</a:t>
            </a: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79E756DC-C066-4392-91F6-B9F8DAB96695}"/>
              </a:ext>
            </a:extLst>
          </p:cNvPr>
          <p:cNvCxnSpPr/>
          <p:nvPr/>
        </p:nvCxnSpPr>
        <p:spPr>
          <a:xfrm>
            <a:off x="10091056" y="2245179"/>
            <a:ext cx="15267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883AA913-630A-4991-9E7F-66E4DDBE71D4}"/>
              </a:ext>
            </a:extLst>
          </p:cNvPr>
          <p:cNvCxnSpPr/>
          <p:nvPr/>
        </p:nvCxnSpPr>
        <p:spPr>
          <a:xfrm>
            <a:off x="10091056" y="3777344"/>
            <a:ext cx="15267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45669F9F-8CDB-4E38-81B8-2F09A13E9AEF}"/>
              </a:ext>
            </a:extLst>
          </p:cNvPr>
          <p:cNvSpPr txBox="1"/>
          <p:nvPr/>
        </p:nvSpPr>
        <p:spPr>
          <a:xfrm>
            <a:off x="10446203" y="1804540"/>
            <a:ext cx="947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fr-FR" sz="1800" baseline="-25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fr-FR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fr-FR" sz="1800" baseline="-25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71B0CEAB-F180-4DC3-8C5C-09D7AD8362E9}"/>
              </a:ext>
            </a:extLst>
          </p:cNvPr>
          <p:cNvSpPr txBox="1"/>
          <p:nvPr/>
        </p:nvSpPr>
        <p:spPr>
          <a:xfrm>
            <a:off x="10446203" y="3857828"/>
            <a:ext cx="947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fr-FR" sz="1800" baseline="-25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fr-F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fr-FR" sz="1800" baseline="-25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fr-FR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EAF59C2F-1ECA-451E-8326-D70F332844FD}"/>
              </a:ext>
            </a:extLst>
          </p:cNvPr>
          <p:cNvSpPr txBox="1"/>
          <p:nvPr/>
        </p:nvSpPr>
        <p:spPr>
          <a:xfrm>
            <a:off x="9495064" y="2046479"/>
            <a:ext cx="653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1,8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7B7D24BC-838F-410A-976B-86D5F52D23B1}"/>
              </a:ext>
            </a:extLst>
          </p:cNvPr>
          <p:cNvSpPr txBox="1"/>
          <p:nvPr/>
        </p:nvSpPr>
        <p:spPr>
          <a:xfrm>
            <a:off x="10450285" y="2254355"/>
            <a:ext cx="669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fr-FR" sz="1800" baseline="-25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fr-FR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C4B6DA7E-4173-48BA-8EB3-D1902900E70F}"/>
              </a:ext>
            </a:extLst>
          </p:cNvPr>
          <p:cNvSpPr txBox="1"/>
          <p:nvPr/>
        </p:nvSpPr>
        <p:spPr>
          <a:xfrm>
            <a:off x="10446203" y="3390523"/>
            <a:ext cx="12532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fr-FR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fr-FR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D912BE2E-7F22-412C-98BB-1BFE07669CC8}"/>
              </a:ext>
            </a:extLst>
          </p:cNvPr>
          <p:cNvSpPr txBox="1"/>
          <p:nvPr/>
        </p:nvSpPr>
        <p:spPr>
          <a:xfrm>
            <a:off x="9568546" y="3592678"/>
            <a:ext cx="65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0,7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FF38D673-0021-4CAB-8586-989AF44F91EE}"/>
              </a:ext>
            </a:extLst>
          </p:cNvPr>
          <p:cNvSpPr txBox="1"/>
          <p:nvPr/>
        </p:nvSpPr>
        <p:spPr>
          <a:xfrm>
            <a:off x="3698421" y="4408714"/>
            <a:ext cx="5347604" cy="1322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20867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6F7A269D-31C2-4E50-B0A8-BEB9F09B19BC}"/>
              </a:ext>
            </a:extLst>
          </p:cNvPr>
          <p:cNvSpPr txBox="1"/>
          <p:nvPr/>
        </p:nvSpPr>
        <p:spPr>
          <a:xfrm>
            <a:off x="1040947" y="2424793"/>
            <a:ext cx="87194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r>
              <a:rPr lang="fr-FR" b="1" u="sng" dirty="0"/>
              <a:t>Chronologie:</a:t>
            </a:r>
          </a:p>
          <a:p>
            <a:endParaRPr lang="fr-FR" dirty="0"/>
          </a:p>
          <a:p>
            <a:r>
              <a:rPr lang="fr-FR" dirty="0"/>
              <a:t>-6000 ans avant J.C. : Utilisé par les sumériens en </a:t>
            </a:r>
            <a:r>
              <a:rPr lang="fr-FR" dirty="0" err="1"/>
              <a:t>mésopotamie</a:t>
            </a:r>
            <a:endParaRPr lang="fr-FR" dirty="0"/>
          </a:p>
          <a:p>
            <a:endParaRPr lang="fr-FR" dirty="0"/>
          </a:p>
          <a:p>
            <a:r>
              <a:rPr lang="fr-FR" dirty="0"/>
              <a:t>-1815: Joseph Louis Gay-Lussac: équation bilan</a:t>
            </a:r>
          </a:p>
          <a:p>
            <a:endParaRPr lang="fr-FR" dirty="0"/>
          </a:p>
          <a:p>
            <a:r>
              <a:rPr lang="fr-FR" dirty="0"/>
              <a:t>-1897: Premier pas vers une élucidation mécanistique: Eduard </a:t>
            </a:r>
            <a:r>
              <a:rPr lang="fr-FR" dirty="0" err="1"/>
              <a:t>buchner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31AB49BB-7AD2-4954-8EF6-15F997148EB9}"/>
                  </a:ext>
                </a:extLst>
              </p:cNvPr>
              <p:cNvSpPr txBox="1"/>
              <p:nvPr/>
            </p:nvSpPr>
            <p:spPr>
              <a:xfrm>
                <a:off x="1592037" y="917339"/>
                <a:ext cx="960936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200" dirty="0">
                    <a:latin typeface="+mj-lt"/>
                  </a:rPr>
                  <a:t>Glucose + 2 ADP + 2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200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FR" sz="22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fr-FR" sz="2200" dirty="0">
                    <a:latin typeface="+mj-lt"/>
                  </a:rPr>
                  <a:t>P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200" b="0" i="0" dirty="0" smtClean="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fr-FR" sz="2200" b="0" i="0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fr-FR" sz="2200" dirty="0">
                    <a:latin typeface="+mj-lt"/>
                  </a:rPr>
                  <a:t> = 2 Ethanol + 2 ATP + 2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200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FR" sz="22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fr-FR" sz="2200" b="0" i="0" smtClean="0">
                        <a:latin typeface="Cambria Math" panose="02040503050406030204" pitchFamily="18" charset="0"/>
                      </a:rPr>
                      <m:t>O</m:t>
                    </m:r>
                  </m:oMath>
                </a14:m>
                <a:endParaRPr lang="fr-FR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31AB49BB-7AD2-4954-8EF6-15F997148E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2037" y="917339"/>
                <a:ext cx="9609364" cy="430887"/>
              </a:xfrm>
              <a:prstGeom prst="rect">
                <a:avLst/>
              </a:prstGeom>
              <a:blipFill>
                <a:blip r:embed="rId2"/>
                <a:stretch>
                  <a:fillRect l="-824" t="-9859" b="-2676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ZoneTexte 13">
            <a:extLst>
              <a:ext uri="{FF2B5EF4-FFF2-40B4-BE49-F238E27FC236}">
                <a16:creationId xmlns:a16="http://schemas.microsoft.com/office/drawing/2014/main" id="{B2CD500F-1A33-4798-AA7A-20568DF33EC8}"/>
              </a:ext>
            </a:extLst>
          </p:cNvPr>
          <p:cNvSpPr txBox="1"/>
          <p:nvPr/>
        </p:nvSpPr>
        <p:spPr>
          <a:xfrm>
            <a:off x="3131003" y="163286"/>
            <a:ext cx="669471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b="1" u="sng" dirty="0"/>
              <a:t>Fermentation Alcoolique: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9427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DFE8BEA-DFAF-4018-8B12-EFD37664F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314" y="1826078"/>
            <a:ext cx="7658100" cy="30099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3CBAD50-D04A-4F8B-A524-6984AAB83E4B}"/>
              </a:ext>
            </a:extLst>
          </p:cNvPr>
          <p:cNvSpPr txBox="1"/>
          <p:nvPr/>
        </p:nvSpPr>
        <p:spPr>
          <a:xfrm>
            <a:off x="6411686" y="4835978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Clayden</a:t>
            </a:r>
            <a:r>
              <a:rPr lang="fr-FR" dirty="0"/>
              <a:t>, </a:t>
            </a:r>
            <a:r>
              <a:rPr lang="fr-FR" dirty="0" err="1"/>
              <a:t>Organic</a:t>
            </a:r>
            <a:r>
              <a:rPr lang="fr-FR" dirty="0"/>
              <a:t> </a:t>
            </a:r>
            <a:r>
              <a:rPr lang="fr-FR" dirty="0" err="1"/>
              <a:t>chemistry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02CE063-14A3-4507-8E65-E64B750D2D86}"/>
              </a:ext>
            </a:extLst>
          </p:cNvPr>
          <p:cNvSpPr txBox="1"/>
          <p:nvPr/>
        </p:nvSpPr>
        <p:spPr>
          <a:xfrm>
            <a:off x="2139042" y="538843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/>
              <a:t>Procédé de fabrication de la margarine</a:t>
            </a:r>
          </a:p>
        </p:txBody>
      </p:sp>
    </p:spTree>
    <p:extLst>
      <p:ext uri="{BB962C8B-B14F-4D97-AF65-F5344CB8AC3E}">
        <p14:creationId xmlns:p14="http://schemas.microsoft.com/office/powerpoint/2010/main" val="3671477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ickel de Raney — Wikipédia">
            <a:extLst>
              <a:ext uri="{FF2B5EF4-FFF2-40B4-BE49-F238E27FC236}">
                <a16:creationId xmlns:a16="http://schemas.microsoft.com/office/drawing/2014/main" id="{DA8E2E10-37FC-433A-9A63-15AA5CEBB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129" y="1269546"/>
            <a:ext cx="5758543" cy="4318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19F479A-9EAB-4834-8683-9E7861F199E3}"/>
              </a:ext>
            </a:extLst>
          </p:cNvPr>
          <p:cNvSpPr txBox="1"/>
          <p:nvPr/>
        </p:nvSpPr>
        <p:spPr>
          <a:xfrm>
            <a:off x="3028950" y="584743"/>
            <a:ext cx="515166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00" dirty="0"/>
              <a:t>Nickel de </a:t>
            </a:r>
            <a:r>
              <a:rPr lang="fr-FR" sz="3500" dirty="0" err="1"/>
              <a:t>Raney</a:t>
            </a:r>
            <a:endParaRPr lang="fr-FR" sz="35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2951034-E6E2-4E6E-9B57-F953E7B7F055}"/>
              </a:ext>
            </a:extLst>
          </p:cNvPr>
          <p:cNvSpPr txBox="1"/>
          <p:nvPr/>
        </p:nvSpPr>
        <p:spPr>
          <a:xfrm>
            <a:off x="6739619" y="5588453"/>
            <a:ext cx="18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Wikipédia</a:t>
            </a:r>
          </a:p>
        </p:txBody>
      </p:sp>
    </p:spTree>
    <p:extLst>
      <p:ext uri="{BB962C8B-B14F-4D97-AF65-F5344CB8AC3E}">
        <p14:creationId xmlns:p14="http://schemas.microsoft.com/office/powerpoint/2010/main" val="4221660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78D15A89-283C-4D96-BC87-C5C0F133BD7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4580164" cy="458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05D1921-F88C-40E4-AE16-E08E33F89F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1" t="900" r="78507"/>
          <a:stretch/>
        </p:blipFill>
        <p:spPr>
          <a:xfrm rot="5400000">
            <a:off x="4342772" y="-1748725"/>
            <a:ext cx="1669270" cy="838138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EF15B7A-1C1B-4E60-A5B4-E355F0BFDC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51" t="900" r="43703"/>
          <a:stretch/>
        </p:blipFill>
        <p:spPr>
          <a:xfrm rot="5400000">
            <a:off x="4509175" y="465042"/>
            <a:ext cx="1257297" cy="8460547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6AA8F3A5-6281-456C-8811-899DAAD56C00}"/>
              </a:ext>
            </a:extLst>
          </p:cNvPr>
          <p:cNvSpPr txBox="1"/>
          <p:nvPr/>
        </p:nvSpPr>
        <p:spPr>
          <a:xfrm>
            <a:off x="2367643" y="587322"/>
            <a:ext cx="5282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Catalyse hétérogène : exemples</a:t>
            </a:r>
          </a:p>
        </p:txBody>
      </p:sp>
    </p:spTree>
    <p:extLst>
      <p:ext uri="{BB962C8B-B14F-4D97-AF65-F5344CB8AC3E}">
        <p14:creationId xmlns:p14="http://schemas.microsoft.com/office/powerpoint/2010/main" val="1669738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17AE73-00D6-4060-8AB6-C056A6554522}"/>
              </a:ext>
            </a:extLst>
          </p:cNvPr>
          <p:cNvSpPr/>
          <p:nvPr/>
        </p:nvSpPr>
        <p:spPr>
          <a:xfrm>
            <a:off x="196539" y="2043186"/>
            <a:ext cx="2072111" cy="36933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C31E20-040A-4D31-9A87-2043154F7964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16E02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738D1B60-1B92-4647-A9D9-13D7F90DCB77}"/>
              </a:ext>
            </a:extLst>
          </p:cNvPr>
          <p:cNvSpPr txBox="1"/>
          <p:nvPr/>
        </p:nvSpPr>
        <p:spPr>
          <a:xfrm>
            <a:off x="621451" y="2043186"/>
            <a:ext cx="1721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Catalyseur</a:t>
            </a:r>
          </a:p>
        </p:txBody>
      </p:sp>
    </p:spTree>
    <p:extLst>
      <p:ext uri="{BB962C8B-B14F-4D97-AF65-F5344CB8AC3E}">
        <p14:creationId xmlns:p14="http://schemas.microsoft.com/office/powerpoint/2010/main" val="2980667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17AE73-00D6-4060-8AB6-C056A6554522}"/>
              </a:ext>
            </a:extLst>
          </p:cNvPr>
          <p:cNvSpPr/>
          <p:nvPr/>
        </p:nvSpPr>
        <p:spPr>
          <a:xfrm>
            <a:off x="196539" y="2043186"/>
            <a:ext cx="2072111" cy="36933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4C16C119-D11D-4827-9A8F-3F62D3730BA0}"/>
              </a:ext>
            </a:extLst>
          </p:cNvPr>
          <p:cNvCxnSpPr/>
          <p:nvPr/>
        </p:nvCxnSpPr>
        <p:spPr>
          <a:xfrm>
            <a:off x="2546235" y="2132992"/>
            <a:ext cx="11763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AFAFD51C-71C9-4B03-AB54-A40DF8A6DC48}"/>
              </a:ext>
            </a:extLst>
          </p:cNvPr>
          <p:cNvCxnSpPr>
            <a:cxnSpLocks/>
          </p:cNvCxnSpPr>
          <p:nvPr/>
        </p:nvCxnSpPr>
        <p:spPr>
          <a:xfrm flipH="1">
            <a:off x="2541472" y="2246512"/>
            <a:ext cx="11811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BF0F0D65-F53D-4D28-8FE6-765EA17D6432}"/>
              </a:ext>
            </a:extLst>
          </p:cNvPr>
          <p:cNvSpPr/>
          <p:nvPr/>
        </p:nvSpPr>
        <p:spPr>
          <a:xfrm>
            <a:off x="4048463" y="2031160"/>
            <a:ext cx="2072111" cy="36933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A44E1BEC-E732-46A6-8849-0DEC037DC924}"/>
                  </a:ext>
                </a:extLst>
              </p:cNvPr>
              <p:cNvSpPr txBox="1"/>
              <p:nvPr/>
            </p:nvSpPr>
            <p:spPr>
              <a:xfrm>
                <a:off x="2910972" y="1462097"/>
                <a:ext cx="5109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FR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/>
                  <a:t> </a:t>
                </a:r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A44E1BEC-E732-46A6-8849-0DEC037DC9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0972" y="1462097"/>
                <a:ext cx="510909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e 8">
            <a:extLst>
              <a:ext uri="{FF2B5EF4-FFF2-40B4-BE49-F238E27FC236}">
                <a16:creationId xmlns:a16="http://schemas.microsoft.com/office/drawing/2014/main" id="{F9CAEBDD-51B1-4222-A604-A2760B14EF83}"/>
              </a:ext>
            </a:extLst>
          </p:cNvPr>
          <p:cNvGrpSpPr/>
          <p:nvPr/>
        </p:nvGrpSpPr>
        <p:grpSpPr>
          <a:xfrm>
            <a:off x="2576332" y="1749187"/>
            <a:ext cx="1885950" cy="369333"/>
            <a:chOff x="4041321" y="521544"/>
            <a:chExt cx="1885950" cy="3693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ZoneTexte 9">
                  <a:extLst>
                    <a:ext uri="{FF2B5EF4-FFF2-40B4-BE49-F238E27FC236}">
                      <a16:creationId xmlns:a16="http://schemas.microsoft.com/office/drawing/2014/main" id="{96486CF0-4CCE-41CC-BCCF-50BC4F5EE514}"/>
                    </a:ext>
                  </a:extLst>
                </p:cNvPr>
                <p:cNvSpPr txBox="1"/>
                <p:nvPr/>
              </p:nvSpPr>
              <p:spPr>
                <a:xfrm>
                  <a:off x="4041321" y="521545"/>
                  <a:ext cx="18859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fr-FR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fr-FR" dirty="0"/>
                    <a:t>C=C</a:t>
                  </a:r>
                </a:p>
              </p:txBody>
            </p:sp>
          </mc:Choice>
          <mc:Fallback xmlns="">
            <p:sp>
              <p:nvSpPr>
                <p:cNvPr id="10" name="ZoneTexte 9">
                  <a:extLst>
                    <a:ext uri="{FF2B5EF4-FFF2-40B4-BE49-F238E27FC236}">
                      <a16:creationId xmlns:a16="http://schemas.microsoft.com/office/drawing/2014/main" id="{96486CF0-4CCE-41CC-BCCF-50BC4F5EE5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1321" y="521545"/>
                  <a:ext cx="1885950" cy="369332"/>
                </a:xfrm>
                <a:prstGeom prst="rect">
                  <a:avLst/>
                </a:prstGeom>
                <a:blipFill>
                  <a:blip r:embed="rId3"/>
                  <a:stretch>
                    <a:fillRect t="-9836" b="-2459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ZoneTexte 10">
                  <a:extLst>
                    <a:ext uri="{FF2B5EF4-FFF2-40B4-BE49-F238E27FC236}">
                      <a16:creationId xmlns:a16="http://schemas.microsoft.com/office/drawing/2014/main" id="{F807826C-3C24-49DA-89ED-5D1DD45A6994}"/>
                    </a:ext>
                  </a:extLst>
                </p:cNvPr>
                <p:cNvSpPr txBox="1"/>
                <p:nvPr/>
              </p:nvSpPr>
              <p:spPr>
                <a:xfrm>
                  <a:off x="4666196" y="521544"/>
                  <a:ext cx="51090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fr-FR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fr-FR" dirty="0"/>
                    <a:t> </a:t>
                  </a:r>
                </a:p>
              </p:txBody>
            </p:sp>
          </mc:Choice>
          <mc:Fallback xmlns="">
            <p:sp>
              <p:nvSpPr>
                <p:cNvPr id="11" name="ZoneTexte 10">
                  <a:extLst>
                    <a:ext uri="{FF2B5EF4-FFF2-40B4-BE49-F238E27FC236}">
                      <a16:creationId xmlns:a16="http://schemas.microsoft.com/office/drawing/2014/main" id="{F807826C-3C24-49DA-89ED-5D1DD45A69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66196" y="521544"/>
                  <a:ext cx="510909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F11438D4-0440-41D0-9B67-B62DA0E50B65}"/>
              </a:ext>
            </a:extLst>
          </p:cNvPr>
          <p:cNvGrpSpPr/>
          <p:nvPr/>
        </p:nvGrpSpPr>
        <p:grpSpPr>
          <a:xfrm>
            <a:off x="3980427" y="1369662"/>
            <a:ext cx="1885950" cy="377993"/>
            <a:chOff x="4041321" y="512884"/>
            <a:chExt cx="1885950" cy="3779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ZoneTexte 12">
                  <a:extLst>
                    <a:ext uri="{FF2B5EF4-FFF2-40B4-BE49-F238E27FC236}">
                      <a16:creationId xmlns:a16="http://schemas.microsoft.com/office/drawing/2014/main" id="{B0381064-C435-47E4-A87B-8508860CF7CB}"/>
                    </a:ext>
                  </a:extLst>
                </p:cNvPr>
                <p:cNvSpPr txBox="1"/>
                <p:nvPr/>
              </p:nvSpPr>
              <p:spPr>
                <a:xfrm>
                  <a:off x="4041321" y="521545"/>
                  <a:ext cx="18859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fr-FR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fr-FR" dirty="0"/>
                    <a:t>C=C</a:t>
                  </a:r>
                </a:p>
              </p:txBody>
            </p:sp>
          </mc:Choice>
          <mc:Fallback xmlns="">
            <p:sp>
              <p:nvSpPr>
                <p:cNvPr id="13" name="ZoneTexte 12">
                  <a:extLst>
                    <a:ext uri="{FF2B5EF4-FFF2-40B4-BE49-F238E27FC236}">
                      <a16:creationId xmlns:a16="http://schemas.microsoft.com/office/drawing/2014/main" id="{B0381064-C435-47E4-A87B-8508860CF7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1321" y="521545"/>
                  <a:ext cx="1885950" cy="369332"/>
                </a:xfrm>
                <a:prstGeom prst="rect">
                  <a:avLst/>
                </a:prstGeom>
                <a:blipFill>
                  <a:blip r:embed="rId5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ZoneTexte 13">
                  <a:extLst>
                    <a:ext uri="{FF2B5EF4-FFF2-40B4-BE49-F238E27FC236}">
                      <a16:creationId xmlns:a16="http://schemas.microsoft.com/office/drawing/2014/main" id="{F5DE2D00-BD15-48C2-8CF9-E1A3FF71D8A8}"/>
                    </a:ext>
                  </a:extLst>
                </p:cNvPr>
                <p:cNvSpPr txBox="1"/>
                <p:nvPr/>
              </p:nvSpPr>
              <p:spPr>
                <a:xfrm>
                  <a:off x="4652875" y="512884"/>
                  <a:ext cx="51090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fr-FR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fr-FR" dirty="0"/>
                    <a:t> </a:t>
                  </a:r>
                </a:p>
              </p:txBody>
            </p:sp>
          </mc:Choice>
          <mc:Fallback xmlns="">
            <p:sp>
              <p:nvSpPr>
                <p:cNvPr id="14" name="ZoneTexte 13">
                  <a:extLst>
                    <a:ext uri="{FF2B5EF4-FFF2-40B4-BE49-F238E27FC236}">
                      <a16:creationId xmlns:a16="http://schemas.microsoft.com/office/drawing/2014/main" id="{F5DE2D00-BD15-48C2-8CF9-E1A3FF71D8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2875" y="512884"/>
                  <a:ext cx="510909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id="{92059A7E-9F10-4E0D-B7D6-286C760463BD}"/>
              </a:ext>
            </a:extLst>
          </p:cNvPr>
          <p:cNvSpPr txBox="1"/>
          <p:nvPr/>
        </p:nvSpPr>
        <p:spPr>
          <a:xfrm>
            <a:off x="5480655" y="1369662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H-H </a:t>
            </a:r>
          </a:p>
        </p:txBody>
      </p:sp>
      <p:graphicFrame>
        <p:nvGraphicFramePr>
          <p:cNvPr id="16" name="Objet 15">
            <a:extLst>
              <a:ext uri="{FF2B5EF4-FFF2-40B4-BE49-F238E27FC236}">
                <a16:creationId xmlns:a16="http://schemas.microsoft.com/office/drawing/2014/main" id="{1D50305C-347B-41B5-9E03-3302B08798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73067" y="1618704"/>
          <a:ext cx="93663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7" imgW="94006" imgH="426185" progId="ChemDraw.Document.6.0">
                  <p:embed/>
                </p:oleObj>
              </mc:Choice>
              <mc:Fallback>
                <p:oleObj name="CS ChemDraw Drawing" r:id="rId7" imgW="94006" imgH="426185" progId="ChemDraw.Document.6.0">
                  <p:embed/>
                  <p:pic>
                    <p:nvPicPr>
                      <p:cNvPr id="16" name="Objet 15">
                        <a:extLst>
                          <a:ext uri="{FF2B5EF4-FFF2-40B4-BE49-F238E27FC236}">
                            <a16:creationId xmlns:a16="http://schemas.microsoft.com/office/drawing/2014/main" id="{1D50305C-347B-41B5-9E03-3302B08798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73067" y="1618704"/>
                        <a:ext cx="93663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 16">
            <a:extLst>
              <a:ext uri="{FF2B5EF4-FFF2-40B4-BE49-F238E27FC236}">
                <a16:creationId xmlns:a16="http://schemas.microsoft.com/office/drawing/2014/main" id="{938E0980-F8A6-468E-A073-B45C3061ED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21391" y="1631117"/>
          <a:ext cx="93663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9" imgW="94006" imgH="426185" progId="ChemDraw.Document.6.0">
                  <p:embed/>
                </p:oleObj>
              </mc:Choice>
              <mc:Fallback>
                <p:oleObj name="CS ChemDraw Drawing" r:id="rId9" imgW="94006" imgH="426185" progId="ChemDraw.Document.6.0">
                  <p:embed/>
                  <p:pic>
                    <p:nvPicPr>
                      <p:cNvPr id="17" name="Objet 16">
                        <a:extLst>
                          <a:ext uri="{FF2B5EF4-FFF2-40B4-BE49-F238E27FC236}">
                            <a16:creationId xmlns:a16="http://schemas.microsoft.com/office/drawing/2014/main" id="{938E0980-F8A6-468E-A073-B45C3061ED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21391" y="1631117"/>
                        <a:ext cx="93663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ZoneTexte 17">
            <a:extLst>
              <a:ext uri="{FF2B5EF4-FFF2-40B4-BE49-F238E27FC236}">
                <a16:creationId xmlns:a16="http://schemas.microsoft.com/office/drawing/2014/main" id="{676FFB4D-3C82-4CD0-89DD-6FA789B5D6B6}"/>
              </a:ext>
            </a:extLst>
          </p:cNvPr>
          <p:cNvSpPr txBox="1"/>
          <p:nvPr/>
        </p:nvSpPr>
        <p:spPr>
          <a:xfrm>
            <a:off x="2423786" y="2305559"/>
            <a:ext cx="1960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Physisorption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C31E20-040A-4D31-9A87-2043154F7964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16E02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738D1B60-1B92-4647-A9D9-13D7F90DCB77}"/>
              </a:ext>
            </a:extLst>
          </p:cNvPr>
          <p:cNvSpPr txBox="1"/>
          <p:nvPr/>
        </p:nvSpPr>
        <p:spPr>
          <a:xfrm>
            <a:off x="621451" y="2043186"/>
            <a:ext cx="1721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Catalyseur</a:t>
            </a:r>
          </a:p>
        </p:txBody>
      </p:sp>
    </p:spTree>
    <p:extLst>
      <p:ext uri="{BB962C8B-B14F-4D97-AF65-F5344CB8AC3E}">
        <p14:creationId xmlns:p14="http://schemas.microsoft.com/office/powerpoint/2010/main" val="2838072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17AE73-00D6-4060-8AB6-C056A6554522}"/>
              </a:ext>
            </a:extLst>
          </p:cNvPr>
          <p:cNvSpPr/>
          <p:nvPr/>
        </p:nvSpPr>
        <p:spPr>
          <a:xfrm>
            <a:off x="196539" y="2043186"/>
            <a:ext cx="2072111" cy="36933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4C16C119-D11D-4827-9A8F-3F62D3730BA0}"/>
              </a:ext>
            </a:extLst>
          </p:cNvPr>
          <p:cNvCxnSpPr/>
          <p:nvPr/>
        </p:nvCxnSpPr>
        <p:spPr>
          <a:xfrm>
            <a:off x="2546235" y="2132992"/>
            <a:ext cx="11763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AFAFD51C-71C9-4B03-AB54-A40DF8A6DC48}"/>
              </a:ext>
            </a:extLst>
          </p:cNvPr>
          <p:cNvCxnSpPr>
            <a:cxnSpLocks/>
          </p:cNvCxnSpPr>
          <p:nvPr/>
        </p:nvCxnSpPr>
        <p:spPr>
          <a:xfrm flipH="1">
            <a:off x="2541472" y="2246512"/>
            <a:ext cx="11811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BF0F0D65-F53D-4D28-8FE6-765EA17D6432}"/>
              </a:ext>
            </a:extLst>
          </p:cNvPr>
          <p:cNvSpPr/>
          <p:nvPr/>
        </p:nvSpPr>
        <p:spPr>
          <a:xfrm>
            <a:off x="4048463" y="2031160"/>
            <a:ext cx="2072111" cy="36933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A44E1BEC-E732-46A6-8849-0DEC037DC924}"/>
                  </a:ext>
                </a:extLst>
              </p:cNvPr>
              <p:cNvSpPr txBox="1"/>
              <p:nvPr/>
            </p:nvSpPr>
            <p:spPr>
              <a:xfrm>
                <a:off x="2910972" y="1462097"/>
                <a:ext cx="5109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FR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/>
                  <a:t> </a:t>
                </a:r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A44E1BEC-E732-46A6-8849-0DEC037DC9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0972" y="1462097"/>
                <a:ext cx="510909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e 8">
            <a:extLst>
              <a:ext uri="{FF2B5EF4-FFF2-40B4-BE49-F238E27FC236}">
                <a16:creationId xmlns:a16="http://schemas.microsoft.com/office/drawing/2014/main" id="{F9CAEBDD-51B1-4222-A604-A2760B14EF83}"/>
              </a:ext>
            </a:extLst>
          </p:cNvPr>
          <p:cNvGrpSpPr/>
          <p:nvPr/>
        </p:nvGrpSpPr>
        <p:grpSpPr>
          <a:xfrm>
            <a:off x="2576332" y="1749187"/>
            <a:ext cx="1885950" cy="369333"/>
            <a:chOff x="4041321" y="521544"/>
            <a:chExt cx="1885950" cy="3693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ZoneTexte 9">
                  <a:extLst>
                    <a:ext uri="{FF2B5EF4-FFF2-40B4-BE49-F238E27FC236}">
                      <a16:creationId xmlns:a16="http://schemas.microsoft.com/office/drawing/2014/main" id="{96486CF0-4CCE-41CC-BCCF-50BC4F5EE514}"/>
                    </a:ext>
                  </a:extLst>
                </p:cNvPr>
                <p:cNvSpPr txBox="1"/>
                <p:nvPr/>
              </p:nvSpPr>
              <p:spPr>
                <a:xfrm>
                  <a:off x="4041321" y="521545"/>
                  <a:ext cx="18859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fr-FR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fr-FR" dirty="0"/>
                    <a:t>C=C</a:t>
                  </a:r>
                </a:p>
              </p:txBody>
            </p:sp>
          </mc:Choice>
          <mc:Fallback xmlns="">
            <p:sp>
              <p:nvSpPr>
                <p:cNvPr id="10" name="ZoneTexte 9">
                  <a:extLst>
                    <a:ext uri="{FF2B5EF4-FFF2-40B4-BE49-F238E27FC236}">
                      <a16:creationId xmlns:a16="http://schemas.microsoft.com/office/drawing/2014/main" id="{96486CF0-4CCE-41CC-BCCF-50BC4F5EE5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1321" y="521545"/>
                  <a:ext cx="1885950" cy="369332"/>
                </a:xfrm>
                <a:prstGeom prst="rect">
                  <a:avLst/>
                </a:prstGeom>
                <a:blipFill>
                  <a:blip r:embed="rId3"/>
                  <a:stretch>
                    <a:fillRect t="-9836" b="-2459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ZoneTexte 10">
                  <a:extLst>
                    <a:ext uri="{FF2B5EF4-FFF2-40B4-BE49-F238E27FC236}">
                      <a16:creationId xmlns:a16="http://schemas.microsoft.com/office/drawing/2014/main" id="{F807826C-3C24-49DA-89ED-5D1DD45A6994}"/>
                    </a:ext>
                  </a:extLst>
                </p:cNvPr>
                <p:cNvSpPr txBox="1"/>
                <p:nvPr/>
              </p:nvSpPr>
              <p:spPr>
                <a:xfrm>
                  <a:off x="4666196" y="521544"/>
                  <a:ext cx="51090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fr-FR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fr-FR" dirty="0"/>
                    <a:t> </a:t>
                  </a:r>
                </a:p>
              </p:txBody>
            </p:sp>
          </mc:Choice>
          <mc:Fallback xmlns="">
            <p:sp>
              <p:nvSpPr>
                <p:cNvPr id="11" name="ZoneTexte 10">
                  <a:extLst>
                    <a:ext uri="{FF2B5EF4-FFF2-40B4-BE49-F238E27FC236}">
                      <a16:creationId xmlns:a16="http://schemas.microsoft.com/office/drawing/2014/main" id="{F807826C-3C24-49DA-89ED-5D1DD45A69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66196" y="521544"/>
                  <a:ext cx="510909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F11438D4-0440-41D0-9B67-B62DA0E50B65}"/>
              </a:ext>
            </a:extLst>
          </p:cNvPr>
          <p:cNvGrpSpPr/>
          <p:nvPr/>
        </p:nvGrpSpPr>
        <p:grpSpPr>
          <a:xfrm>
            <a:off x="3980427" y="1369662"/>
            <a:ext cx="1885950" cy="377993"/>
            <a:chOff x="4041321" y="512884"/>
            <a:chExt cx="1885950" cy="3779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ZoneTexte 12">
                  <a:extLst>
                    <a:ext uri="{FF2B5EF4-FFF2-40B4-BE49-F238E27FC236}">
                      <a16:creationId xmlns:a16="http://schemas.microsoft.com/office/drawing/2014/main" id="{B0381064-C435-47E4-A87B-8508860CF7CB}"/>
                    </a:ext>
                  </a:extLst>
                </p:cNvPr>
                <p:cNvSpPr txBox="1"/>
                <p:nvPr/>
              </p:nvSpPr>
              <p:spPr>
                <a:xfrm>
                  <a:off x="4041321" y="521545"/>
                  <a:ext cx="18859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fr-FR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fr-FR" dirty="0"/>
                    <a:t>C=C</a:t>
                  </a:r>
                </a:p>
              </p:txBody>
            </p:sp>
          </mc:Choice>
          <mc:Fallback xmlns="">
            <p:sp>
              <p:nvSpPr>
                <p:cNvPr id="13" name="ZoneTexte 12">
                  <a:extLst>
                    <a:ext uri="{FF2B5EF4-FFF2-40B4-BE49-F238E27FC236}">
                      <a16:creationId xmlns:a16="http://schemas.microsoft.com/office/drawing/2014/main" id="{B0381064-C435-47E4-A87B-8508860CF7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1321" y="521545"/>
                  <a:ext cx="1885950" cy="369332"/>
                </a:xfrm>
                <a:prstGeom prst="rect">
                  <a:avLst/>
                </a:prstGeom>
                <a:blipFill>
                  <a:blip r:embed="rId5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ZoneTexte 13">
                  <a:extLst>
                    <a:ext uri="{FF2B5EF4-FFF2-40B4-BE49-F238E27FC236}">
                      <a16:creationId xmlns:a16="http://schemas.microsoft.com/office/drawing/2014/main" id="{F5DE2D00-BD15-48C2-8CF9-E1A3FF71D8A8}"/>
                    </a:ext>
                  </a:extLst>
                </p:cNvPr>
                <p:cNvSpPr txBox="1"/>
                <p:nvPr/>
              </p:nvSpPr>
              <p:spPr>
                <a:xfrm>
                  <a:off x="4652875" y="512884"/>
                  <a:ext cx="51090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fr-FR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fr-FR" dirty="0"/>
                    <a:t> </a:t>
                  </a:r>
                </a:p>
              </p:txBody>
            </p:sp>
          </mc:Choice>
          <mc:Fallback xmlns="">
            <p:sp>
              <p:nvSpPr>
                <p:cNvPr id="14" name="ZoneTexte 13">
                  <a:extLst>
                    <a:ext uri="{FF2B5EF4-FFF2-40B4-BE49-F238E27FC236}">
                      <a16:creationId xmlns:a16="http://schemas.microsoft.com/office/drawing/2014/main" id="{F5DE2D00-BD15-48C2-8CF9-E1A3FF71D8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2875" y="512884"/>
                  <a:ext cx="510909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id="{92059A7E-9F10-4E0D-B7D6-286C760463BD}"/>
              </a:ext>
            </a:extLst>
          </p:cNvPr>
          <p:cNvSpPr txBox="1"/>
          <p:nvPr/>
        </p:nvSpPr>
        <p:spPr>
          <a:xfrm>
            <a:off x="5480655" y="1369662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H-H </a:t>
            </a:r>
          </a:p>
        </p:txBody>
      </p:sp>
      <p:graphicFrame>
        <p:nvGraphicFramePr>
          <p:cNvPr id="16" name="Objet 15">
            <a:extLst>
              <a:ext uri="{FF2B5EF4-FFF2-40B4-BE49-F238E27FC236}">
                <a16:creationId xmlns:a16="http://schemas.microsoft.com/office/drawing/2014/main" id="{1D50305C-347B-41B5-9E03-3302B08798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73067" y="1618704"/>
          <a:ext cx="93663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7" imgW="94006" imgH="426185" progId="ChemDraw.Document.6.0">
                  <p:embed/>
                </p:oleObj>
              </mc:Choice>
              <mc:Fallback>
                <p:oleObj name="CS ChemDraw Drawing" r:id="rId7" imgW="94006" imgH="426185" progId="ChemDraw.Document.6.0">
                  <p:embed/>
                  <p:pic>
                    <p:nvPicPr>
                      <p:cNvPr id="16" name="Objet 15">
                        <a:extLst>
                          <a:ext uri="{FF2B5EF4-FFF2-40B4-BE49-F238E27FC236}">
                            <a16:creationId xmlns:a16="http://schemas.microsoft.com/office/drawing/2014/main" id="{1D50305C-347B-41B5-9E03-3302B08798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73067" y="1618704"/>
                        <a:ext cx="93663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 16">
            <a:extLst>
              <a:ext uri="{FF2B5EF4-FFF2-40B4-BE49-F238E27FC236}">
                <a16:creationId xmlns:a16="http://schemas.microsoft.com/office/drawing/2014/main" id="{938E0980-F8A6-468E-A073-B45C3061ED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21391" y="1631117"/>
          <a:ext cx="93663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9" imgW="94006" imgH="426185" progId="ChemDraw.Document.6.0">
                  <p:embed/>
                </p:oleObj>
              </mc:Choice>
              <mc:Fallback>
                <p:oleObj name="CS ChemDraw Drawing" r:id="rId9" imgW="94006" imgH="426185" progId="ChemDraw.Document.6.0">
                  <p:embed/>
                  <p:pic>
                    <p:nvPicPr>
                      <p:cNvPr id="17" name="Objet 16">
                        <a:extLst>
                          <a:ext uri="{FF2B5EF4-FFF2-40B4-BE49-F238E27FC236}">
                            <a16:creationId xmlns:a16="http://schemas.microsoft.com/office/drawing/2014/main" id="{938E0980-F8A6-468E-A073-B45C3061ED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21391" y="1631117"/>
                        <a:ext cx="93663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ZoneTexte 17">
            <a:extLst>
              <a:ext uri="{FF2B5EF4-FFF2-40B4-BE49-F238E27FC236}">
                <a16:creationId xmlns:a16="http://schemas.microsoft.com/office/drawing/2014/main" id="{676FFB4D-3C82-4CD0-89DD-6FA789B5D6B6}"/>
              </a:ext>
            </a:extLst>
          </p:cNvPr>
          <p:cNvSpPr txBox="1"/>
          <p:nvPr/>
        </p:nvSpPr>
        <p:spPr>
          <a:xfrm>
            <a:off x="2423786" y="2305559"/>
            <a:ext cx="1960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Physisorption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C31E20-040A-4D31-9A87-2043154F7964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16E02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30E94A97-30D4-4A2D-9FEE-CAB4D1875EC9}"/>
              </a:ext>
            </a:extLst>
          </p:cNvPr>
          <p:cNvCxnSpPr/>
          <p:nvPr/>
        </p:nvCxnSpPr>
        <p:spPr>
          <a:xfrm>
            <a:off x="6470535" y="2132992"/>
            <a:ext cx="11763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827338FF-2D20-4D6D-BB31-CFB24F140220}"/>
              </a:ext>
            </a:extLst>
          </p:cNvPr>
          <p:cNvCxnSpPr>
            <a:cxnSpLocks/>
          </p:cNvCxnSpPr>
          <p:nvPr/>
        </p:nvCxnSpPr>
        <p:spPr>
          <a:xfrm flipH="1">
            <a:off x="6465772" y="2246512"/>
            <a:ext cx="11811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E0919E8E-B26D-4BCF-86AC-B7E25B0BC9D4}"/>
              </a:ext>
            </a:extLst>
          </p:cNvPr>
          <p:cNvSpPr/>
          <p:nvPr/>
        </p:nvSpPr>
        <p:spPr>
          <a:xfrm>
            <a:off x="7992070" y="2028136"/>
            <a:ext cx="2072111" cy="36933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738D1B60-1B92-4647-A9D9-13D7F90DCB77}"/>
              </a:ext>
            </a:extLst>
          </p:cNvPr>
          <p:cNvSpPr txBox="1"/>
          <p:nvPr/>
        </p:nvSpPr>
        <p:spPr>
          <a:xfrm>
            <a:off x="621451" y="2043186"/>
            <a:ext cx="1721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Catalyseur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07F621BE-073D-49D1-8D83-5BAACDFFC2B4}"/>
              </a:ext>
            </a:extLst>
          </p:cNvPr>
          <p:cNvSpPr txBox="1"/>
          <p:nvPr/>
        </p:nvSpPr>
        <p:spPr>
          <a:xfrm>
            <a:off x="6329471" y="2326321"/>
            <a:ext cx="1960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Chimisorption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294915F6-2D1C-47C0-B0AA-EBFDBE548945}"/>
                  </a:ext>
                </a:extLst>
              </p:cNvPr>
              <p:cNvSpPr txBox="1"/>
              <p:nvPr/>
            </p:nvSpPr>
            <p:spPr>
              <a:xfrm>
                <a:off x="7992070" y="1339214"/>
                <a:ext cx="18859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FR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/>
                  <a:t>C   </a:t>
                </a:r>
                <a:r>
                  <a:rPr lang="fr-FR" dirty="0" err="1"/>
                  <a:t>C</a:t>
                </a:r>
                <a:endParaRPr lang="fr-FR" dirty="0"/>
              </a:p>
            </p:txBody>
          </p:sp>
        </mc:Choice>
        <mc:Fallback xmlns=""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294915F6-2D1C-47C0-B0AA-EBFDBE5489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2070" y="1339214"/>
                <a:ext cx="1885950" cy="369332"/>
              </a:xfrm>
              <a:prstGeom prst="rect">
                <a:avLst/>
              </a:prstGeom>
              <a:blipFill>
                <a:blip r:embed="rId10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8ECB7035-AFFE-4073-B542-E385E9937858}"/>
                  </a:ext>
                </a:extLst>
              </p:cNvPr>
              <p:cNvSpPr txBox="1"/>
              <p:nvPr/>
            </p:nvSpPr>
            <p:spPr>
              <a:xfrm>
                <a:off x="8642235" y="1339214"/>
                <a:ext cx="5109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FR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/>
                  <a:t> </a:t>
                </a:r>
              </a:p>
            </p:txBody>
          </p:sp>
        </mc:Choice>
        <mc:Fallback xmlns=""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8ECB7035-AFFE-4073-B542-E385E99378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2235" y="1339214"/>
                <a:ext cx="510909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56966B92-747E-4C8F-88B4-1A6646C88C1F}"/>
              </a:ext>
            </a:extLst>
          </p:cNvPr>
          <p:cNvCxnSpPr/>
          <p:nvPr/>
        </p:nvCxnSpPr>
        <p:spPr>
          <a:xfrm>
            <a:off x="8392886" y="1631117"/>
            <a:ext cx="0" cy="3970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DF55A1A3-8411-434F-BADB-43666BC2F1F2}"/>
              </a:ext>
            </a:extLst>
          </p:cNvPr>
          <p:cNvCxnSpPr>
            <a:cxnSpLocks/>
          </p:cNvCxnSpPr>
          <p:nvPr/>
        </p:nvCxnSpPr>
        <p:spPr>
          <a:xfrm>
            <a:off x="8466881" y="1523880"/>
            <a:ext cx="117021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EE2533EC-BA1E-4293-921F-44EEBE8EB3EB}"/>
              </a:ext>
            </a:extLst>
          </p:cNvPr>
          <p:cNvCxnSpPr/>
          <p:nvPr/>
        </p:nvCxnSpPr>
        <p:spPr>
          <a:xfrm>
            <a:off x="8664782" y="1631116"/>
            <a:ext cx="0" cy="3970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A41468B8-3794-4F83-B38C-32282C16F108}"/>
              </a:ext>
            </a:extLst>
          </p:cNvPr>
          <p:cNvCxnSpPr/>
          <p:nvPr/>
        </p:nvCxnSpPr>
        <p:spPr>
          <a:xfrm>
            <a:off x="9500508" y="1631115"/>
            <a:ext cx="0" cy="3970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F0C6BA50-8E44-43EB-873D-D40AA6EDAFB3}"/>
              </a:ext>
            </a:extLst>
          </p:cNvPr>
          <p:cNvCxnSpPr/>
          <p:nvPr/>
        </p:nvCxnSpPr>
        <p:spPr>
          <a:xfrm>
            <a:off x="9293680" y="1618704"/>
            <a:ext cx="0" cy="3970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ZoneTexte 45">
            <a:extLst>
              <a:ext uri="{FF2B5EF4-FFF2-40B4-BE49-F238E27FC236}">
                <a16:creationId xmlns:a16="http://schemas.microsoft.com/office/drawing/2014/main" id="{F3A49D25-C59B-4E5D-AF63-CBF10FDF76DF}"/>
              </a:ext>
            </a:extLst>
          </p:cNvPr>
          <p:cNvSpPr txBox="1"/>
          <p:nvPr/>
        </p:nvSpPr>
        <p:spPr>
          <a:xfrm>
            <a:off x="9117766" y="1321112"/>
            <a:ext cx="654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H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D5183030-7E2F-49B8-BCB5-14875F33DFB7}"/>
              </a:ext>
            </a:extLst>
          </p:cNvPr>
          <p:cNvSpPr txBox="1"/>
          <p:nvPr/>
        </p:nvSpPr>
        <p:spPr>
          <a:xfrm>
            <a:off x="9357168" y="1333525"/>
            <a:ext cx="654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H</a:t>
            </a:r>
          </a:p>
        </p:txBody>
      </p:sp>
      <p:graphicFrame>
        <p:nvGraphicFramePr>
          <p:cNvPr id="54" name="Objet 53">
            <a:extLst>
              <a:ext uri="{FF2B5EF4-FFF2-40B4-BE49-F238E27FC236}">
                <a16:creationId xmlns:a16="http://schemas.microsoft.com/office/drawing/2014/main" id="{E6D2D9FD-1B19-4ED4-9AE1-1538B6E3813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44209" y="1697108"/>
          <a:ext cx="201613" cy="362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2" imgW="201959" imgH="392647" progId="ChemDraw.Document.6.0">
                  <p:embed/>
                </p:oleObj>
              </mc:Choice>
              <mc:Fallback>
                <p:oleObj name="CS ChemDraw Drawing" r:id="rId12" imgW="201959" imgH="392647" progId="ChemDraw.Document.6.0">
                  <p:embed/>
                  <p:pic>
                    <p:nvPicPr>
                      <p:cNvPr id="54" name="Objet 53">
                        <a:extLst>
                          <a:ext uri="{FF2B5EF4-FFF2-40B4-BE49-F238E27FC236}">
                            <a16:creationId xmlns:a16="http://schemas.microsoft.com/office/drawing/2014/main" id="{E6D2D9FD-1B19-4ED4-9AE1-1538B6E381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444209" y="1697108"/>
                        <a:ext cx="201613" cy="3622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t 56">
            <a:extLst>
              <a:ext uri="{FF2B5EF4-FFF2-40B4-BE49-F238E27FC236}">
                <a16:creationId xmlns:a16="http://schemas.microsoft.com/office/drawing/2014/main" id="{2B7C9DEB-20E4-46EE-89D4-5D2FD2BCE5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33048" y="1678143"/>
          <a:ext cx="552450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4" imgW="552675" imgH="250758" progId="ChemDraw.Document.6.0">
                  <p:embed/>
                </p:oleObj>
              </mc:Choice>
              <mc:Fallback>
                <p:oleObj name="CS ChemDraw Drawing" r:id="rId14" imgW="552675" imgH="250758" progId="ChemDraw.Document.6.0">
                  <p:embed/>
                  <p:pic>
                    <p:nvPicPr>
                      <p:cNvPr id="57" name="Objet 56">
                        <a:extLst>
                          <a:ext uri="{FF2B5EF4-FFF2-40B4-BE49-F238E27FC236}">
                            <a16:creationId xmlns:a16="http://schemas.microsoft.com/office/drawing/2014/main" id="{2B7C9DEB-20E4-46EE-89D4-5D2FD2BCE5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733048" y="1678143"/>
                        <a:ext cx="552450" cy="250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542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17AE73-00D6-4060-8AB6-C056A6554522}"/>
              </a:ext>
            </a:extLst>
          </p:cNvPr>
          <p:cNvSpPr/>
          <p:nvPr/>
        </p:nvSpPr>
        <p:spPr>
          <a:xfrm>
            <a:off x="196539" y="2043186"/>
            <a:ext cx="2072111" cy="36933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4C16C119-D11D-4827-9A8F-3F62D3730BA0}"/>
              </a:ext>
            </a:extLst>
          </p:cNvPr>
          <p:cNvCxnSpPr/>
          <p:nvPr/>
        </p:nvCxnSpPr>
        <p:spPr>
          <a:xfrm>
            <a:off x="2546235" y="2132992"/>
            <a:ext cx="11763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AFAFD51C-71C9-4B03-AB54-A40DF8A6DC48}"/>
              </a:ext>
            </a:extLst>
          </p:cNvPr>
          <p:cNvCxnSpPr>
            <a:cxnSpLocks/>
          </p:cNvCxnSpPr>
          <p:nvPr/>
        </p:nvCxnSpPr>
        <p:spPr>
          <a:xfrm flipH="1">
            <a:off x="2541472" y="2246512"/>
            <a:ext cx="11811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BF0F0D65-F53D-4D28-8FE6-765EA17D6432}"/>
              </a:ext>
            </a:extLst>
          </p:cNvPr>
          <p:cNvSpPr/>
          <p:nvPr/>
        </p:nvSpPr>
        <p:spPr>
          <a:xfrm>
            <a:off x="4048463" y="2031160"/>
            <a:ext cx="2072111" cy="36933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A44E1BEC-E732-46A6-8849-0DEC037DC924}"/>
                  </a:ext>
                </a:extLst>
              </p:cNvPr>
              <p:cNvSpPr txBox="1"/>
              <p:nvPr/>
            </p:nvSpPr>
            <p:spPr>
              <a:xfrm>
                <a:off x="2910972" y="1462097"/>
                <a:ext cx="5109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FR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/>
                  <a:t> </a:t>
                </a:r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A44E1BEC-E732-46A6-8849-0DEC037DC9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0972" y="1462097"/>
                <a:ext cx="510909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e 8">
            <a:extLst>
              <a:ext uri="{FF2B5EF4-FFF2-40B4-BE49-F238E27FC236}">
                <a16:creationId xmlns:a16="http://schemas.microsoft.com/office/drawing/2014/main" id="{F9CAEBDD-51B1-4222-A604-A2760B14EF83}"/>
              </a:ext>
            </a:extLst>
          </p:cNvPr>
          <p:cNvGrpSpPr/>
          <p:nvPr/>
        </p:nvGrpSpPr>
        <p:grpSpPr>
          <a:xfrm>
            <a:off x="2576332" y="1749187"/>
            <a:ext cx="1885950" cy="369333"/>
            <a:chOff x="4041321" y="521544"/>
            <a:chExt cx="1885950" cy="3693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ZoneTexte 9">
                  <a:extLst>
                    <a:ext uri="{FF2B5EF4-FFF2-40B4-BE49-F238E27FC236}">
                      <a16:creationId xmlns:a16="http://schemas.microsoft.com/office/drawing/2014/main" id="{96486CF0-4CCE-41CC-BCCF-50BC4F5EE514}"/>
                    </a:ext>
                  </a:extLst>
                </p:cNvPr>
                <p:cNvSpPr txBox="1"/>
                <p:nvPr/>
              </p:nvSpPr>
              <p:spPr>
                <a:xfrm>
                  <a:off x="4041321" y="521545"/>
                  <a:ext cx="18859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fr-FR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fr-FR" dirty="0"/>
                    <a:t>C=C</a:t>
                  </a:r>
                </a:p>
              </p:txBody>
            </p:sp>
          </mc:Choice>
          <mc:Fallback xmlns="">
            <p:sp>
              <p:nvSpPr>
                <p:cNvPr id="10" name="ZoneTexte 9">
                  <a:extLst>
                    <a:ext uri="{FF2B5EF4-FFF2-40B4-BE49-F238E27FC236}">
                      <a16:creationId xmlns:a16="http://schemas.microsoft.com/office/drawing/2014/main" id="{96486CF0-4CCE-41CC-BCCF-50BC4F5EE5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1321" y="521545"/>
                  <a:ext cx="1885950" cy="369332"/>
                </a:xfrm>
                <a:prstGeom prst="rect">
                  <a:avLst/>
                </a:prstGeom>
                <a:blipFill>
                  <a:blip r:embed="rId3"/>
                  <a:stretch>
                    <a:fillRect t="-9836" b="-2459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ZoneTexte 10">
                  <a:extLst>
                    <a:ext uri="{FF2B5EF4-FFF2-40B4-BE49-F238E27FC236}">
                      <a16:creationId xmlns:a16="http://schemas.microsoft.com/office/drawing/2014/main" id="{F807826C-3C24-49DA-89ED-5D1DD45A6994}"/>
                    </a:ext>
                  </a:extLst>
                </p:cNvPr>
                <p:cNvSpPr txBox="1"/>
                <p:nvPr/>
              </p:nvSpPr>
              <p:spPr>
                <a:xfrm>
                  <a:off x="4666196" y="521544"/>
                  <a:ext cx="51090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fr-FR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fr-FR" dirty="0"/>
                    <a:t> </a:t>
                  </a:r>
                </a:p>
              </p:txBody>
            </p:sp>
          </mc:Choice>
          <mc:Fallback xmlns="">
            <p:sp>
              <p:nvSpPr>
                <p:cNvPr id="11" name="ZoneTexte 10">
                  <a:extLst>
                    <a:ext uri="{FF2B5EF4-FFF2-40B4-BE49-F238E27FC236}">
                      <a16:creationId xmlns:a16="http://schemas.microsoft.com/office/drawing/2014/main" id="{F807826C-3C24-49DA-89ED-5D1DD45A69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66196" y="521544"/>
                  <a:ext cx="510909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F11438D4-0440-41D0-9B67-B62DA0E50B65}"/>
              </a:ext>
            </a:extLst>
          </p:cNvPr>
          <p:cNvGrpSpPr/>
          <p:nvPr/>
        </p:nvGrpSpPr>
        <p:grpSpPr>
          <a:xfrm>
            <a:off x="3980427" y="1369662"/>
            <a:ext cx="1885950" cy="377993"/>
            <a:chOff x="4041321" y="512884"/>
            <a:chExt cx="1885950" cy="3779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ZoneTexte 12">
                  <a:extLst>
                    <a:ext uri="{FF2B5EF4-FFF2-40B4-BE49-F238E27FC236}">
                      <a16:creationId xmlns:a16="http://schemas.microsoft.com/office/drawing/2014/main" id="{B0381064-C435-47E4-A87B-8508860CF7CB}"/>
                    </a:ext>
                  </a:extLst>
                </p:cNvPr>
                <p:cNvSpPr txBox="1"/>
                <p:nvPr/>
              </p:nvSpPr>
              <p:spPr>
                <a:xfrm>
                  <a:off x="4041321" y="521545"/>
                  <a:ext cx="18859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fr-FR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fr-FR" dirty="0"/>
                    <a:t>C=C</a:t>
                  </a:r>
                </a:p>
              </p:txBody>
            </p:sp>
          </mc:Choice>
          <mc:Fallback xmlns="">
            <p:sp>
              <p:nvSpPr>
                <p:cNvPr id="13" name="ZoneTexte 12">
                  <a:extLst>
                    <a:ext uri="{FF2B5EF4-FFF2-40B4-BE49-F238E27FC236}">
                      <a16:creationId xmlns:a16="http://schemas.microsoft.com/office/drawing/2014/main" id="{B0381064-C435-47E4-A87B-8508860CF7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1321" y="521545"/>
                  <a:ext cx="1885950" cy="369332"/>
                </a:xfrm>
                <a:prstGeom prst="rect">
                  <a:avLst/>
                </a:prstGeom>
                <a:blipFill>
                  <a:blip r:embed="rId5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ZoneTexte 13">
                  <a:extLst>
                    <a:ext uri="{FF2B5EF4-FFF2-40B4-BE49-F238E27FC236}">
                      <a16:creationId xmlns:a16="http://schemas.microsoft.com/office/drawing/2014/main" id="{F5DE2D00-BD15-48C2-8CF9-E1A3FF71D8A8}"/>
                    </a:ext>
                  </a:extLst>
                </p:cNvPr>
                <p:cNvSpPr txBox="1"/>
                <p:nvPr/>
              </p:nvSpPr>
              <p:spPr>
                <a:xfrm>
                  <a:off x="4652875" y="512884"/>
                  <a:ext cx="51090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fr-FR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fr-FR" dirty="0"/>
                    <a:t> </a:t>
                  </a:r>
                </a:p>
              </p:txBody>
            </p:sp>
          </mc:Choice>
          <mc:Fallback xmlns="">
            <p:sp>
              <p:nvSpPr>
                <p:cNvPr id="14" name="ZoneTexte 13">
                  <a:extLst>
                    <a:ext uri="{FF2B5EF4-FFF2-40B4-BE49-F238E27FC236}">
                      <a16:creationId xmlns:a16="http://schemas.microsoft.com/office/drawing/2014/main" id="{F5DE2D00-BD15-48C2-8CF9-E1A3FF71D8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2875" y="512884"/>
                  <a:ext cx="510909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id="{92059A7E-9F10-4E0D-B7D6-286C760463BD}"/>
              </a:ext>
            </a:extLst>
          </p:cNvPr>
          <p:cNvSpPr txBox="1"/>
          <p:nvPr/>
        </p:nvSpPr>
        <p:spPr>
          <a:xfrm>
            <a:off x="5480655" y="1369662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H-H </a:t>
            </a:r>
          </a:p>
        </p:txBody>
      </p:sp>
      <p:graphicFrame>
        <p:nvGraphicFramePr>
          <p:cNvPr id="16" name="Objet 15">
            <a:extLst>
              <a:ext uri="{FF2B5EF4-FFF2-40B4-BE49-F238E27FC236}">
                <a16:creationId xmlns:a16="http://schemas.microsoft.com/office/drawing/2014/main" id="{1D50305C-347B-41B5-9E03-3302B08798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73067" y="1618704"/>
          <a:ext cx="93663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7" imgW="94006" imgH="426185" progId="ChemDraw.Document.6.0">
                  <p:embed/>
                </p:oleObj>
              </mc:Choice>
              <mc:Fallback>
                <p:oleObj name="CS ChemDraw Drawing" r:id="rId7" imgW="94006" imgH="426185" progId="ChemDraw.Document.6.0">
                  <p:embed/>
                  <p:pic>
                    <p:nvPicPr>
                      <p:cNvPr id="16" name="Objet 15">
                        <a:extLst>
                          <a:ext uri="{FF2B5EF4-FFF2-40B4-BE49-F238E27FC236}">
                            <a16:creationId xmlns:a16="http://schemas.microsoft.com/office/drawing/2014/main" id="{1D50305C-347B-41B5-9E03-3302B08798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73067" y="1618704"/>
                        <a:ext cx="93663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 16">
            <a:extLst>
              <a:ext uri="{FF2B5EF4-FFF2-40B4-BE49-F238E27FC236}">
                <a16:creationId xmlns:a16="http://schemas.microsoft.com/office/drawing/2014/main" id="{938E0980-F8A6-468E-A073-B45C3061ED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21391" y="1631117"/>
          <a:ext cx="93663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9" imgW="94006" imgH="426185" progId="ChemDraw.Document.6.0">
                  <p:embed/>
                </p:oleObj>
              </mc:Choice>
              <mc:Fallback>
                <p:oleObj name="CS ChemDraw Drawing" r:id="rId9" imgW="94006" imgH="426185" progId="ChemDraw.Document.6.0">
                  <p:embed/>
                  <p:pic>
                    <p:nvPicPr>
                      <p:cNvPr id="17" name="Objet 16">
                        <a:extLst>
                          <a:ext uri="{FF2B5EF4-FFF2-40B4-BE49-F238E27FC236}">
                            <a16:creationId xmlns:a16="http://schemas.microsoft.com/office/drawing/2014/main" id="{938E0980-F8A6-468E-A073-B45C3061ED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21391" y="1631117"/>
                        <a:ext cx="93663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ZoneTexte 17">
            <a:extLst>
              <a:ext uri="{FF2B5EF4-FFF2-40B4-BE49-F238E27FC236}">
                <a16:creationId xmlns:a16="http://schemas.microsoft.com/office/drawing/2014/main" id="{676FFB4D-3C82-4CD0-89DD-6FA789B5D6B6}"/>
              </a:ext>
            </a:extLst>
          </p:cNvPr>
          <p:cNvSpPr txBox="1"/>
          <p:nvPr/>
        </p:nvSpPr>
        <p:spPr>
          <a:xfrm>
            <a:off x="2423786" y="2305559"/>
            <a:ext cx="1960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Physisorption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C31E20-040A-4D31-9A87-2043154F7964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16E02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30E94A97-30D4-4A2D-9FEE-CAB4D1875EC9}"/>
              </a:ext>
            </a:extLst>
          </p:cNvPr>
          <p:cNvCxnSpPr/>
          <p:nvPr/>
        </p:nvCxnSpPr>
        <p:spPr>
          <a:xfrm>
            <a:off x="6470535" y="2132992"/>
            <a:ext cx="11763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827338FF-2D20-4D6D-BB31-CFB24F140220}"/>
              </a:ext>
            </a:extLst>
          </p:cNvPr>
          <p:cNvCxnSpPr>
            <a:cxnSpLocks/>
          </p:cNvCxnSpPr>
          <p:nvPr/>
        </p:nvCxnSpPr>
        <p:spPr>
          <a:xfrm flipH="1">
            <a:off x="6465772" y="2246512"/>
            <a:ext cx="11811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E0919E8E-B26D-4BCF-86AC-B7E25B0BC9D4}"/>
              </a:ext>
            </a:extLst>
          </p:cNvPr>
          <p:cNvSpPr/>
          <p:nvPr/>
        </p:nvSpPr>
        <p:spPr>
          <a:xfrm>
            <a:off x="7992070" y="2028136"/>
            <a:ext cx="2072111" cy="36933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738D1B60-1B92-4647-A9D9-13D7F90DCB77}"/>
              </a:ext>
            </a:extLst>
          </p:cNvPr>
          <p:cNvSpPr txBox="1"/>
          <p:nvPr/>
        </p:nvSpPr>
        <p:spPr>
          <a:xfrm>
            <a:off x="621451" y="2043186"/>
            <a:ext cx="1721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Catalyseur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07F621BE-073D-49D1-8D83-5BAACDFFC2B4}"/>
              </a:ext>
            </a:extLst>
          </p:cNvPr>
          <p:cNvSpPr txBox="1"/>
          <p:nvPr/>
        </p:nvSpPr>
        <p:spPr>
          <a:xfrm>
            <a:off x="6329471" y="2326321"/>
            <a:ext cx="1960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Chimisorption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294915F6-2D1C-47C0-B0AA-EBFDBE548945}"/>
                  </a:ext>
                </a:extLst>
              </p:cNvPr>
              <p:cNvSpPr txBox="1"/>
              <p:nvPr/>
            </p:nvSpPr>
            <p:spPr>
              <a:xfrm>
                <a:off x="7992070" y="1339214"/>
                <a:ext cx="18859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FR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/>
                  <a:t>C   </a:t>
                </a:r>
                <a:r>
                  <a:rPr lang="fr-FR" dirty="0" err="1"/>
                  <a:t>C</a:t>
                </a:r>
                <a:endParaRPr lang="fr-FR" dirty="0"/>
              </a:p>
            </p:txBody>
          </p:sp>
        </mc:Choice>
        <mc:Fallback xmlns=""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294915F6-2D1C-47C0-B0AA-EBFDBE5489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2070" y="1339214"/>
                <a:ext cx="1885950" cy="369332"/>
              </a:xfrm>
              <a:prstGeom prst="rect">
                <a:avLst/>
              </a:prstGeom>
              <a:blipFill>
                <a:blip r:embed="rId10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8ECB7035-AFFE-4073-B542-E385E9937858}"/>
                  </a:ext>
                </a:extLst>
              </p:cNvPr>
              <p:cNvSpPr txBox="1"/>
              <p:nvPr/>
            </p:nvSpPr>
            <p:spPr>
              <a:xfrm>
                <a:off x="8642235" y="1339214"/>
                <a:ext cx="5109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FR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/>
                  <a:t> </a:t>
                </a:r>
              </a:p>
            </p:txBody>
          </p:sp>
        </mc:Choice>
        <mc:Fallback xmlns=""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8ECB7035-AFFE-4073-B542-E385E99378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2235" y="1339214"/>
                <a:ext cx="510909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56966B92-747E-4C8F-88B4-1A6646C88C1F}"/>
              </a:ext>
            </a:extLst>
          </p:cNvPr>
          <p:cNvCxnSpPr/>
          <p:nvPr/>
        </p:nvCxnSpPr>
        <p:spPr>
          <a:xfrm>
            <a:off x="8392886" y="1631117"/>
            <a:ext cx="0" cy="3970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DF55A1A3-8411-434F-BADB-43666BC2F1F2}"/>
              </a:ext>
            </a:extLst>
          </p:cNvPr>
          <p:cNvCxnSpPr>
            <a:cxnSpLocks/>
          </p:cNvCxnSpPr>
          <p:nvPr/>
        </p:nvCxnSpPr>
        <p:spPr>
          <a:xfrm>
            <a:off x="8466881" y="1523880"/>
            <a:ext cx="117021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EE2533EC-BA1E-4293-921F-44EEBE8EB3EB}"/>
              </a:ext>
            </a:extLst>
          </p:cNvPr>
          <p:cNvCxnSpPr/>
          <p:nvPr/>
        </p:nvCxnSpPr>
        <p:spPr>
          <a:xfrm>
            <a:off x="8664782" y="1631116"/>
            <a:ext cx="0" cy="3970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A41468B8-3794-4F83-B38C-32282C16F108}"/>
              </a:ext>
            </a:extLst>
          </p:cNvPr>
          <p:cNvCxnSpPr/>
          <p:nvPr/>
        </p:nvCxnSpPr>
        <p:spPr>
          <a:xfrm>
            <a:off x="9500508" y="1631115"/>
            <a:ext cx="0" cy="3970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F0C6BA50-8E44-43EB-873D-D40AA6EDAFB3}"/>
              </a:ext>
            </a:extLst>
          </p:cNvPr>
          <p:cNvCxnSpPr/>
          <p:nvPr/>
        </p:nvCxnSpPr>
        <p:spPr>
          <a:xfrm>
            <a:off x="9293680" y="1618704"/>
            <a:ext cx="0" cy="3970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ZoneTexte 45">
            <a:extLst>
              <a:ext uri="{FF2B5EF4-FFF2-40B4-BE49-F238E27FC236}">
                <a16:creationId xmlns:a16="http://schemas.microsoft.com/office/drawing/2014/main" id="{F3A49D25-C59B-4E5D-AF63-CBF10FDF76DF}"/>
              </a:ext>
            </a:extLst>
          </p:cNvPr>
          <p:cNvSpPr txBox="1"/>
          <p:nvPr/>
        </p:nvSpPr>
        <p:spPr>
          <a:xfrm>
            <a:off x="9117766" y="1321112"/>
            <a:ext cx="654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H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D5183030-7E2F-49B8-BCB5-14875F33DFB7}"/>
              </a:ext>
            </a:extLst>
          </p:cNvPr>
          <p:cNvSpPr txBox="1"/>
          <p:nvPr/>
        </p:nvSpPr>
        <p:spPr>
          <a:xfrm>
            <a:off x="9357168" y="1333525"/>
            <a:ext cx="654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H</a:t>
            </a:r>
          </a:p>
        </p:txBody>
      </p:sp>
      <p:graphicFrame>
        <p:nvGraphicFramePr>
          <p:cNvPr id="54" name="Objet 53">
            <a:extLst>
              <a:ext uri="{FF2B5EF4-FFF2-40B4-BE49-F238E27FC236}">
                <a16:creationId xmlns:a16="http://schemas.microsoft.com/office/drawing/2014/main" id="{E6D2D9FD-1B19-4ED4-9AE1-1538B6E3813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44209" y="1697108"/>
          <a:ext cx="201613" cy="362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2" imgW="201959" imgH="392647" progId="ChemDraw.Document.6.0">
                  <p:embed/>
                </p:oleObj>
              </mc:Choice>
              <mc:Fallback>
                <p:oleObj name="CS ChemDraw Drawing" r:id="rId12" imgW="201959" imgH="392647" progId="ChemDraw.Document.6.0">
                  <p:embed/>
                  <p:pic>
                    <p:nvPicPr>
                      <p:cNvPr id="54" name="Objet 53">
                        <a:extLst>
                          <a:ext uri="{FF2B5EF4-FFF2-40B4-BE49-F238E27FC236}">
                            <a16:creationId xmlns:a16="http://schemas.microsoft.com/office/drawing/2014/main" id="{E6D2D9FD-1B19-4ED4-9AE1-1538B6E381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444209" y="1697108"/>
                        <a:ext cx="201613" cy="3622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t 56">
            <a:extLst>
              <a:ext uri="{FF2B5EF4-FFF2-40B4-BE49-F238E27FC236}">
                <a16:creationId xmlns:a16="http://schemas.microsoft.com/office/drawing/2014/main" id="{2B7C9DEB-20E4-46EE-89D4-5D2FD2BCE5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33048" y="1678143"/>
          <a:ext cx="552450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4" imgW="552675" imgH="250758" progId="ChemDraw.Document.6.0">
                  <p:embed/>
                </p:oleObj>
              </mc:Choice>
              <mc:Fallback>
                <p:oleObj name="CS ChemDraw Drawing" r:id="rId14" imgW="552675" imgH="250758" progId="ChemDraw.Document.6.0">
                  <p:embed/>
                  <p:pic>
                    <p:nvPicPr>
                      <p:cNvPr id="57" name="Objet 56">
                        <a:extLst>
                          <a:ext uri="{FF2B5EF4-FFF2-40B4-BE49-F238E27FC236}">
                            <a16:creationId xmlns:a16="http://schemas.microsoft.com/office/drawing/2014/main" id="{2B7C9DEB-20E4-46EE-89D4-5D2FD2BCE5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733048" y="1678143"/>
                        <a:ext cx="552450" cy="250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24" name="Groupe 1023">
            <a:extLst>
              <a:ext uri="{FF2B5EF4-FFF2-40B4-BE49-F238E27FC236}">
                <a16:creationId xmlns:a16="http://schemas.microsoft.com/office/drawing/2014/main" id="{4A20D5DB-B493-4637-B4F2-D3F70788E7D8}"/>
              </a:ext>
            </a:extLst>
          </p:cNvPr>
          <p:cNvGrpSpPr/>
          <p:nvPr/>
        </p:nvGrpSpPr>
        <p:grpSpPr>
          <a:xfrm>
            <a:off x="8910702" y="2717058"/>
            <a:ext cx="146791" cy="1037472"/>
            <a:chOff x="9625527" y="3152741"/>
            <a:chExt cx="146791" cy="1037472"/>
          </a:xfrm>
        </p:grpSpPr>
        <p:cxnSp>
          <p:nvCxnSpPr>
            <p:cNvPr id="59" name="Connecteur droit avec flèche 58">
              <a:extLst>
                <a:ext uri="{FF2B5EF4-FFF2-40B4-BE49-F238E27FC236}">
                  <a16:creationId xmlns:a16="http://schemas.microsoft.com/office/drawing/2014/main" id="{1495973E-997B-48B9-8514-438B0C5022F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764836" y="3152741"/>
              <a:ext cx="7482" cy="10374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Connecteur droit avec flèche 59">
              <a:extLst>
                <a:ext uri="{FF2B5EF4-FFF2-40B4-BE49-F238E27FC236}">
                  <a16:creationId xmlns:a16="http://schemas.microsoft.com/office/drawing/2014/main" id="{9F989CC8-DCC3-40B7-AC9C-5A0E8ED41B77}"/>
                </a:ext>
              </a:extLst>
            </p:cNvPr>
            <p:cNvCxnSpPr>
              <a:cxnSpLocks/>
            </p:cNvCxnSpPr>
            <p:nvPr/>
          </p:nvCxnSpPr>
          <p:spPr>
            <a:xfrm>
              <a:off x="9625527" y="3192236"/>
              <a:ext cx="0" cy="99797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97106F48-DBE9-4FEA-8E77-6154F615C48A}"/>
              </a:ext>
            </a:extLst>
          </p:cNvPr>
          <p:cNvSpPr/>
          <p:nvPr/>
        </p:nvSpPr>
        <p:spPr>
          <a:xfrm>
            <a:off x="7992069" y="4681998"/>
            <a:ext cx="2072111" cy="36933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ZoneTexte 66">
                <a:extLst>
                  <a:ext uri="{FF2B5EF4-FFF2-40B4-BE49-F238E27FC236}">
                    <a16:creationId xmlns:a16="http://schemas.microsoft.com/office/drawing/2014/main" id="{BC7DB76F-AAA4-466C-9FFD-5DA8FB06EA0C}"/>
                  </a:ext>
                </a:extLst>
              </p:cNvPr>
              <p:cNvSpPr txBox="1"/>
              <p:nvPr/>
            </p:nvSpPr>
            <p:spPr>
              <a:xfrm>
                <a:off x="8021437" y="4021238"/>
                <a:ext cx="18859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FR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/>
                  <a:t>C   </a:t>
                </a:r>
                <a:r>
                  <a:rPr lang="fr-FR" dirty="0" err="1"/>
                  <a:t>C</a:t>
                </a:r>
                <a:endParaRPr lang="fr-FR" dirty="0"/>
              </a:p>
            </p:txBody>
          </p:sp>
        </mc:Choice>
        <mc:Fallback xmlns="">
          <p:sp>
            <p:nvSpPr>
              <p:cNvPr id="67" name="ZoneTexte 66">
                <a:extLst>
                  <a:ext uri="{FF2B5EF4-FFF2-40B4-BE49-F238E27FC236}">
                    <a16:creationId xmlns:a16="http://schemas.microsoft.com/office/drawing/2014/main" id="{BC7DB76F-AAA4-466C-9FFD-5DA8FB06EA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1437" y="4021238"/>
                <a:ext cx="1885950" cy="369332"/>
              </a:xfrm>
              <a:prstGeom prst="rect">
                <a:avLst/>
              </a:prstGeom>
              <a:blipFill>
                <a:blip r:embed="rId16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ZoneTexte 67">
                <a:extLst>
                  <a:ext uri="{FF2B5EF4-FFF2-40B4-BE49-F238E27FC236}">
                    <a16:creationId xmlns:a16="http://schemas.microsoft.com/office/drawing/2014/main" id="{3466B0C8-1B96-413A-B155-B4919D4AC976}"/>
                  </a:ext>
                </a:extLst>
              </p:cNvPr>
              <p:cNvSpPr txBox="1"/>
              <p:nvPr/>
            </p:nvSpPr>
            <p:spPr>
              <a:xfrm>
                <a:off x="8671602" y="4021238"/>
                <a:ext cx="5035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FR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fr-FR" dirty="0"/>
                  <a:t> </a:t>
                </a:r>
              </a:p>
            </p:txBody>
          </p:sp>
        </mc:Choice>
        <mc:Fallback xmlns="">
          <p:sp>
            <p:nvSpPr>
              <p:cNvPr id="68" name="ZoneTexte 67">
                <a:extLst>
                  <a:ext uri="{FF2B5EF4-FFF2-40B4-BE49-F238E27FC236}">
                    <a16:creationId xmlns:a16="http://schemas.microsoft.com/office/drawing/2014/main" id="{3466B0C8-1B96-413A-B155-B4919D4AC9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1602" y="4021238"/>
                <a:ext cx="503599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id="{2CCFE7E1-2D1E-443D-99CE-11A5D62E131B}"/>
              </a:ext>
            </a:extLst>
          </p:cNvPr>
          <p:cNvCxnSpPr>
            <a:cxnSpLocks/>
          </p:cNvCxnSpPr>
          <p:nvPr/>
        </p:nvCxnSpPr>
        <p:spPr>
          <a:xfrm>
            <a:off x="8496248" y="4205904"/>
            <a:ext cx="117021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ZoneTexte 70">
            <a:extLst>
              <a:ext uri="{FF2B5EF4-FFF2-40B4-BE49-F238E27FC236}">
                <a16:creationId xmlns:a16="http://schemas.microsoft.com/office/drawing/2014/main" id="{A6BA4E99-E821-412A-BF7D-F8A51B39B525}"/>
              </a:ext>
            </a:extLst>
          </p:cNvPr>
          <p:cNvSpPr txBox="1"/>
          <p:nvPr/>
        </p:nvSpPr>
        <p:spPr>
          <a:xfrm>
            <a:off x="9386535" y="4015549"/>
            <a:ext cx="654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H</a:t>
            </a:r>
          </a:p>
        </p:txBody>
      </p: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50C57647-9963-4B60-BBCB-F99FA4520747}"/>
              </a:ext>
            </a:extLst>
          </p:cNvPr>
          <p:cNvCxnSpPr>
            <a:cxnSpLocks/>
          </p:cNvCxnSpPr>
          <p:nvPr/>
        </p:nvCxnSpPr>
        <p:spPr>
          <a:xfrm>
            <a:off x="8444209" y="4310491"/>
            <a:ext cx="0" cy="38018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Connecteur droit 73">
            <a:extLst>
              <a:ext uri="{FF2B5EF4-FFF2-40B4-BE49-F238E27FC236}">
                <a16:creationId xmlns:a16="http://schemas.microsoft.com/office/drawing/2014/main" id="{F8412B04-9AE7-4986-80D3-8ADFEE85317E}"/>
              </a:ext>
            </a:extLst>
          </p:cNvPr>
          <p:cNvCxnSpPr>
            <a:cxnSpLocks/>
          </p:cNvCxnSpPr>
          <p:nvPr/>
        </p:nvCxnSpPr>
        <p:spPr>
          <a:xfrm>
            <a:off x="9557658" y="4294217"/>
            <a:ext cx="0" cy="38018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9" name="Connecteur droit avec flèche 1028">
            <a:extLst>
              <a:ext uri="{FF2B5EF4-FFF2-40B4-BE49-F238E27FC236}">
                <a16:creationId xmlns:a16="http://schemas.microsoft.com/office/drawing/2014/main" id="{BBD4240D-C6E2-440F-83EB-8DA1BC7DB0F8}"/>
              </a:ext>
            </a:extLst>
          </p:cNvPr>
          <p:cNvCxnSpPr>
            <a:cxnSpLocks/>
          </p:cNvCxnSpPr>
          <p:nvPr/>
        </p:nvCxnSpPr>
        <p:spPr>
          <a:xfrm flipH="1" flipV="1">
            <a:off x="8496248" y="4310491"/>
            <a:ext cx="1004261" cy="1868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030" name="Objet 1029">
            <a:extLst>
              <a:ext uri="{FF2B5EF4-FFF2-40B4-BE49-F238E27FC236}">
                <a16:creationId xmlns:a16="http://schemas.microsoft.com/office/drawing/2014/main" id="{45806EB7-B489-4E1C-AF0B-37A21D0D87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6913578"/>
              </p:ext>
            </p:extLst>
          </p:nvPr>
        </p:nvGraphicFramePr>
        <p:xfrm>
          <a:off x="8244448" y="4398163"/>
          <a:ext cx="172130" cy="28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8" imgW="201959" imgH="392647" progId="ChemDraw.Document.6.0">
                  <p:embed/>
                </p:oleObj>
              </mc:Choice>
              <mc:Fallback>
                <p:oleObj name="CS ChemDraw Drawing" r:id="rId18" imgW="201959" imgH="392647" progId="ChemDraw.Document.6.0">
                  <p:embed/>
                  <p:pic>
                    <p:nvPicPr>
                      <p:cNvPr id="1030" name="Objet 1029">
                        <a:extLst>
                          <a:ext uri="{FF2B5EF4-FFF2-40B4-BE49-F238E27FC236}">
                            <a16:creationId xmlns:a16="http://schemas.microsoft.com/office/drawing/2014/main" id="{45806EB7-B489-4E1C-AF0B-37A21D0D87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244448" y="4398163"/>
                        <a:ext cx="172130" cy="28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ZoneTexte 1030">
            <a:extLst>
              <a:ext uri="{FF2B5EF4-FFF2-40B4-BE49-F238E27FC236}">
                <a16:creationId xmlns:a16="http://schemas.microsoft.com/office/drawing/2014/main" id="{4B3331EF-08C5-4F7B-9DD5-562BEF51B73C}"/>
              </a:ext>
            </a:extLst>
          </p:cNvPr>
          <p:cNvSpPr txBox="1"/>
          <p:nvPr/>
        </p:nvSpPr>
        <p:spPr>
          <a:xfrm>
            <a:off x="9285498" y="3077936"/>
            <a:ext cx="18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Réaction</a:t>
            </a:r>
          </a:p>
        </p:txBody>
      </p:sp>
    </p:spTree>
    <p:extLst>
      <p:ext uri="{BB962C8B-B14F-4D97-AF65-F5344CB8AC3E}">
        <p14:creationId xmlns:p14="http://schemas.microsoft.com/office/powerpoint/2010/main" val="374549143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3114</TotalTime>
  <Words>410</Words>
  <Application>Microsoft Office PowerPoint</Application>
  <PresentationFormat>Grand écran</PresentationFormat>
  <Paragraphs>146</Paragraphs>
  <Slides>19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Trebuchet MS</vt:lpstr>
      <vt:lpstr>Wingdings 3</vt:lpstr>
      <vt:lpstr>Facette</vt:lpstr>
      <vt:lpstr>Thème Office</vt:lpstr>
      <vt:lpstr>CS ChemDraw Drawing</vt:lpstr>
      <vt:lpstr>Catalyse  EI: les complexes des métaux de transition  Gaëtan GASTON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Catalyse  EI: les complexes des métaux de transition  Gaëtan GASTON</dc:title>
  <dc:creator>gaëtan gaston</dc:creator>
  <cp:lastModifiedBy>gaëtan gaston</cp:lastModifiedBy>
  <cp:revision>46</cp:revision>
  <dcterms:created xsi:type="dcterms:W3CDTF">2021-01-05T20:59:25Z</dcterms:created>
  <dcterms:modified xsi:type="dcterms:W3CDTF">2021-01-11T17:26:59Z</dcterms:modified>
</cp:coreProperties>
</file>