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68" r:id="rId2"/>
    <p:sldId id="262" r:id="rId3"/>
    <p:sldId id="269" r:id="rId4"/>
    <p:sldId id="271" r:id="rId5"/>
    <p:sldId id="272" r:id="rId6"/>
    <p:sldId id="273" r:id="rId7"/>
    <p:sldId id="274" r:id="rId8"/>
    <p:sldId id="257" r:id="rId9"/>
    <p:sldId id="263" r:id="rId10"/>
    <p:sldId id="265" r:id="rId11"/>
    <p:sldId id="266" r:id="rId12"/>
    <p:sldId id="264" r:id="rId13"/>
    <p:sldId id="267" r:id="rId14"/>
    <p:sldId id="270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7A08"/>
    <a:srgbClr val="26B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51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1AFCF-B078-4691-849F-EB2BF1F96FA4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7B380-7EBA-47AD-9F7D-4EDFE12F3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27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F7B31-5167-4644-AEDC-8C476F5A572C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28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B9BD-4F6C-474F-B71A-62B0561F8EC8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91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578EE-B0A3-46E3-ACC3-E0494170A37E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14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12B4-12A7-483A-A3C0-8E277C7AD05D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527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67C8-7CC1-47DD-B12E-E0B4A88FDED4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03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2628-052A-468E-8AF8-A6E2D98DA3F4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57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C2DB-4336-4E41-AFE0-1350D0E002AA}" type="datetime1">
              <a:rPr lang="fr-FR" smtClean="0"/>
              <a:t>25/11/2020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923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3C418-9CA1-4B38-BFF7-28CFA0C95718}" type="datetime1">
              <a:rPr lang="fr-FR" smtClean="0"/>
              <a:t>25/11/2020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74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8E6CC-6568-4D77-B153-CBF678BC934D}" type="datetime1">
              <a:rPr lang="fr-FR" smtClean="0"/>
              <a:t>25/11/2020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2DD83F-1AB6-44E1-A22D-66DB1474CC47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5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DD35-3CCF-4EF8-BC02-918F5CC60CD4}" type="datetime1">
              <a:rPr lang="fr-FR" smtClean="0"/>
              <a:t>25/11/2020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87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1E82B8B-9E43-4E06-88F3-7593BBDB7F2E}" type="datetime1">
              <a:rPr lang="fr-FR" smtClean="0"/>
              <a:t>25/11/2020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673616-F19D-405C-A4FC-3D03C34C4EC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30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3C6099-1204-4C81-BAD4-9369EB68CE2A}"/>
              </a:ext>
            </a:extLst>
          </p:cNvPr>
          <p:cNvSpPr txBox="1"/>
          <p:nvPr/>
        </p:nvSpPr>
        <p:spPr>
          <a:xfrm>
            <a:off x="1141614" y="1525385"/>
            <a:ext cx="99087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u="sng" dirty="0"/>
              <a:t>Transfert d’électrons en synthèse</a:t>
            </a:r>
          </a:p>
          <a:p>
            <a:pPr algn="ctr"/>
            <a:endParaRPr lang="fr-FR" sz="4500" b="1" u="sng" dirty="0"/>
          </a:p>
          <a:p>
            <a:pPr algn="ctr"/>
            <a:r>
              <a:rPr lang="fr-FR" sz="4500" b="1" u="sng" dirty="0"/>
              <a:t>Elément imposé: Réduction de double liaison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E9E0EBF-059E-4EAD-AC51-7421CDEE6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55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942355E-9652-4862-B2E0-7F3B428F1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357" y="308881"/>
            <a:ext cx="7495285" cy="543061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95CA1CB-B314-42B9-8F68-072C8AC06FDA}"/>
              </a:ext>
            </a:extLst>
          </p:cNvPr>
          <p:cNvSpPr txBox="1"/>
          <p:nvPr/>
        </p:nvSpPr>
        <p:spPr>
          <a:xfrm>
            <a:off x="4637300" y="5719463"/>
            <a:ext cx="7878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Réactions aux électrodes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3F612E-11CE-424D-BF87-95EF10A47859}"/>
              </a:ext>
            </a:extLst>
          </p:cNvPr>
          <p:cNvSpPr/>
          <p:nvPr/>
        </p:nvSpPr>
        <p:spPr>
          <a:xfrm>
            <a:off x="2661558" y="604157"/>
            <a:ext cx="1534885" cy="12164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E61580-132F-4006-B3F7-685F6181F47C}"/>
              </a:ext>
            </a:extLst>
          </p:cNvPr>
          <p:cNvSpPr/>
          <p:nvPr/>
        </p:nvSpPr>
        <p:spPr>
          <a:xfrm>
            <a:off x="4106636" y="656843"/>
            <a:ext cx="2481943" cy="64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98CBEE-11F2-4ADA-9280-AAB5097CC274}"/>
              </a:ext>
            </a:extLst>
          </p:cNvPr>
          <p:cNvSpPr/>
          <p:nvPr/>
        </p:nvSpPr>
        <p:spPr>
          <a:xfrm>
            <a:off x="5086350" y="1118508"/>
            <a:ext cx="767443" cy="70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7E2BB3-E953-4472-9DCD-EED86FDF3C20}"/>
              </a:ext>
            </a:extLst>
          </p:cNvPr>
          <p:cNvSpPr/>
          <p:nvPr/>
        </p:nvSpPr>
        <p:spPr>
          <a:xfrm>
            <a:off x="2726871" y="4474029"/>
            <a:ext cx="3918858" cy="1061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74800AA-B4A4-4A74-AA21-F2013B305D5D}"/>
              </a:ext>
            </a:extLst>
          </p:cNvPr>
          <p:cNvCxnSpPr/>
          <p:nvPr/>
        </p:nvCxnSpPr>
        <p:spPr>
          <a:xfrm flipV="1">
            <a:off x="2922814" y="1118508"/>
            <a:ext cx="0" cy="70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88D1252-E28F-4755-81C0-4B2F27C61B1E}"/>
              </a:ext>
            </a:extLst>
          </p:cNvPr>
          <p:cNvCxnSpPr/>
          <p:nvPr/>
        </p:nvCxnSpPr>
        <p:spPr>
          <a:xfrm flipV="1">
            <a:off x="6422571" y="1118508"/>
            <a:ext cx="0" cy="70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8E189BD-1C2A-4590-92CE-E795B7DFD6C7}"/>
              </a:ext>
            </a:extLst>
          </p:cNvPr>
          <p:cNvCxnSpPr>
            <a:cxnSpLocks/>
          </p:cNvCxnSpPr>
          <p:nvPr/>
        </p:nvCxnSpPr>
        <p:spPr>
          <a:xfrm>
            <a:off x="2922814" y="1118508"/>
            <a:ext cx="15022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CA9041A-3829-4C7F-A41C-3777C3E18A3C}"/>
              </a:ext>
            </a:extLst>
          </p:cNvPr>
          <p:cNvCxnSpPr>
            <a:cxnSpLocks/>
          </p:cNvCxnSpPr>
          <p:nvPr/>
        </p:nvCxnSpPr>
        <p:spPr>
          <a:xfrm>
            <a:off x="4865914" y="1118508"/>
            <a:ext cx="15566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A998ED1F-BA14-4A98-9021-988523D618BA}"/>
              </a:ext>
            </a:extLst>
          </p:cNvPr>
          <p:cNvSpPr/>
          <p:nvPr/>
        </p:nvSpPr>
        <p:spPr>
          <a:xfrm>
            <a:off x="4425043" y="922564"/>
            <a:ext cx="440859" cy="42824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93B7366-DAE1-4C10-87F5-D8A4CD310CDC}"/>
              </a:ext>
            </a:extLst>
          </p:cNvPr>
          <p:cNvCxnSpPr>
            <a:stCxn id="18" idx="0"/>
            <a:endCxn id="18" idx="4"/>
          </p:cNvCxnSpPr>
          <p:nvPr/>
        </p:nvCxnSpPr>
        <p:spPr>
          <a:xfrm>
            <a:off x="4645473" y="922564"/>
            <a:ext cx="0" cy="4282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02F96613-5FC6-49AF-B760-40519452704A}"/>
              </a:ext>
            </a:extLst>
          </p:cNvPr>
          <p:cNvSpPr txBox="1"/>
          <p:nvPr/>
        </p:nvSpPr>
        <p:spPr>
          <a:xfrm>
            <a:off x="4196443" y="703010"/>
            <a:ext cx="4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4BF1E6B-2059-463C-9BE5-5AC7CF9E4119}"/>
              </a:ext>
            </a:extLst>
          </p:cNvPr>
          <p:cNvSpPr txBox="1"/>
          <p:nvPr/>
        </p:nvSpPr>
        <p:spPr>
          <a:xfrm>
            <a:off x="4865903" y="703010"/>
            <a:ext cx="4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-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452B8A-374C-4700-A513-132D313D8998}"/>
              </a:ext>
            </a:extLst>
          </p:cNvPr>
          <p:cNvSpPr/>
          <p:nvPr/>
        </p:nvSpPr>
        <p:spPr>
          <a:xfrm>
            <a:off x="5086331" y="2403120"/>
            <a:ext cx="1159348" cy="6412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14350F-6E67-4144-915E-D98DAF31B9BE}"/>
              </a:ext>
            </a:extLst>
          </p:cNvPr>
          <p:cNvSpPr/>
          <p:nvPr/>
        </p:nvSpPr>
        <p:spPr>
          <a:xfrm>
            <a:off x="3102429" y="2468335"/>
            <a:ext cx="1322614" cy="6412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ED2B4A9-5191-4525-B231-1C5FE798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453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942355E-9652-4862-B2E0-7F3B428F1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357" y="308881"/>
            <a:ext cx="7495285" cy="543061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95CA1CB-B314-42B9-8F68-072C8AC06FDA}"/>
              </a:ext>
            </a:extLst>
          </p:cNvPr>
          <p:cNvSpPr txBox="1"/>
          <p:nvPr/>
        </p:nvSpPr>
        <p:spPr>
          <a:xfrm>
            <a:off x="4637300" y="5719463"/>
            <a:ext cx="7878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Réactions aux électrodes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3F612E-11CE-424D-BF87-95EF10A47859}"/>
              </a:ext>
            </a:extLst>
          </p:cNvPr>
          <p:cNvSpPr/>
          <p:nvPr/>
        </p:nvSpPr>
        <p:spPr>
          <a:xfrm>
            <a:off x="2661558" y="604157"/>
            <a:ext cx="1534885" cy="12164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E61580-132F-4006-B3F7-685F6181F47C}"/>
              </a:ext>
            </a:extLst>
          </p:cNvPr>
          <p:cNvSpPr/>
          <p:nvPr/>
        </p:nvSpPr>
        <p:spPr>
          <a:xfrm>
            <a:off x="4106636" y="656843"/>
            <a:ext cx="2481943" cy="64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98CBEE-11F2-4ADA-9280-AAB5097CC274}"/>
              </a:ext>
            </a:extLst>
          </p:cNvPr>
          <p:cNvSpPr/>
          <p:nvPr/>
        </p:nvSpPr>
        <p:spPr>
          <a:xfrm>
            <a:off x="5086350" y="1118508"/>
            <a:ext cx="767443" cy="70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7E2BB3-E953-4472-9DCD-EED86FDF3C20}"/>
              </a:ext>
            </a:extLst>
          </p:cNvPr>
          <p:cNvSpPr/>
          <p:nvPr/>
        </p:nvSpPr>
        <p:spPr>
          <a:xfrm>
            <a:off x="2726871" y="4474029"/>
            <a:ext cx="3918858" cy="1061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74800AA-B4A4-4A74-AA21-F2013B305D5D}"/>
              </a:ext>
            </a:extLst>
          </p:cNvPr>
          <p:cNvCxnSpPr/>
          <p:nvPr/>
        </p:nvCxnSpPr>
        <p:spPr>
          <a:xfrm flipV="1">
            <a:off x="2922814" y="1118508"/>
            <a:ext cx="0" cy="70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88D1252-E28F-4755-81C0-4B2F27C61B1E}"/>
              </a:ext>
            </a:extLst>
          </p:cNvPr>
          <p:cNvCxnSpPr/>
          <p:nvPr/>
        </p:nvCxnSpPr>
        <p:spPr>
          <a:xfrm flipV="1">
            <a:off x="6422571" y="1118508"/>
            <a:ext cx="0" cy="70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8E189BD-1C2A-4590-92CE-E795B7DFD6C7}"/>
              </a:ext>
            </a:extLst>
          </p:cNvPr>
          <p:cNvCxnSpPr>
            <a:cxnSpLocks/>
          </p:cNvCxnSpPr>
          <p:nvPr/>
        </p:nvCxnSpPr>
        <p:spPr>
          <a:xfrm>
            <a:off x="2922814" y="1118508"/>
            <a:ext cx="15022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CA9041A-3829-4C7F-A41C-3777C3E18A3C}"/>
              </a:ext>
            </a:extLst>
          </p:cNvPr>
          <p:cNvCxnSpPr>
            <a:cxnSpLocks/>
          </p:cNvCxnSpPr>
          <p:nvPr/>
        </p:nvCxnSpPr>
        <p:spPr>
          <a:xfrm>
            <a:off x="4865914" y="1118508"/>
            <a:ext cx="15566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A998ED1F-BA14-4A98-9021-988523D618BA}"/>
              </a:ext>
            </a:extLst>
          </p:cNvPr>
          <p:cNvSpPr/>
          <p:nvPr/>
        </p:nvSpPr>
        <p:spPr>
          <a:xfrm>
            <a:off x="4425043" y="922564"/>
            <a:ext cx="440859" cy="42824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93B7366-DAE1-4C10-87F5-D8A4CD310CDC}"/>
              </a:ext>
            </a:extLst>
          </p:cNvPr>
          <p:cNvCxnSpPr>
            <a:stCxn id="18" idx="0"/>
            <a:endCxn id="18" idx="4"/>
          </p:cNvCxnSpPr>
          <p:nvPr/>
        </p:nvCxnSpPr>
        <p:spPr>
          <a:xfrm>
            <a:off x="4645473" y="922564"/>
            <a:ext cx="0" cy="4282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02F96613-5FC6-49AF-B760-40519452704A}"/>
              </a:ext>
            </a:extLst>
          </p:cNvPr>
          <p:cNvSpPr txBox="1"/>
          <p:nvPr/>
        </p:nvSpPr>
        <p:spPr>
          <a:xfrm>
            <a:off x="4196443" y="703010"/>
            <a:ext cx="4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4BF1E6B-2059-463C-9BE5-5AC7CF9E4119}"/>
              </a:ext>
            </a:extLst>
          </p:cNvPr>
          <p:cNvSpPr txBox="1"/>
          <p:nvPr/>
        </p:nvSpPr>
        <p:spPr>
          <a:xfrm>
            <a:off x="4865903" y="703010"/>
            <a:ext cx="4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-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0C89C2D2-B3B4-4ABB-9F1D-E98178E34317}"/>
              </a:ext>
            </a:extLst>
          </p:cNvPr>
          <p:cNvSpPr/>
          <p:nvPr/>
        </p:nvSpPr>
        <p:spPr>
          <a:xfrm rot="19449842">
            <a:off x="5607981" y="1381349"/>
            <a:ext cx="5633268" cy="40953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A1FB457B-1008-4235-A85B-5FEFB709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326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4DD07F8-7867-47A5-919A-61F2B58BD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7987" y="1133474"/>
            <a:ext cx="6062450" cy="372427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F2831F5-ADE7-40B2-BA71-1611F0A54752}"/>
              </a:ext>
            </a:extLst>
          </p:cNvPr>
          <p:cNvSpPr txBox="1"/>
          <p:nvPr/>
        </p:nvSpPr>
        <p:spPr>
          <a:xfrm>
            <a:off x="7429500" y="4857750"/>
            <a:ext cx="29962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/>
              <a:t>Organic</a:t>
            </a:r>
            <a:r>
              <a:rPr lang="fr-FR" sz="1200" dirty="0"/>
              <a:t> </a:t>
            </a:r>
            <a:r>
              <a:rPr lang="fr-FR" sz="1200" dirty="0" err="1"/>
              <a:t>electrochemistry</a:t>
            </a:r>
            <a:endParaRPr lang="fr-FR" sz="12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F7B6ED9-590A-439F-ACE6-5DED893EED08}"/>
              </a:ext>
            </a:extLst>
          </p:cNvPr>
          <p:cNvSpPr txBox="1"/>
          <p:nvPr/>
        </p:nvSpPr>
        <p:spPr>
          <a:xfrm>
            <a:off x="2947987" y="5447527"/>
            <a:ext cx="80989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Caractéristiques d’un réacteur industriel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40401D-E603-41F1-89A7-BF5ECFBE0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90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23C3B3C-35B9-4D23-B0C7-C5F3A91FA0D6}"/>
              </a:ext>
            </a:extLst>
          </p:cNvPr>
          <p:cNvSpPr txBox="1"/>
          <p:nvPr/>
        </p:nvSpPr>
        <p:spPr>
          <a:xfrm>
            <a:off x="3553692" y="5611091"/>
            <a:ext cx="770708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b="1" u="sng" dirty="0"/>
              <a:t>Formation du </a:t>
            </a:r>
            <a:r>
              <a:rPr lang="fr-FR" sz="3500" b="1" u="sng" dirty="0" err="1"/>
              <a:t>Propionitrile</a:t>
            </a:r>
            <a:endParaRPr lang="fr-FR" sz="3500" b="1" u="sng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034EA67-952E-4B00-88E3-9AEE467C4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24" y="946885"/>
            <a:ext cx="11630476" cy="5591948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A818C6-5439-4668-A64D-39F47512E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13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C3414B-CC4D-45B0-BE7A-7C9B4519FECF}"/>
              </a:ext>
            </a:extLst>
          </p:cNvPr>
          <p:cNvSpPr txBox="1"/>
          <p:nvPr/>
        </p:nvSpPr>
        <p:spPr>
          <a:xfrm>
            <a:off x="2465615" y="5595644"/>
            <a:ext cx="660490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b="1" dirty="0"/>
              <a:t>Synthèse du </a:t>
            </a:r>
            <a:r>
              <a:rPr lang="fr-FR" sz="3500" b="1" dirty="0" err="1"/>
              <a:t>propionitrile</a:t>
            </a:r>
            <a:endParaRPr lang="fr-FR" sz="3500" b="1" dirty="0"/>
          </a:p>
        </p:txBody>
      </p:sp>
    </p:spTree>
    <p:extLst>
      <p:ext uri="{BB962C8B-B14F-4D97-AF65-F5344CB8AC3E}">
        <p14:creationId xmlns:p14="http://schemas.microsoft.com/office/powerpoint/2010/main" val="2488430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CD06EA2-07B5-4983-9E85-9F88E13ED4E2}"/>
              </a:ext>
            </a:extLst>
          </p:cNvPr>
          <p:cNvSpPr txBox="1"/>
          <p:nvPr/>
        </p:nvSpPr>
        <p:spPr>
          <a:xfrm>
            <a:off x="4578927" y="-106560"/>
            <a:ext cx="553627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u="sng" dirty="0"/>
              <a:t>Conclusion: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3102A0A9-03C1-48EE-B725-973BCA308ECF}"/>
              </a:ext>
            </a:extLst>
          </p:cNvPr>
          <p:cNvSpPr/>
          <p:nvPr/>
        </p:nvSpPr>
        <p:spPr>
          <a:xfrm>
            <a:off x="4522123" y="3582785"/>
            <a:ext cx="3092335" cy="152123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4D2E09-5B56-4102-AEA4-BDA0AD83ABD3}"/>
              </a:ext>
            </a:extLst>
          </p:cNvPr>
          <p:cNvSpPr txBox="1"/>
          <p:nvPr/>
        </p:nvSpPr>
        <p:spPr>
          <a:xfrm>
            <a:off x="4844935" y="3912513"/>
            <a:ext cx="25021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dirty="0"/>
              <a:t>Electron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413FFBD-5D69-44ED-A541-7D82E7617D52}"/>
              </a:ext>
            </a:extLst>
          </p:cNvPr>
          <p:cNvCxnSpPr>
            <a:cxnSpLocks/>
          </p:cNvCxnSpPr>
          <p:nvPr/>
        </p:nvCxnSpPr>
        <p:spPr>
          <a:xfrm flipH="1" flipV="1">
            <a:off x="3183775" y="2410691"/>
            <a:ext cx="1271848" cy="10972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4B8FA482-3316-47A2-8C1F-3F17444DAC8B}"/>
              </a:ext>
            </a:extLst>
          </p:cNvPr>
          <p:cNvCxnSpPr>
            <a:cxnSpLocks/>
          </p:cNvCxnSpPr>
          <p:nvPr/>
        </p:nvCxnSpPr>
        <p:spPr>
          <a:xfrm flipH="1" flipV="1">
            <a:off x="6068289" y="2327563"/>
            <a:ext cx="1" cy="11014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6C1AF5F9-4B7B-496D-9D13-CBC35E8CF6CE}"/>
              </a:ext>
            </a:extLst>
          </p:cNvPr>
          <p:cNvCxnSpPr>
            <a:cxnSpLocks/>
          </p:cNvCxnSpPr>
          <p:nvPr/>
        </p:nvCxnSpPr>
        <p:spPr>
          <a:xfrm flipV="1">
            <a:off x="7736382" y="2410691"/>
            <a:ext cx="958731" cy="10972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68401966-7904-4330-A566-7BC097EEC81E}"/>
              </a:ext>
            </a:extLst>
          </p:cNvPr>
          <p:cNvSpPr/>
          <p:nvPr/>
        </p:nvSpPr>
        <p:spPr>
          <a:xfrm>
            <a:off x="1205346" y="1230282"/>
            <a:ext cx="1978429" cy="10972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0AA7078-13B2-4147-A7B7-D164245399DF}"/>
              </a:ext>
            </a:extLst>
          </p:cNvPr>
          <p:cNvSpPr txBox="1"/>
          <p:nvPr/>
        </p:nvSpPr>
        <p:spPr>
          <a:xfrm>
            <a:off x="1343890" y="1230282"/>
            <a:ext cx="18398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Agents Chimique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3A92F27-C7FA-4527-8877-BAA2C555C4EF}"/>
              </a:ext>
            </a:extLst>
          </p:cNvPr>
          <p:cNvSpPr/>
          <p:nvPr/>
        </p:nvSpPr>
        <p:spPr>
          <a:xfrm>
            <a:off x="5268894" y="1230282"/>
            <a:ext cx="1654211" cy="1015663"/>
          </a:xfrm>
          <a:prstGeom prst="roundRect">
            <a:avLst/>
          </a:prstGeom>
          <a:solidFill>
            <a:srgbClr val="26B64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54869A1-70C2-4C18-8018-90BCA3220DEB}"/>
              </a:ext>
            </a:extLst>
          </p:cNvPr>
          <p:cNvSpPr txBox="1"/>
          <p:nvPr/>
        </p:nvSpPr>
        <p:spPr>
          <a:xfrm>
            <a:off x="5360328" y="1230281"/>
            <a:ext cx="18537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Electron solvaté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41EE7ED-D3AC-4435-BF76-CAE5B967D00F}"/>
              </a:ext>
            </a:extLst>
          </p:cNvPr>
          <p:cNvSpPr/>
          <p:nvPr/>
        </p:nvSpPr>
        <p:spPr>
          <a:xfrm>
            <a:off x="7862451" y="1180410"/>
            <a:ext cx="3056310" cy="1118846"/>
          </a:xfrm>
          <a:prstGeom prst="roundRect">
            <a:avLst/>
          </a:prstGeom>
          <a:solidFill>
            <a:srgbClr val="087A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E861A3-06F7-4327-BF8D-6C0A5F1EDBBC}"/>
              </a:ext>
            </a:extLst>
          </p:cNvPr>
          <p:cNvSpPr txBox="1"/>
          <p:nvPr/>
        </p:nvSpPr>
        <p:spPr>
          <a:xfrm>
            <a:off x="7999616" y="1461113"/>
            <a:ext cx="3272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Electrosynthèse</a:t>
            </a:r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BFEDAAFA-0723-4408-9182-66B09CB75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037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BD1A529-5AD2-44F5-B316-4A2238E0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15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D42E3B6-353C-43B2-8C54-0191C8CF5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962" y="528637"/>
            <a:ext cx="5934075" cy="580072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8011B8C-B670-4497-AD1D-48620F47969A}"/>
              </a:ext>
            </a:extLst>
          </p:cNvPr>
          <p:cNvSpPr txBox="1"/>
          <p:nvPr/>
        </p:nvSpPr>
        <p:spPr>
          <a:xfrm>
            <a:off x="359229" y="5306785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An: Anthracène</a:t>
            </a:r>
          </a:p>
          <a:p>
            <a:r>
              <a:rPr lang="fr-FR" dirty="0"/>
              <a:t>ANQ: Anthraquinone</a:t>
            </a:r>
          </a:p>
        </p:txBody>
      </p:sp>
    </p:spTree>
    <p:extLst>
      <p:ext uri="{BB962C8B-B14F-4D97-AF65-F5344CB8AC3E}">
        <p14:creationId xmlns:p14="http://schemas.microsoft.com/office/powerpoint/2010/main" val="291636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SurfactGreen på Twitter: &quot;Depuis 1998, la chimie verte repose sur 12  principes fondamentaux. Cette «chimie en faveur du développement durable» a  pour but de réduire ou éliminer la création et l'utilisation de">
            <a:extLst>
              <a:ext uri="{FF2B5EF4-FFF2-40B4-BE49-F238E27FC236}">
                <a16:creationId xmlns:a16="http://schemas.microsoft.com/office/drawing/2014/main" id="{04106502-F79D-4408-A57E-8FD150A54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35" y="446177"/>
            <a:ext cx="10836729" cy="568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962DA9C-AFCC-417C-A1EB-426D3671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496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45AED53-2295-4A90-9A28-2D5C58CBD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372" y="1608253"/>
            <a:ext cx="6810375" cy="202882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92C9103F-9550-4F41-A660-835A3F74637C}"/>
              </a:ext>
            </a:extLst>
          </p:cNvPr>
          <p:cNvSpPr txBox="1"/>
          <p:nvPr/>
        </p:nvSpPr>
        <p:spPr>
          <a:xfrm>
            <a:off x="4696691" y="5112327"/>
            <a:ext cx="5461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Oxydation de Jones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89CE8F-859C-4420-97DC-A69D0657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180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1DB6505-D07A-4B9D-B854-3B04FF27A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4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B4474C4-5DB8-4991-BEB3-1605B35198A3}"/>
              </a:ext>
            </a:extLst>
          </p:cNvPr>
          <p:cNvSpPr txBox="1"/>
          <p:nvPr/>
        </p:nvSpPr>
        <p:spPr>
          <a:xfrm>
            <a:off x="607620" y="5570467"/>
            <a:ext cx="1138843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b="1" u="sng" dirty="0"/>
              <a:t>Réduction de l’acétone par le </a:t>
            </a:r>
            <a:r>
              <a:rPr lang="fr-FR" sz="3500" b="1" u="sng" dirty="0" err="1"/>
              <a:t>tétraborohydrure</a:t>
            </a:r>
            <a:r>
              <a:rPr lang="fr-FR" sz="3500" b="1" u="sng" dirty="0"/>
              <a:t> de sodium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AB29DD2-41CB-4B20-B5E4-76D4E55FD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388" y="972062"/>
            <a:ext cx="8583223" cy="388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3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SurfactGreen på Twitter: &quot;Depuis 1998, la chimie verte repose sur 12  principes fondamentaux. Cette «chimie en faveur du développement durable» a  pour but de réduire ou éliminer la création et l'utilisation de">
            <a:extLst>
              <a:ext uri="{FF2B5EF4-FFF2-40B4-BE49-F238E27FC236}">
                <a16:creationId xmlns:a16="http://schemas.microsoft.com/office/drawing/2014/main" id="{04106502-F79D-4408-A57E-8FD150A54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35" y="446177"/>
            <a:ext cx="10836729" cy="568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962DA9C-AFCC-417C-A1EB-426D3671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5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4E61F9-49F9-44D2-9A3E-F657C0AD015B}"/>
              </a:ext>
            </a:extLst>
          </p:cNvPr>
          <p:cNvSpPr/>
          <p:nvPr/>
        </p:nvSpPr>
        <p:spPr>
          <a:xfrm>
            <a:off x="4339243" y="2036619"/>
            <a:ext cx="5045825" cy="3823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92E40C-9906-4794-9C2B-130F4FA765A5}"/>
              </a:ext>
            </a:extLst>
          </p:cNvPr>
          <p:cNvSpPr/>
          <p:nvPr/>
        </p:nvSpPr>
        <p:spPr>
          <a:xfrm>
            <a:off x="4339242" y="2419004"/>
            <a:ext cx="6035042" cy="3823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2F3D8D-D353-45CB-8755-E975775E73CE}"/>
              </a:ext>
            </a:extLst>
          </p:cNvPr>
          <p:cNvSpPr/>
          <p:nvPr/>
        </p:nvSpPr>
        <p:spPr>
          <a:xfrm>
            <a:off x="4339243" y="1271849"/>
            <a:ext cx="3640976" cy="3823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540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648D486-347C-4A05-8B58-7B733F03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6</a:t>
            </a:fld>
            <a:endParaRPr lang="fr-FR"/>
          </a:p>
        </p:txBody>
      </p:sp>
      <p:pic>
        <p:nvPicPr>
          <p:cNvPr id="6148" name="Picture 4" descr="SGH03 : Comburant">
            <a:extLst>
              <a:ext uri="{FF2B5EF4-FFF2-40B4-BE49-F238E27FC236}">
                <a16:creationId xmlns:a16="http://schemas.microsoft.com/office/drawing/2014/main" id="{BB17A130-41F6-4523-A6B8-58FF16620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044" y="1923703"/>
            <a:ext cx="1219547" cy="1219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SGH05 : Corrosif">
            <a:extLst>
              <a:ext uri="{FF2B5EF4-FFF2-40B4-BE49-F238E27FC236}">
                <a16:creationId xmlns:a16="http://schemas.microsoft.com/office/drawing/2014/main" id="{2E3DCB07-56D8-47E9-AF4A-3F6C16F3F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65" y="1923702"/>
            <a:ext cx="1219547" cy="1219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SGH06 : Toxique">
            <a:extLst>
              <a:ext uri="{FF2B5EF4-FFF2-40B4-BE49-F238E27FC236}">
                <a16:creationId xmlns:a16="http://schemas.microsoft.com/office/drawing/2014/main" id="{05ADBC2C-FBA8-43DA-8663-756FE458E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226" y="1923702"/>
            <a:ext cx="1219547" cy="1219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SGH08 : Sensibilisant, mutagène, cancérogène, reprotoxique">
            <a:extLst>
              <a:ext uri="{FF2B5EF4-FFF2-40B4-BE49-F238E27FC236}">
                <a16:creationId xmlns:a16="http://schemas.microsoft.com/office/drawing/2014/main" id="{E81DA109-6D5E-4AEA-9B6F-5C40FDAEF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381" y="1903957"/>
            <a:ext cx="1219547" cy="1219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SGH09 : Danger pour le milieu aquatique">
            <a:extLst>
              <a:ext uri="{FF2B5EF4-FFF2-40B4-BE49-F238E27FC236}">
                <a16:creationId xmlns:a16="http://schemas.microsoft.com/office/drawing/2014/main" id="{A8BA446D-4F0B-49C9-9B0F-7BEA0DF59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4536" y="1923702"/>
            <a:ext cx="1111482" cy="111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68791FEF-94CE-408C-A62B-B652880D9A6F}"/>
              </a:ext>
            </a:extLst>
          </p:cNvPr>
          <p:cNvSpPr txBox="1"/>
          <p:nvPr/>
        </p:nvSpPr>
        <p:spPr>
          <a:xfrm>
            <a:off x="2748742" y="4887883"/>
            <a:ext cx="648392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dirty="0"/>
              <a:t>Le trioxyde de chrome dans le système générale harmonisé de classification et d’étiquetage des produits chimiques</a:t>
            </a:r>
          </a:p>
        </p:txBody>
      </p:sp>
    </p:spTree>
    <p:extLst>
      <p:ext uri="{BB962C8B-B14F-4D97-AF65-F5344CB8AC3E}">
        <p14:creationId xmlns:p14="http://schemas.microsoft.com/office/powerpoint/2010/main" val="269935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SurfactGreen på Twitter: &quot;Depuis 1998, la chimie verte repose sur 12  principes fondamentaux. Cette «chimie en faveur du développement durable» a  pour but de réduire ou éliminer la création et l'utilisation de">
            <a:extLst>
              <a:ext uri="{FF2B5EF4-FFF2-40B4-BE49-F238E27FC236}">
                <a16:creationId xmlns:a16="http://schemas.microsoft.com/office/drawing/2014/main" id="{04106502-F79D-4408-A57E-8FD150A54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35" y="446177"/>
            <a:ext cx="10836729" cy="568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962DA9C-AFCC-417C-A1EB-426D3671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7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2F3D8D-D353-45CB-8755-E975775E73CE}"/>
              </a:ext>
            </a:extLst>
          </p:cNvPr>
          <p:cNvSpPr/>
          <p:nvPr/>
        </p:nvSpPr>
        <p:spPr>
          <a:xfrm>
            <a:off x="4339242" y="1654234"/>
            <a:ext cx="2801391" cy="3823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72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058CDDC6-A1D8-4FF9-8BB9-53A768C53B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707121"/>
              </p:ext>
            </p:extLst>
          </p:nvPr>
        </p:nvGraphicFramePr>
        <p:xfrm>
          <a:off x="997583" y="2464253"/>
          <a:ext cx="10196833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CS ChemDraw Drawing" r:id="rId3" imgW="5952365" imgH="950403" progId="ChemDraw.Document.6.0">
                  <p:embed/>
                </p:oleObj>
              </mc:Choice>
              <mc:Fallback>
                <p:oleObj name="CS ChemDraw Drawing" r:id="rId3" imgW="5952365" imgH="950403" progId="ChemDraw.Document.6.0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DCD25905-F6D9-4800-B46B-68DF8A2BAE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7583" y="2464253"/>
                        <a:ext cx="10196833" cy="162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63AC6814-DE53-4DD7-ACC8-B66016DD2EEF}"/>
              </a:ext>
            </a:extLst>
          </p:cNvPr>
          <p:cNvSpPr txBox="1"/>
          <p:nvPr/>
        </p:nvSpPr>
        <p:spPr>
          <a:xfrm>
            <a:off x="3228974" y="276225"/>
            <a:ext cx="7439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Reduction de </a:t>
            </a:r>
            <a:r>
              <a:rPr lang="fr-FR" sz="2400" b="1" u="sng" dirty="0" err="1"/>
              <a:t>Birch</a:t>
            </a:r>
            <a:r>
              <a:rPr lang="fr-FR" sz="2400" b="1" u="sng" dirty="0"/>
              <a:t> sur les Alpha-</a:t>
            </a:r>
            <a:r>
              <a:rPr lang="fr-FR" sz="2400" b="1" u="sng" dirty="0" err="1"/>
              <a:t>énones</a:t>
            </a:r>
            <a:endParaRPr lang="fr-FR" sz="2400" b="1" u="sng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ABEF251-AEED-431B-B03E-2D6CD7FCF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485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942355E-9652-4862-B2E0-7F3B428F1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357" y="308881"/>
            <a:ext cx="7495285" cy="543061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95CA1CB-B314-42B9-8F68-072C8AC06FDA}"/>
              </a:ext>
            </a:extLst>
          </p:cNvPr>
          <p:cNvSpPr txBox="1"/>
          <p:nvPr/>
        </p:nvSpPr>
        <p:spPr>
          <a:xfrm>
            <a:off x="2661558" y="5739492"/>
            <a:ext cx="7878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Schématisation du procédé de synthèse de l’</a:t>
            </a:r>
            <a:r>
              <a:rPr lang="fr-FR" sz="2400" dirty="0" err="1"/>
              <a:t>adiponitrile</a:t>
            </a:r>
            <a:endParaRPr lang="fr-FR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3F612E-11CE-424D-BF87-95EF10A47859}"/>
              </a:ext>
            </a:extLst>
          </p:cNvPr>
          <p:cNvSpPr/>
          <p:nvPr/>
        </p:nvSpPr>
        <p:spPr>
          <a:xfrm>
            <a:off x="2661558" y="604157"/>
            <a:ext cx="1534885" cy="12164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E61580-132F-4006-B3F7-685F6181F47C}"/>
              </a:ext>
            </a:extLst>
          </p:cNvPr>
          <p:cNvSpPr/>
          <p:nvPr/>
        </p:nvSpPr>
        <p:spPr>
          <a:xfrm>
            <a:off x="4106636" y="656843"/>
            <a:ext cx="2481943" cy="64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98CBEE-11F2-4ADA-9280-AAB5097CC274}"/>
              </a:ext>
            </a:extLst>
          </p:cNvPr>
          <p:cNvSpPr/>
          <p:nvPr/>
        </p:nvSpPr>
        <p:spPr>
          <a:xfrm>
            <a:off x="5086350" y="1118508"/>
            <a:ext cx="767443" cy="70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7E2BB3-E953-4472-9DCD-EED86FDF3C20}"/>
              </a:ext>
            </a:extLst>
          </p:cNvPr>
          <p:cNvSpPr/>
          <p:nvPr/>
        </p:nvSpPr>
        <p:spPr>
          <a:xfrm>
            <a:off x="2726871" y="4474029"/>
            <a:ext cx="3918858" cy="1061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74800AA-B4A4-4A74-AA21-F2013B305D5D}"/>
              </a:ext>
            </a:extLst>
          </p:cNvPr>
          <p:cNvCxnSpPr/>
          <p:nvPr/>
        </p:nvCxnSpPr>
        <p:spPr>
          <a:xfrm flipV="1">
            <a:off x="2922814" y="1118508"/>
            <a:ext cx="0" cy="70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88D1252-E28F-4755-81C0-4B2F27C61B1E}"/>
              </a:ext>
            </a:extLst>
          </p:cNvPr>
          <p:cNvCxnSpPr/>
          <p:nvPr/>
        </p:nvCxnSpPr>
        <p:spPr>
          <a:xfrm flipV="1">
            <a:off x="6422571" y="1118508"/>
            <a:ext cx="0" cy="70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8E189BD-1C2A-4590-92CE-E795B7DFD6C7}"/>
              </a:ext>
            </a:extLst>
          </p:cNvPr>
          <p:cNvCxnSpPr>
            <a:cxnSpLocks/>
          </p:cNvCxnSpPr>
          <p:nvPr/>
        </p:nvCxnSpPr>
        <p:spPr>
          <a:xfrm>
            <a:off x="2922814" y="1118508"/>
            <a:ext cx="15022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CA9041A-3829-4C7F-A41C-3777C3E18A3C}"/>
              </a:ext>
            </a:extLst>
          </p:cNvPr>
          <p:cNvCxnSpPr>
            <a:cxnSpLocks/>
          </p:cNvCxnSpPr>
          <p:nvPr/>
        </p:nvCxnSpPr>
        <p:spPr>
          <a:xfrm>
            <a:off x="4865914" y="1118508"/>
            <a:ext cx="15566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A998ED1F-BA14-4A98-9021-988523D618BA}"/>
              </a:ext>
            </a:extLst>
          </p:cNvPr>
          <p:cNvSpPr/>
          <p:nvPr/>
        </p:nvSpPr>
        <p:spPr>
          <a:xfrm>
            <a:off x="4425043" y="922564"/>
            <a:ext cx="440859" cy="42824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93B7366-DAE1-4C10-87F5-D8A4CD310CDC}"/>
              </a:ext>
            </a:extLst>
          </p:cNvPr>
          <p:cNvCxnSpPr>
            <a:stCxn id="18" idx="0"/>
            <a:endCxn id="18" idx="4"/>
          </p:cNvCxnSpPr>
          <p:nvPr/>
        </p:nvCxnSpPr>
        <p:spPr>
          <a:xfrm>
            <a:off x="4645473" y="922564"/>
            <a:ext cx="0" cy="4282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02F96613-5FC6-49AF-B760-40519452704A}"/>
              </a:ext>
            </a:extLst>
          </p:cNvPr>
          <p:cNvSpPr txBox="1"/>
          <p:nvPr/>
        </p:nvSpPr>
        <p:spPr>
          <a:xfrm>
            <a:off x="4196443" y="703010"/>
            <a:ext cx="4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4BF1E6B-2059-463C-9BE5-5AC7CF9E4119}"/>
              </a:ext>
            </a:extLst>
          </p:cNvPr>
          <p:cNvSpPr txBox="1"/>
          <p:nvPr/>
        </p:nvSpPr>
        <p:spPr>
          <a:xfrm>
            <a:off x="4865903" y="703010"/>
            <a:ext cx="44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-</a:t>
            </a:r>
          </a:p>
        </p:txBody>
      </p: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B59B74D4-36DC-4911-A705-F90484863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73616-F19D-405C-A4FC-3D03C34C4EC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52260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1015</TotalTime>
  <Words>104</Words>
  <Application>Microsoft Office PowerPoint</Application>
  <PresentationFormat>Grand écran</PresentationFormat>
  <Paragraphs>42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Rétrospective</vt:lpstr>
      <vt:lpstr>CS ChemDraw Drawing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27</cp:revision>
  <dcterms:created xsi:type="dcterms:W3CDTF">2020-11-16T20:18:09Z</dcterms:created>
  <dcterms:modified xsi:type="dcterms:W3CDTF">2020-11-25T20:16:57Z</dcterms:modified>
</cp:coreProperties>
</file>