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1"/>
  </p:notesMasterIdLst>
  <p:sldIdLst>
    <p:sldId id="256" r:id="rId2"/>
    <p:sldId id="258" r:id="rId3"/>
    <p:sldId id="274" r:id="rId4"/>
    <p:sldId id="257" r:id="rId5"/>
    <p:sldId id="261" r:id="rId6"/>
    <p:sldId id="273" r:id="rId7"/>
    <p:sldId id="267" r:id="rId8"/>
    <p:sldId id="269" r:id="rId9"/>
    <p:sldId id="268" r:id="rId10"/>
    <p:sldId id="272" r:id="rId11"/>
    <p:sldId id="270" r:id="rId12"/>
    <p:sldId id="259" r:id="rId13"/>
    <p:sldId id="260" r:id="rId14"/>
    <p:sldId id="262" r:id="rId15"/>
    <p:sldId id="263" r:id="rId16"/>
    <p:sldId id="265" r:id="rId17"/>
    <p:sldId id="271" r:id="rId18"/>
    <p:sldId id="264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968" autoAdjust="0"/>
    <p:restoredTop sz="94660"/>
  </p:normalViewPr>
  <p:slideViewPr>
    <p:cSldViewPr snapToGrid="0">
      <p:cViewPr varScale="1">
        <p:scale>
          <a:sx n="84" d="100"/>
          <a:sy n="84" d="100"/>
        </p:scale>
        <p:origin x="99" y="4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emf"/><Relationship Id="rId1" Type="http://schemas.openxmlformats.org/officeDocument/2006/relationships/image" Target="../media/image6.emf"/><Relationship Id="rId4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2A30E-1488-4450-A1CD-216CCF0FE2C3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C70DF-115D-4080-8B9B-6EA84AF690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7997-BD14-49A3-897A-1917A3264591}" type="datetime1">
              <a:rPr lang="fr-FR" smtClean="0"/>
              <a:t>09/11/2020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71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3845-B95E-4851-9BE7-383BC459C55E}" type="datetime1">
              <a:rPr lang="fr-FR" smtClean="0"/>
              <a:t>09/11/2020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94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65F1-794D-4AF6-BD5F-AF27EC64D59F}" type="datetime1">
              <a:rPr lang="fr-FR" smtClean="0"/>
              <a:t>09/11/2020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9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C1974B-3AEC-4B5A-83B1-291A34534979}"/>
              </a:ext>
            </a:extLst>
          </p:cNvPr>
          <p:cNvSpPr/>
          <p:nvPr userDrawn="1"/>
        </p:nvSpPr>
        <p:spPr>
          <a:xfrm>
            <a:off x="979136" y="1602223"/>
            <a:ext cx="10414450" cy="250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68B2-D57A-46D3-A66D-D921CEB3120D}" type="datetime1">
              <a:rPr lang="fr-FR" smtClean="0"/>
              <a:t>09/11/2020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33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BA5B-8982-4981-894F-31CBA8F054AD}" type="datetime1">
              <a:rPr lang="fr-FR" smtClean="0"/>
              <a:t>09/11/2020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51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60A4-5084-460C-969F-F365E7233114}" type="datetime1">
              <a:rPr lang="fr-FR" smtClean="0"/>
              <a:t>09/11/2020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61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673A-34A5-4AEE-AD2A-C5E5A5CD61AA}" type="datetime1">
              <a:rPr lang="fr-FR" smtClean="0"/>
              <a:t>09/11/2020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68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CE79-8E7A-4959-BC3F-B45BD11B1BF8}" type="datetime1">
              <a:rPr lang="fr-FR" smtClean="0"/>
              <a:t>09/11/2020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42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2AB3-7F4C-4310-94CE-A6B4C2EE3018}" type="datetime1">
              <a:rPr lang="fr-FR" smtClean="0"/>
              <a:t>09/11/2020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22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6EF4372-4599-410D-AE88-3B5C0B36C73B}" type="datetime1">
              <a:rPr lang="fr-FR" smtClean="0"/>
              <a:t>09/11/2020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EC6D0-CEB2-4F7B-BDD4-0D481EABF9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68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2183-A030-4129-86E7-A7F661A532F8}" type="datetime1">
              <a:rPr lang="fr-FR" smtClean="0"/>
              <a:t>09/11/2020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84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2D924EF-944D-457E-A3D4-9DA38B4FA45C}" type="datetime1">
              <a:rPr lang="fr-FR" smtClean="0"/>
              <a:t>09/11/2020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2EC6D0-CEB2-4F7B-BDD4-0D481EABF94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17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3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FD06AD3-0DA3-4356-AB66-734520FE52FB}"/>
              </a:ext>
            </a:extLst>
          </p:cNvPr>
          <p:cNvSpPr txBox="1"/>
          <p:nvPr/>
        </p:nvSpPr>
        <p:spPr>
          <a:xfrm>
            <a:off x="2865664" y="2081892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u="sng" dirty="0"/>
              <a:t>Construction du squelette carboné:</a:t>
            </a:r>
          </a:p>
          <a:p>
            <a:pPr algn="ctr"/>
            <a:r>
              <a:rPr lang="fr-FR" sz="6000" b="1" u="sng" dirty="0"/>
              <a:t>Cyclisation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BF50035-3928-479D-8D44-143F0320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431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0EFC1655-2D35-45EC-A016-2F5A6E107B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273321"/>
              </p:ext>
            </p:extLst>
          </p:nvPr>
        </p:nvGraphicFramePr>
        <p:xfrm>
          <a:off x="1269172" y="1384769"/>
          <a:ext cx="3436506" cy="4088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CS ChemDraw Drawing" r:id="rId3" imgW="927668" imgH="1101064" progId="ChemDraw.Document.6.0">
                  <p:embed/>
                </p:oleObj>
              </mc:Choice>
              <mc:Fallback>
                <p:oleObj name="CS ChemDraw Drawing" r:id="rId3" imgW="927668" imgH="1101064" progId="ChemDraw.Document.6.0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0EFC1655-2D35-45EC-A016-2F5A6E107B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9172" y="1384769"/>
                        <a:ext cx="3436506" cy="4088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B1B4BC6-5F93-4926-9A86-B48DE95C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10</a:t>
            </a:fld>
            <a:endParaRPr lang="fr-FR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99F3FF43-518E-48E8-A286-C0E6EE99D9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875483"/>
              </p:ext>
            </p:extLst>
          </p:nvPr>
        </p:nvGraphicFramePr>
        <p:xfrm>
          <a:off x="7242302" y="980801"/>
          <a:ext cx="3799795" cy="4492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CS ChemDraw Drawing" r:id="rId5" imgW="931800" imgH="1101064" progId="ChemDraw.Document.6.0">
                  <p:embed/>
                </p:oleObj>
              </mc:Choice>
              <mc:Fallback>
                <p:oleObj name="CS ChemDraw Drawing" r:id="rId5" imgW="931800" imgH="11010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42302" y="980801"/>
                        <a:ext cx="3799795" cy="4492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A02269EC-9B28-4632-9185-185EC007D3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429875"/>
              </p:ext>
            </p:extLst>
          </p:nvPr>
        </p:nvGraphicFramePr>
        <p:xfrm>
          <a:off x="4949699" y="3018209"/>
          <a:ext cx="2211957" cy="4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CS ChemDraw Drawing" r:id="rId7" imgW="765481" imgH="143954" progId="ChemDraw.Document.6.0">
                  <p:embed/>
                </p:oleObj>
              </mc:Choice>
              <mc:Fallback>
                <p:oleObj name="CS ChemDraw Drawing" r:id="rId7" imgW="765481" imgH="14395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49699" y="3018209"/>
                        <a:ext cx="2211957" cy="41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DA5AAC6F-A6D5-4E6E-A89F-3DC5B7200F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8737"/>
              </p:ext>
            </p:extLst>
          </p:nvPr>
        </p:nvGraphicFramePr>
        <p:xfrm>
          <a:off x="2513013" y="2905125"/>
          <a:ext cx="6572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CS ChemDraw Drawing" r:id="rId9" imgW="154439" imgH="218768" progId="ChemDraw.Document.6.0">
                  <p:embed/>
                </p:oleObj>
              </mc:Choice>
              <mc:Fallback>
                <p:oleObj name="CS ChemDraw Drawing" r:id="rId9" imgW="154439" imgH="2187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13013" y="2905125"/>
                        <a:ext cx="657225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EA7B1BA3-F375-4F16-B660-B787067AF559}"/>
              </a:ext>
            </a:extLst>
          </p:cNvPr>
          <p:cNvSpPr txBox="1"/>
          <p:nvPr/>
        </p:nvSpPr>
        <p:spPr>
          <a:xfrm>
            <a:off x="3877192" y="210525"/>
            <a:ext cx="6730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/>
              <a:t>Chemin inenvisageable</a:t>
            </a:r>
          </a:p>
        </p:txBody>
      </p:sp>
    </p:spTree>
    <p:extLst>
      <p:ext uri="{BB962C8B-B14F-4D97-AF65-F5344CB8AC3E}">
        <p14:creationId xmlns:p14="http://schemas.microsoft.com/office/powerpoint/2010/main" val="407555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BF34B72B-2D92-4435-89AE-7D4AF76BA6FA}"/>
              </a:ext>
            </a:extLst>
          </p:cNvPr>
          <p:cNvGrpSpPr/>
          <p:nvPr/>
        </p:nvGrpSpPr>
        <p:grpSpPr>
          <a:xfrm>
            <a:off x="0" y="1232871"/>
            <a:ext cx="12192000" cy="4392257"/>
            <a:chOff x="0" y="1232871"/>
            <a:chExt cx="12192000" cy="4392257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9BAEF0A-53C9-45DB-9DE5-78E2F57D9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32871"/>
              <a:ext cx="12192000" cy="439225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9D9A60-1817-4608-8061-5EEBD248FBCF}"/>
                </a:ext>
              </a:extLst>
            </p:cNvPr>
            <p:cNvSpPr/>
            <p:nvPr/>
          </p:nvSpPr>
          <p:spPr>
            <a:xfrm>
              <a:off x="0" y="1232871"/>
              <a:ext cx="2895500" cy="1649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BC5821-463A-411F-913C-3167941C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11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1437210-9382-4BCB-BA82-8411E080E348}"/>
              </a:ext>
            </a:extLst>
          </p:cNvPr>
          <p:cNvSpPr txBox="1"/>
          <p:nvPr/>
        </p:nvSpPr>
        <p:spPr>
          <a:xfrm>
            <a:off x="4204607" y="331242"/>
            <a:ext cx="7462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u="sng" dirty="0"/>
              <a:t>Réaction de </a:t>
            </a:r>
            <a:r>
              <a:rPr lang="fr-FR" sz="2500" b="1" u="sng" dirty="0" err="1"/>
              <a:t>Diels-Alder</a:t>
            </a:r>
            <a:r>
              <a:rPr lang="fr-FR" sz="2500" b="1" u="sng" dirty="0"/>
              <a:t>: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5D0DD68-408A-4189-A1E0-05792B4EAC3C}"/>
              </a:ext>
            </a:extLst>
          </p:cNvPr>
          <p:cNvSpPr/>
          <p:nvPr/>
        </p:nvSpPr>
        <p:spPr>
          <a:xfrm>
            <a:off x="7390014" y="2633870"/>
            <a:ext cx="5020887" cy="34158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6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7C5D8EC-9B39-47C6-A3C0-928CF1641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12" y="345167"/>
            <a:ext cx="4652468" cy="454932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3857DAA-79CF-41D5-9BAC-6A3B32572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464" y="218377"/>
            <a:ext cx="3725857" cy="5096815"/>
          </a:xfrm>
          <a:prstGeom prst="rect">
            <a:avLst/>
          </a:prstGeom>
        </p:spPr>
      </p:pic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9E6567BD-2798-4A4C-9DDD-B042FC25EF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389045"/>
              </p:ext>
            </p:extLst>
          </p:nvPr>
        </p:nvGraphicFramePr>
        <p:xfrm>
          <a:off x="2422774" y="5204558"/>
          <a:ext cx="1850344" cy="720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CS ChemDraw Drawing" r:id="rId5" imgW="1019092" imgH="397291" progId="ChemDraw.Document.6.0">
                  <p:embed/>
                </p:oleObj>
              </mc:Choice>
              <mc:Fallback>
                <p:oleObj name="CS ChemDraw Drawing" r:id="rId5" imgW="1019092" imgH="3972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2774" y="5204558"/>
                        <a:ext cx="1850344" cy="720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F8B41082-B70D-4159-86CE-853EF4E7C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691346"/>
              </p:ext>
            </p:extLst>
          </p:nvPr>
        </p:nvGraphicFramePr>
        <p:xfrm>
          <a:off x="8476866" y="5315192"/>
          <a:ext cx="2298104" cy="899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CS ChemDraw Drawing" r:id="rId7" imgW="1334685" imgH="521638" progId="ChemDraw.Document.6.0">
                  <p:embed/>
                </p:oleObj>
              </mc:Choice>
              <mc:Fallback>
                <p:oleObj name="CS ChemDraw Drawing" r:id="rId7" imgW="1334685" imgH="52163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76866" y="5315192"/>
                        <a:ext cx="2298104" cy="899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BBAF04-084C-4C7F-B9AB-A2C7C2B7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49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7560E85A-A4E0-4F34-AF83-7B564ABFAB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28050"/>
              </p:ext>
            </p:extLst>
          </p:nvPr>
        </p:nvGraphicFramePr>
        <p:xfrm>
          <a:off x="2770642" y="1348736"/>
          <a:ext cx="3144364" cy="22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CS ChemDraw Drawing" r:id="rId3" imgW="1446770" imgH="1018510" progId="ChemDraw.Document.6.0">
                  <p:embed/>
                </p:oleObj>
              </mc:Choice>
              <mc:Fallback>
                <p:oleObj name="CS ChemDraw Drawing" r:id="rId3" imgW="1446770" imgH="10185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0642" y="1348736"/>
                        <a:ext cx="3144364" cy="221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61ECA912-FABD-4E05-A644-B81C723BCE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225063"/>
              </p:ext>
            </p:extLst>
          </p:nvPr>
        </p:nvGraphicFramePr>
        <p:xfrm>
          <a:off x="6930364" y="1348736"/>
          <a:ext cx="3030064" cy="2671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CS ChemDraw Drawing" r:id="rId5" imgW="1512884" imgH="1334279" progId="ChemDraw.Document.6.0">
                  <p:embed/>
                </p:oleObj>
              </mc:Choice>
              <mc:Fallback>
                <p:oleObj name="CS ChemDraw Drawing" r:id="rId5" imgW="1512884" imgH="13342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30364" y="1348736"/>
                        <a:ext cx="3030064" cy="2671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C2D89692-1337-42D9-9893-77C526069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815336"/>
              </p:ext>
            </p:extLst>
          </p:nvPr>
        </p:nvGraphicFramePr>
        <p:xfrm>
          <a:off x="5407498" y="4772870"/>
          <a:ext cx="1738992" cy="1519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CS ChemDraw Drawing" r:id="rId7" imgW="753601" imgH="773428" progId="ChemDraw.Document.6.0">
                  <p:embed/>
                </p:oleObj>
              </mc:Choice>
              <mc:Fallback>
                <p:oleObj name="CS ChemDraw Drawing" r:id="rId7" imgW="753601" imgH="7734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07498" y="4772870"/>
                        <a:ext cx="1738992" cy="1519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468D524D-FC4F-4E60-996D-8A057F04D9B9}"/>
              </a:ext>
            </a:extLst>
          </p:cNvPr>
          <p:cNvSpPr txBox="1"/>
          <p:nvPr/>
        </p:nvSpPr>
        <p:spPr>
          <a:xfrm>
            <a:off x="2669720" y="595993"/>
            <a:ext cx="36072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Coefficient BV Diène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9F0172-1009-465A-AEEE-EDF06B824ED3}"/>
              </a:ext>
            </a:extLst>
          </p:cNvPr>
          <p:cNvSpPr txBox="1"/>
          <p:nvPr/>
        </p:nvSpPr>
        <p:spPr>
          <a:xfrm>
            <a:off x="7075713" y="595993"/>
            <a:ext cx="45747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Coefficient BV Diène activé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3232453-3F22-4315-8197-1EA77578C420}"/>
              </a:ext>
            </a:extLst>
          </p:cNvPr>
          <p:cNvSpPr txBox="1"/>
          <p:nvPr/>
        </p:nvSpPr>
        <p:spPr>
          <a:xfrm>
            <a:off x="3961058" y="4295816"/>
            <a:ext cx="46318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Coefficient HO </a:t>
            </a:r>
            <a:r>
              <a:rPr lang="fr-FR" sz="2500" dirty="0" err="1"/>
              <a:t>Dienophile</a:t>
            </a:r>
            <a:endParaRPr lang="fr-FR" sz="250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2400A3-A43C-4D76-A770-B5EC657D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650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A38BB6-CC65-4355-AAA5-CF628AAC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14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A11F8E8-310B-487E-8768-0AECD921B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2871"/>
            <a:ext cx="12192000" cy="4392257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E4A2CF7-C1CA-4CA4-B2C5-0922BAEC4158}"/>
              </a:ext>
            </a:extLst>
          </p:cNvPr>
          <p:cNvSpPr/>
          <p:nvPr/>
        </p:nvSpPr>
        <p:spPr>
          <a:xfrm>
            <a:off x="2317205" y="3103383"/>
            <a:ext cx="5020887" cy="30258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27CF290-2AE3-428B-BC9F-812B6D8DCD2A}"/>
              </a:ext>
            </a:extLst>
          </p:cNvPr>
          <p:cNvSpPr txBox="1"/>
          <p:nvPr/>
        </p:nvSpPr>
        <p:spPr>
          <a:xfrm>
            <a:off x="2932043" y="149087"/>
            <a:ext cx="554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315711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Épothilone — Wikipédia">
            <a:extLst>
              <a:ext uri="{FF2B5EF4-FFF2-40B4-BE49-F238E27FC236}">
                <a16:creationId xmlns:a16="http://schemas.microsoft.com/office/drawing/2014/main" id="{D7376F33-5C7E-4C72-8C61-207E76928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86" y="1688646"/>
            <a:ext cx="8191500" cy="44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FA1FE7B-DBED-43E5-AF5B-05C66B0A6DB2}"/>
              </a:ext>
            </a:extLst>
          </p:cNvPr>
          <p:cNvSpPr txBox="1"/>
          <p:nvPr/>
        </p:nvSpPr>
        <p:spPr>
          <a:xfrm>
            <a:off x="2910745" y="378348"/>
            <a:ext cx="9437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/>
              <a:t>Prochain </a:t>
            </a:r>
            <a:r>
              <a:rPr lang="fr-FR" sz="4000" b="1" u="sng" dirty="0" err="1"/>
              <a:t>cours:Epothilone</a:t>
            </a:r>
            <a:r>
              <a:rPr lang="fr-FR" sz="4000" b="1" u="sng" dirty="0"/>
              <a:t> 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0C30DF-F033-4B7E-83E0-F5ACA01F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15</a:t>
            </a:fld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FBFCE5F-5671-4535-99E8-51955DD1C70A}"/>
              </a:ext>
            </a:extLst>
          </p:cNvPr>
          <p:cNvSpPr/>
          <p:nvPr/>
        </p:nvSpPr>
        <p:spPr>
          <a:xfrm>
            <a:off x="5818909" y="1961804"/>
            <a:ext cx="2044931" cy="1396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AFE287F-3A1B-4591-B088-3A6E289FE270}"/>
              </a:ext>
            </a:extLst>
          </p:cNvPr>
          <p:cNvSpPr/>
          <p:nvPr/>
        </p:nvSpPr>
        <p:spPr>
          <a:xfrm>
            <a:off x="5636029" y="4153129"/>
            <a:ext cx="1623753" cy="20324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35769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646F3A1-7709-40D2-88D7-BD53F61A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16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3E81FF-115F-47C2-949B-3FE6FE114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051" y="978196"/>
            <a:ext cx="8798458" cy="401018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4F8A906-7950-4F02-A62A-D8A8C7124BC5}"/>
              </a:ext>
            </a:extLst>
          </p:cNvPr>
          <p:cNvSpPr txBox="1"/>
          <p:nvPr/>
        </p:nvSpPr>
        <p:spPr>
          <a:xfrm>
            <a:off x="6097362" y="5078186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Angew</a:t>
            </a:r>
            <a:r>
              <a:rPr lang="de-DE" dirty="0"/>
              <a:t>. Chem. Int. Ed. 2011, 50, 2954 –2956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5970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E08131B-DFC1-43B4-A79D-F875674F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17</a:t>
            </a:fld>
            <a:endParaRPr lang="fr-FR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B7618C5-FA5C-4D59-9194-10752A4C4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923925"/>
            <a:ext cx="60198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D037E6F-D8F2-4D9D-91AC-C73B4E491935}"/>
              </a:ext>
            </a:extLst>
          </p:cNvPr>
          <p:cNvSpPr txBox="1"/>
          <p:nvPr/>
        </p:nvSpPr>
        <p:spPr>
          <a:xfrm>
            <a:off x="4901075" y="69391"/>
            <a:ext cx="49993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u="sng" dirty="0" err="1"/>
              <a:t>Périplanone</a:t>
            </a:r>
            <a:r>
              <a:rPr lang="fr-FR" sz="2500" b="1" u="sng" dirty="0"/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89417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7D83F0-67A2-4637-85F0-FC23F0BE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18</a:t>
            </a:fld>
            <a:endParaRPr lang="fr-FR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A147BB31-C5EE-457E-AF51-D97730BBF4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15730"/>
              </p:ext>
            </p:extLst>
          </p:nvPr>
        </p:nvGraphicFramePr>
        <p:xfrm>
          <a:off x="586060" y="2167617"/>
          <a:ext cx="11019879" cy="252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S ChemDraw Drawing" r:id="rId3" imgW="2919365" imgH="668171" progId="ChemDraw.Document.6.0">
                  <p:embed/>
                </p:oleObj>
              </mc:Choice>
              <mc:Fallback>
                <p:oleObj name="CS ChemDraw Drawing" r:id="rId3" imgW="2919365" imgH="6681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060" y="2167617"/>
                        <a:ext cx="11019879" cy="2522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C01C1C8E-6A37-4565-85CC-D8FC020F4F33}"/>
              </a:ext>
            </a:extLst>
          </p:cNvPr>
          <p:cNvSpPr txBox="1"/>
          <p:nvPr/>
        </p:nvSpPr>
        <p:spPr>
          <a:xfrm>
            <a:off x="0" y="5037210"/>
            <a:ext cx="390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N,N-diethylbuta-1,3-dien-1-amine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90B1BDF-ED98-4AEC-9B07-17087E6547CE}"/>
              </a:ext>
            </a:extLst>
          </p:cNvPr>
          <p:cNvSpPr txBox="1"/>
          <p:nvPr/>
        </p:nvSpPr>
        <p:spPr>
          <a:xfrm>
            <a:off x="2961594" y="1798285"/>
            <a:ext cx="6119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0" dirty="0" err="1">
                <a:effectLst/>
                <a:latin typeface="Arial" panose="020B0604020202020204" pitchFamily="34" charset="0"/>
              </a:rPr>
              <a:t>Acrylic</a:t>
            </a:r>
            <a:r>
              <a:rPr lang="fr-FR" i="0" dirty="0">
                <a:effectLst/>
                <a:latin typeface="Arial" panose="020B0604020202020204" pitchFamily="34" charset="0"/>
              </a:rPr>
              <a:t> </a:t>
            </a:r>
            <a:r>
              <a:rPr lang="fr-FR" i="0" dirty="0" err="1">
                <a:effectLst/>
                <a:latin typeface="Arial" panose="020B0604020202020204" pitchFamily="34" charset="0"/>
              </a:rPr>
              <a:t>acid</a:t>
            </a:r>
            <a:r>
              <a:rPr lang="fr-FR" i="0" dirty="0">
                <a:effectLst/>
                <a:latin typeface="Arial" panose="020B0604020202020204" pitchFamily="34" charset="0"/>
              </a:rPr>
              <a:t> </a:t>
            </a:r>
            <a:r>
              <a:rPr lang="fr-FR" i="0" dirty="0" err="1">
                <a:effectLst/>
                <a:latin typeface="Arial" panose="020B0604020202020204" pitchFamily="34" charset="0"/>
              </a:rPr>
              <a:t>ethyl</a:t>
            </a:r>
            <a:r>
              <a:rPr lang="fr-FR" i="0" dirty="0">
                <a:effectLst/>
                <a:latin typeface="Arial" panose="020B0604020202020204" pitchFamily="34" charset="0"/>
              </a:rPr>
              <a:t> ester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4189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C86320-8752-4430-860B-68EA1742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19</a:t>
            </a:fld>
            <a:endParaRPr lang="fr-FR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8862D7C9-3E10-4372-9E53-352F6AAAA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089481"/>
              </p:ext>
            </p:extLst>
          </p:nvPr>
        </p:nvGraphicFramePr>
        <p:xfrm>
          <a:off x="1776141" y="1005840"/>
          <a:ext cx="8639718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859">
                  <a:extLst>
                    <a:ext uri="{9D8B030D-6E8A-4147-A177-3AD203B41FA5}">
                      <a16:colId xmlns:a16="http://schemas.microsoft.com/office/drawing/2014/main" val="3633657480"/>
                    </a:ext>
                  </a:extLst>
                </a:gridCol>
                <a:gridCol w="4319859">
                  <a:extLst>
                    <a:ext uri="{9D8B030D-6E8A-4147-A177-3AD203B41FA5}">
                      <a16:colId xmlns:a16="http://schemas.microsoft.com/office/drawing/2014/main" val="3561171028"/>
                    </a:ext>
                  </a:extLst>
                </a:gridCol>
              </a:tblGrid>
              <a:tr h="1291829"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Nombre de carbones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700" dirty="0"/>
                        <a:t>Energie de tension de cycle en (kcal/mol)</a:t>
                      </a:r>
                    </a:p>
                    <a:p>
                      <a:pPr algn="ctr"/>
                      <a:endParaRPr lang="fr-FR" sz="2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538539"/>
                  </a:ext>
                </a:extLst>
              </a:tr>
              <a:tr h="484436"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27,5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521924"/>
                  </a:ext>
                </a:extLst>
              </a:tr>
              <a:tr h="484436"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26,3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614628"/>
                  </a:ext>
                </a:extLst>
              </a:tr>
              <a:tr h="484436"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600800"/>
                  </a:ext>
                </a:extLst>
              </a:tr>
              <a:tr h="484436"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110969"/>
                  </a:ext>
                </a:extLst>
              </a:tr>
              <a:tr h="484436"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995842"/>
                  </a:ext>
                </a:extLst>
              </a:tr>
              <a:tr h="484436"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765487"/>
                  </a:ext>
                </a:extLst>
              </a:tr>
              <a:tr h="484436"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12,6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222522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7AB11A6-44D5-422A-9EBA-19B998A59BB3}"/>
              </a:ext>
            </a:extLst>
          </p:cNvPr>
          <p:cNvSpPr txBox="1"/>
          <p:nvPr/>
        </p:nvSpPr>
        <p:spPr>
          <a:xfrm>
            <a:off x="8705367" y="5852160"/>
            <a:ext cx="37022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/>
              <a:t>1 kcal/mol= 4,18 kJ/mol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2527EE1-5A94-42F6-A5F1-F3A285AE2CE6}"/>
              </a:ext>
            </a:extLst>
          </p:cNvPr>
          <p:cNvSpPr txBox="1"/>
          <p:nvPr/>
        </p:nvSpPr>
        <p:spPr>
          <a:xfrm>
            <a:off x="4237462" y="232128"/>
            <a:ext cx="6891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Tension de cycle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521F31-8912-4BE7-9B4D-5A55F365E02A}"/>
              </a:ext>
            </a:extLst>
          </p:cNvPr>
          <p:cNvSpPr txBox="1"/>
          <p:nvPr/>
        </p:nvSpPr>
        <p:spPr>
          <a:xfrm>
            <a:off x="471139" y="5932901"/>
            <a:ext cx="6205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Modern Physical </a:t>
            </a:r>
            <a:r>
              <a:rPr lang="fr-FR" b="1" dirty="0" err="1"/>
              <a:t>Organic</a:t>
            </a:r>
            <a:r>
              <a:rPr lang="fr-FR" b="1" dirty="0"/>
              <a:t> Chemistry</a:t>
            </a:r>
          </a:p>
        </p:txBody>
      </p:sp>
    </p:spTree>
    <p:extLst>
      <p:ext uri="{BB962C8B-B14F-4D97-AF65-F5344CB8AC3E}">
        <p14:creationId xmlns:p14="http://schemas.microsoft.com/office/powerpoint/2010/main" val="428494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rphine — Wikipédia">
            <a:extLst>
              <a:ext uri="{FF2B5EF4-FFF2-40B4-BE49-F238E27FC236}">
                <a16:creationId xmlns:a16="http://schemas.microsoft.com/office/drawing/2014/main" id="{F2C8BC1F-48EB-490B-AEA1-AFB3249AC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90" y="188366"/>
            <a:ext cx="2391490" cy="203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énicilline — Wikipédia">
            <a:extLst>
              <a:ext uri="{FF2B5EF4-FFF2-40B4-BE49-F238E27FC236}">
                <a16:creationId xmlns:a16="http://schemas.microsoft.com/office/drawing/2014/main" id="{AFD6E4C2-38CF-4487-8031-DCA5AFB3F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7" y="302078"/>
            <a:ext cx="2966240" cy="203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D4AD265-B3D9-4B7D-BA28-CD060342462F}"/>
              </a:ext>
            </a:extLst>
          </p:cNvPr>
          <p:cNvSpPr txBox="1"/>
          <p:nvPr/>
        </p:nvSpPr>
        <p:spPr>
          <a:xfrm>
            <a:off x="1615126" y="2155221"/>
            <a:ext cx="18369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morphine</a:t>
            </a:r>
          </a:p>
        </p:txBody>
      </p:sp>
      <p:pic>
        <p:nvPicPr>
          <p:cNvPr id="2056" name="Picture 8" descr="Ciclosporine — Wikipédia">
            <a:extLst>
              <a:ext uri="{FF2B5EF4-FFF2-40B4-BE49-F238E27FC236}">
                <a16:creationId xmlns:a16="http://schemas.microsoft.com/office/drawing/2014/main" id="{1C6FDBF5-04E9-47CD-AA6F-822DA46EB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662" y="2172386"/>
            <a:ext cx="4663021" cy="388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FBEF0F7-918F-4CD2-9288-471D074868BA}"/>
              </a:ext>
            </a:extLst>
          </p:cNvPr>
          <p:cNvSpPr txBox="1"/>
          <p:nvPr/>
        </p:nvSpPr>
        <p:spPr>
          <a:xfrm>
            <a:off x="9642022" y="2248848"/>
            <a:ext cx="2147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Pénicilline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D79C41A-F9ED-4F11-AD25-AF1436EC69E9}"/>
              </a:ext>
            </a:extLst>
          </p:cNvPr>
          <p:cNvSpPr txBox="1"/>
          <p:nvPr/>
        </p:nvSpPr>
        <p:spPr>
          <a:xfrm>
            <a:off x="6601075" y="5788479"/>
            <a:ext cx="297946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Cyclosporine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80718CF-9077-451B-93DA-A61FBC22748C}"/>
              </a:ext>
            </a:extLst>
          </p:cNvPr>
          <p:cNvSpPr txBox="1"/>
          <p:nvPr/>
        </p:nvSpPr>
        <p:spPr>
          <a:xfrm>
            <a:off x="4900633" y="188366"/>
            <a:ext cx="2841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/>
              <a:t>Pourquoi?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EAC2C01-C542-41E7-A892-4F76010C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2</a:t>
            </a:fld>
            <a:endParaRPr lang="fr-FR"/>
          </a:p>
        </p:txBody>
      </p:sp>
      <p:pic>
        <p:nvPicPr>
          <p:cNvPr id="6146" name="Picture 2" descr="Cholestérol — Wikipédia">
            <a:extLst>
              <a:ext uri="{FF2B5EF4-FFF2-40B4-BE49-F238E27FC236}">
                <a16:creationId xmlns:a16="http://schemas.microsoft.com/office/drawing/2014/main" id="{E47233F3-B0A4-4AA9-BFD5-F2A6DB0E9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8" y="2946244"/>
            <a:ext cx="3847193" cy="258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5FA6173-15C9-4279-9E44-5EBCDA683F70}"/>
              </a:ext>
            </a:extLst>
          </p:cNvPr>
          <p:cNvSpPr txBox="1"/>
          <p:nvPr/>
        </p:nvSpPr>
        <p:spPr>
          <a:xfrm>
            <a:off x="1082090" y="5731328"/>
            <a:ext cx="25163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err="1"/>
              <a:t>Choléstérol</a:t>
            </a:r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364989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33F4B-6312-41E8-8B6C-01D6547E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072" y="-625747"/>
            <a:ext cx="10058400" cy="1450757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Comment?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5F9FF8-F32B-48E9-806E-F597C779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3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7C6A02-8776-4587-9BC6-1E416FA9BB3A}"/>
              </a:ext>
            </a:extLst>
          </p:cNvPr>
          <p:cNvSpPr txBox="1"/>
          <p:nvPr/>
        </p:nvSpPr>
        <p:spPr>
          <a:xfrm>
            <a:off x="1463702" y="1598679"/>
            <a:ext cx="9860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/>
              <a:t>Réactions de création de liaison carbone </a:t>
            </a:r>
            <a:r>
              <a:rPr lang="fr-FR" sz="3000" dirty="0" err="1"/>
              <a:t>carbone</a:t>
            </a:r>
            <a:r>
              <a:rPr lang="fr-FR" sz="3000" dirty="0"/>
              <a:t>:</a:t>
            </a:r>
          </a:p>
          <a:p>
            <a:endParaRPr lang="fr-FR" sz="3000" dirty="0"/>
          </a:p>
          <a:p>
            <a:r>
              <a:rPr lang="fr-FR" sz="3200" dirty="0"/>
              <a:t>-Grignard</a:t>
            </a:r>
          </a:p>
          <a:p>
            <a:r>
              <a:rPr lang="fr-FR" sz="3200" dirty="0"/>
              <a:t>-</a:t>
            </a:r>
            <a:r>
              <a:rPr lang="fr-FR" sz="3200" dirty="0" err="1"/>
              <a:t>Aldolisation</a:t>
            </a:r>
            <a:r>
              <a:rPr lang="fr-FR" sz="3200" dirty="0"/>
              <a:t>/</a:t>
            </a:r>
            <a:r>
              <a:rPr lang="fr-FR" sz="3200" dirty="0" err="1"/>
              <a:t>Crotonisation</a:t>
            </a:r>
            <a:endParaRPr lang="fr-FR" sz="3200" dirty="0"/>
          </a:p>
          <a:p>
            <a:r>
              <a:rPr lang="fr-FR" sz="3200" dirty="0"/>
              <a:t>-Addition de Michael</a:t>
            </a:r>
          </a:p>
          <a:p>
            <a:r>
              <a:rPr lang="fr-FR" sz="3200" dirty="0"/>
              <a:t>-</a:t>
            </a:r>
            <a:r>
              <a:rPr lang="fr-FR" sz="3200" dirty="0" err="1"/>
              <a:t>Diels-Alder</a:t>
            </a:r>
            <a:endParaRPr lang="fr-FR" sz="3200" dirty="0"/>
          </a:p>
          <a:p>
            <a:r>
              <a:rPr lang="fr-FR" sz="3200" dirty="0"/>
              <a:t>-Wittig</a:t>
            </a:r>
          </a:p>
          <a:p>
            <a:r>
              <a:rPr lang="fr-FR" sz="3200" dirty="0"/>
              <a:t>-Métathèse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835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0EFC1655-2D35-45EC-A016-2F5A6E107B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931710"/>
              </p:ext>
            </p:extLst>
          </p:nvPr>
        </p:nvGraphicFramePr>
        <p:xfrm>
          <a:off x="4474030" y="463661"/>
          <a:ext cx="3799796" cy="4520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S ChemDraw Drawing" r:id="rId3" imgW="927668" imgH="1101064" progId="ChemDraw.Document.6.0">
                  <p:embed/>
                </p:oleObj>
              </mc:Choice>
              <mc:Fallback>
                <p:oleObj name="CS ChemDraw Drawing" r:id="rId3" imgW="927668" imgH="11010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4030" y="463661"/>
                        <a:ext cx="3799796" cy="4520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6E05032C-D865-42D9-B319-B433C010F26B}"/>
              </a:ext>
            </a:extLst>
          </p:cNvPr>
          <p:cNvSpPr txBox="1"/>
          <p:nvPr/>
        </p:nvSpPr>
        <p:spPr>
          <a:xfrm>
            <a:off x="4751616" y="5116984"/>
            <a:ext cx="422093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 err="1"/>
              <a:t>Ripperténol</a:t>
            </a:r>
            <a:endParaRPr lang="fr-FR" sz="3500" dirty="0"/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B1B4BC6-5F93-4926-9A86-B48DE95C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92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90469421-C1ED-4AEE-AC1A-FEB5A7D114EA}"/>
              </a:ext>
            </a:extLst>
          </p:cNvPr>
          <p:cNvSpPr txBox="1"/>
          <p:nvPr/>
        </p:nvSpPr>
        <p:spPr>
          <a:xfrm>
            <a:off x="2895500" y="236764"/>
            <a:ext cx="70049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u="sng" dirty="0"/>
              <a:t>Synthèse totale du </a:t>
            </a:r>
            <a:r>
              <a:rPr lang="fr-FR" sz="3500" b="1" u="sng" dirty="0" err="1"/>
              <a:t>Ripperténol</a:t>
            </a:r>
            <a:endParaRPr lang="fr-FR" sz="3500" b="1" u="sng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565202D-7A09-4D37-9BEF-53E7F501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5</a:t>
            </a:fld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6D50DAD-4A08-4A78-8A73-12ACA796BB3E}"/>
              </a:ext>
            </a:extLst>
          </p:cNvPr>
          <p:cNvGrpSpPr/>
          <p:nvPr/>
        </p:nvGrpSpPr>
        <p:grpSpPr>
          <a:xfrm>
            <a:off x="0" y="1232871"/>
            <a:ext cx="12192000" cy="4392257"/>
            <a:chOff x="0" y="1232871"/>
            <a:chExt cx="12192000" cy="4392257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674D4A6-2AB2-4FBC-B3B7-44CF59655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32871"/>
              <a:ext cx="12192000" cy="439225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EB4E0CD-A302-484D-9853-C852DF3B9A3C}"/>
                </a:ext>
              </a:extLst>
            </p:cNvPr>
            <p:cNvSpPr/>
            <p:nvPr/>
          </p:nvSpPr>
          <p:spPr>
            <a:xfrm>
              <a:off x="0" y="1232871"/>
              <a:ext cx="2895500" cy="1649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6649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623A2D-E4C8-4691-9A0D-8E4E02F8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6</a:t>
            </a:fld>
            <a:endParaRPr lang="fr-FR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2F135C2E-3FE7-4E62-9C22-2B5AE6A770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457070"/>
              </p:ext>
            </p:extLst>
          </p:nvPr>
        </p:nvGraphicFramePr>
        <p:xfrm>
          <a:off x="1093304" y="1063486"/>
          <a:ext cx="3779491" cy="4491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CS ChemDraw Drawing" r:id="rId3" imgW="927152" imgH="1101064" progId="ChemDraw.Document.6.0">
                  <p:embed/>
                </p:oleObj>
              </mc:Choice>
              <mc:Fallback>
                <p:oleObj name="CS ChemDraw Drawing" r:id="rId3" imgW="927152" imgH="11010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3304" y="1063486"/>
                        <a:ext cx="3779491" cy="4491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78DA360B-5A92-4670-B619-8042F82215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680007"/>
              </p:ext>
            </p:extLst>
          </p:nvPr>
        </p:nvGraphicFramePr>
        <p:xfrm>
          <a:off x="4949699" y="3018209"/>
          <a:ext cx="2211957" cy="4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CS ChemDraw Drawing" r:id="rId5" imgW="765481" imgH="143954" progId="ChemDraw.Document.6.0">
                  <p:embed/>
                </p:oleObj>
              </mc:Choice>
              <mc:Fallback>
                <p:oleObj name="CS ChemDraw Drawing" r:id="rId5" imgW="765481" imgH="143954" progId="ChemDraw.Document.6.0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A02269EC-9B28-4632-9185-185EC007D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49699" y="3018209"/>
                        <a:ext cx="2211957" cy="41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9AC3991A-3C70-437C-8C98-C022063F73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126567"/>
              </p:ext>
            </p:extLst>
          </p:nvPr>
        </p:nvGraphicFramePr>
        <p:xfrm>
          <a:off x="7843906" y="590758"/>
          <a:ext cx="4113028" cy="560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CS ChemDraw Drawing" r:id="rId7" imgW="920953" imgH="1255336" progId="ChemDraw.Document.6.0">
                  <p:embed/>
                </p:oleObj>
              </mc:Choice>
              <mc:Fallback>
                <p:oleObj name="CS ChemDraw Drawing" r:id="rId7" imgW="920953" imgH="12553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43906" y="590758"/>
                        <a:ext cx="4113028" cy="5609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00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BD4DB0-2FBF-4293-AB53-552B9F43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7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0BA4DDA-4EB1-4231-98A8-98DADE8290C7}"/>
              </a:ext>
            </a:extLst>
          </p:cNvPr>
          <p:cNvSpPr txBox="1"/>
          <p:nvPr/>
        </p:nvSpPr>
        <p:spPr>
          <a:xfrm>
            <a:off x="3633156" y="122464"/>
            <a:ext cx="69233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u="sng" dirty="0" err="1"/>
              <a:t>Annelation</a:t>
            </a:r>
            <a:r>
              <a:rPr lang="fr-FR" sz="3500" b="1" u="sng" dirty="0"/>
              <a:t> de Robinson</a:t>
            </a:r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8BBF3F3F-E917-4109-BE00-F148DBC34E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099944"/>
              </p:ext>
            </p:extLst>
          </p:nvPr>
        </p:nvGraphicFramePr>
        <p:xfrm>
          <a:off x="781398" y="2168438"/>
          <a:ext cx="10864735" cy="189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CS ChemDraw Drawing" r:id="rId3" imgW="5967344" imgH="1041728" progId="ChemDraw.Document.6.0">
                  <p:embed/>
                </p:oleObj>
              </mc:Choice>
              <mc:Fallback>
                <p:oleObj name="CS ChemDraw Drawing" r:id="rId3" imgW="5967344" imgH="10417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1398" y="2168438"/>
                        <a:ext cx="10864735" cy="189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96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77AE3CC9-8D47-4DB1-98F6-FE76A6B8AD2F}"/>
              </a:ext>
            </a:extLst>
          </p:cNvPr>
          <p:cNvGrpSpPr/>
          <p:nvPr/>
        </p:nvGrpSpPr>
        <p:grpSpPr>
          <a:xfrm>
            <a:off x="0" y="1143418"/>
            <a:ext cx="12192000" cy="4392257"/>
            <a:chOff x="0" y="1232871"/>
            <a:chExt cx="12192000" cy="439225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38EA373-BE9C-4EFD-97E2-8F14EDA3D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32871"/>
              <a:ext cx="12192000" cy="439225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7C5836-CF5F-4806-937E-03D24172AA23}"/>
                </a:ext>
              </a:extLst>
            </p:cNvPr>
            <p:cNvSpPr/>
            <p:nvPr/>
          </p:nvSpPr>
          <p:spPr>
            <a:xfrm>
              <a:off x="0" y="1232871"/>
              <a:ext cx="2895500" cy="1649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1F39AD-5BC4-4B2D-BF9A-1E87B344F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8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DE369A6-E267-4AD5-A5E9-E03B9493BEAA}"/>
              </a:ext>
            </a:extLst>
          </p:cNvPr>
          <p:cNvSpPr txBox="1"/>
          <p:nvPr/>
        </p:nvSpPr>
        <p:spPr>
          <a:xfrm>
            <a:off x="4204607" y="331242"/>
            <a:ext cx="7462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u="sng" dirty="0" err="1"/>
              <a:t>Crotonisation</a:t>
            </a:r>
            <a:r>
              <a:rPr lang="fr-FR" sz="2500" b="1" u="sng" dirty="0"/>
              <a:t> Acide: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8464B6E-C38F-4362-BB37-6AEEA7494751}"/>
              </a:ext>
            </a:extLst>
          </p:cNvPr>
          <p:cNvSpPr/>
          <p:nvPr/>
        </p:nvSpPr>
        <p:spPr>
          <a:xfrm>
            <a:off x="4770763" y="569769"/>
            <a:ext cx="5020887" cy="30258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66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80581210-608E-4A9C-8DEC-4A3CA43FAF3C}"/>
              </a:ext>
            </a:extLst>
          </p:cNvPr>
          <p:cNvGrpSpPr/>
          <p:nvPr/>
        </p:nvGrpSpPr>
        <p:grpSpPr>
          <a:xfrm>
            <a:off x="0" y="1232871"/>
            <a:ext cx="12192000" cy="4392257"/>
            <a:chOff x="0" y="1232871"/>
            <a:chExt cx="12192000" cy="439225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5998593-4526-44D4-AEBF-176B580BC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32871"/>
              <a:ext cx="12192000" cy="439225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02119D-6B79-482A-9E0A-6F913E9D1E50}"/>
                </a:ext>
              </a:extLst>
            </p:cNvPr>
            <p:cNvSpPr/>
            <p:nvPr/>
          </p:nvSpPr>
          <p:spPr>
            <a:xfrm>
              <a:off x="0" y="1232871"/>
              <a:ext cx="2895500" cy="1649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9EF2D6-70C5-4A5A-AAB8-03AA9E26B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6D0-CEB2-4F7B-BDD4-0D481EABF94B}" type="slidenum">
              <a:rPr lang="fr-FR" smtClean="0"/>
              <a:t>9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D5DF36-B064-427F-AFA5-BA8B85C35F92}"/>
              </a:ext>
            </a:extLst>
          </p:cNvPr>
          <p:cNvSpPr txBox="1"/>
          <p:nvPr/>
        </p:nvSpPr>
        <p:spPr>
          <a:xfrm>
            <a:off x="3906981" y="182880"/>
            <a:ext cx="663843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u="sng" dirty="0" err="1"/>
              <a:t>Aldolisation</a:t>
            </a:r>
            <a:r>
              <a:rPr lang="fr-FR" sz="3500" b="1" u="sng" dirty="0"/>
              <a:t> en milieu basique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E4275AA-FCEE-4980-A5BA-0B7565C2F530}"/>
              </a:ext>
            </a:extLst>
          </p:cNvPr>
          <p:cNvSpPr/>
          <p:nvPr/>
        </p:nvSpPr>
        <p:spPr>
          <a:xfrm>
            <a:off x="7390014" y="782818"/>
            <a:ext cx="5020887" cy="30258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81548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5046</TotalTime>
  <Words>162</Words>
  <Application>Microsoft Office PowerPoint</Application>
  <PresentationFormat>Grand écran</PresentationFormat>
  <Paragraphs>70</Paragraphs>
  <Slides>19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Rétrospective</vt:lpstr>
      <vt:lpstr>CS ChemDraw Drawing</vt:lpstr>
      <vt:lpstr>Présentation PowerPoint</vt:lpstr>
      <vt:lpstr>Présentation PowerPoint</vt:lpstr>
      <vt:lpstr>Comment?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gaëtan gaston</dc:creator>
  <cp:lastModifiedBy>gaëtan gaston</cp:lastModifiedBy>
  <cp:revision>42</cp:revision>
  <dcterms:created xsi:type="dcterms:W3CDTF">2020-10-28T18:19:34Z</dcterms:created>
  <dcterms:modified xsi:type="dcterms:W3CDTF">2020-11-10T20:11:28Z</dcterms:modified>
</cp:coreProperties>
</file>