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7" r:id="rId4"/>
    <p:sldId id="271" r:id="rId5"/>
    <p:sldId id="263" r:id="rId6"/>
    <p:sldId id="265" r:id="rId7"/>
    <p:sldId id="256" r:id="rId8"/>
    <p:sldId id="266" r:id="rId9"/>
    <p:sldId id="267" r:id="rId10"/>
    <p:sldId id="270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1B"/>
    <a:srgbClr val="0CF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1" y="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5C494-3EA0-4A42-B604-EC00D80B9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BA0ACA-3693-4CD5-B1C9-E59EB7E95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6185B-C1D2-47CC-A78D-A5A9A3F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448C9-3578-4109-B098-E30CFDD2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CA0DD0-F17B-470D-B91E-4144D4CC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35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BBD8C-6D85-4551-957B-F9BC34C5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A09414-3585-443D-99B2-8DC068CC4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6617F-67EF-4843-B34A-21E8C417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8C248-CDE8-45DB-8A76-8BACCB93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0654C-DD39-40CD-95F7-655AEDFB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5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5CA8E4-EE6C-477F-BDF6-1300B2BEC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0197FF-B858-476E-9274-4146EA23D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98159-FDCB-49B8-8A33-9D379C65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0697B-09BE-4AC5-AD70-5C0B34C9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F26D43-99F3-4F84-9773-7AC99E95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93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62658-75EB-463A-8BAF-707FDB77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2E37E6-399F-48D4-8C6F-D9A7A5A5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DA9D6-B6BA-4413-AC20-A0B50C22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8FD6A-3DC9-43B2-8CAB-674F3CA6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87D70-149B-43AA-9715-42012AF8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36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D043C-4C56-4AA1-A0C6-BC258574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D4955D-8442-494A-AA20-BAFBEEBD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6E126-8AA9-4815-9473-9BAACA81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E131A2-F656-4D14-BB2F-0832052A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CAD86-26BD-4630-A31D-D0536161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939A0-0050-4450-80AF-D940C5E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C39E7-BB64-4447-BDD1-A4DEDF5CF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755343-0D29-4EF7-87CD-B181B4B3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1858D4-E1E7-47B1-8770-540613F1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79246-1611-492D-B51E-DDDF36DD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A6668B-DFF0-403A-8A10-8F078678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1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5FBF2-D857-47CB-B7BD-0864C4C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7612E-0F54-4009-87DB-6EF55F80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16A487-D8BC-4588-A96D-AC2D1B3FC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17AE19-B510-4613-A4EC-9C11A5BA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6436D6-6978-4855-A485-0112FE24A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FD527A-209A-44D2-9E21-624AA948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3F348D-9645-4158-A39C-F9FCF776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C58D79-84CE-48C7-B51E-625E47AA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0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F6722-5F11-4BAF-A6D6-30CC288E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79295F-B609-4D6C-9622-B9929DD0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67EC49-BDB9-4A73-A97B-D8210D11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3A48F8-5F8E-449C-BAF0-8312BE19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5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128B71-013B-45F3-B04B-123B14A9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CD2226-8E4F-43CD-A3E0-1474B6F6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5CF73C-C380-44EB-B525-70D5B4C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43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C1322-7649-459B-BBD0-895A03F9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7C8A18-A9F5-4D54-8347-B3DA2745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5B8513-4E5D-4FE4-88DD-553319729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B4D7A8-FFEE-4AF5-AEB4-0C02DA2F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00BFEE-0C3B-4B68-8621-EA1B17EC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08A995-F7F9-4AD5-BEAE-1819A92E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5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5971A-B1FA-4F76-A8BF-519280CE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179EB4-9743-4AF0-92CE-C7DE4908A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3A4110-4DA0-49E6-AF35-4366A3CAA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282D64-906F-4340-BC13-058F7DD5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A181D9-AF7F-49FC-AD6C-62A27C4E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B9D177-C504-4385-BB16-53B59740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855383-B228-470F-8428-16CCEF5F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0D0E1B-A18F-4000-8AF7-48A20BBBA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0D66A2-D2E8-4F3C-87BD-18CDA771E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D1B6-5188-44ED-81C9-C41AD61311A1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D9EB0-C0E4-490B-A12A-F44C9C94C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EC72E-65B6-4A26-BE8A-5A0CF74E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246C-5BA8-458E-847F-BF0176328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2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p1tiUsZw8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ECC6E-5816-4A0F-BB3A-C7418BDA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459" y="-108065"/>
            <a:ext cx="10515600" cy="1325563"/>
          </a:xfrm>
        </p:spPr>
        <p:txBody>
          <a:bodyPr>
            <a:normAutofit/>
          </a:bodyPr>
          <a:lstStyle/>
          <a:p>
            <a:r>
              <a:rPr lang="fr-FR" sz="5000" b="1" u="sng" dirty="0"/>
              <a:t>Gravitation et poids</a:t>
            </a:r>
          </a:p>
        </p:txBody>
      </p:sp>
      <p:pic>
        <p:nvPicPr>
          <p:cNvPr id="5" name="Picture 2" descr="Grèce : le secret de la tombe d'Aristote enfin percé ? - Le Point">
            <a:extLst>
              <a:ext uri="{FF2B5EF4-FFF2-40B4-BE49-F238E27FC236}">
                <a16:creationId xmlns:a16="http://schemas.microsoft.com/office/drawing/2014/main" id="{E0148AC8-2A24-4969-82E3-74A311F5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8" y="2086185"/>
            <a:ext cx="5008345" cy="25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AEE3A1-6E90-4889-90A7-32638CC9AFA6}"/>
              </a:ext>
            </a:extLst>
          </p:cNvPr>
          <p:cNvSpPr txBox="1"/>
          <p:nvPr/>
        </p:nvSpPr>
        <p:spPr>
          <a:xfrm>
            <a:off x="4862945" y="4538035"/>
            <a:ext cx="104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lepoint.fr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376F90-2C0F-4DC6-9544-A41758E3007E}"/>
              </a:ext>
            </a:extLst>
          </p:cNvPr>
          <p:cNvSpPr txBox="1"/>
          <p:nvPr/>
        </p:nvSpPr>
        <p:spPr>
          <a:xfrm>
            <a:off x="1064029" y="4784256"/>
            <a:ext cx="4430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Aristote: 385-322 av J.C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330EBE-E927-40D6-BF77-C5CE9D0D150F}"/>
              </a:ext>
            </a:extLst>
          </p:cNvPr>
          <p:cNvSpPr txBox="1"/>
          <p:nvPr/>
        </p:nvSpPr>
        <p:spPr>
          <a:xfrm>
            <a:off x="6126482" y="2239603"/>
            <a:ext cx="5821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C’est dans la nature des objets lourds de tomber plus rapidement que les légers.</a:t>
            </a:r>
          </a:p>
        </p:txBody>
      </p:sp>
    </p:spTree>
    <p:extLst>
      <p:ext uri="{BB962C8B-B14F-4D97-AF65-F5344CB8AC3E}">
        <p14:creationId xmlns:p14="http://schemas.microsoft.com/office/powerpoint/2010/main" val="25130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1BADAF8-C027-40A0-A33F-CF0143CC3855}"/>
              </a:ext>
            </a:extLst>
          </p:cNvPr>
          <p:cNvSpPr txBox="1"/>
          <p:nvPr/>
        </p:nvSpPr>
        <p:spPr>
          <a:xfrm>
            <a:off x="4498521" y="97972"/>
            <a:ext cx="7102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/>
              <a:t>Conclusion: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AC94ECF-1D1D-4C7F-9D56-A9839AFB866D}"/>
              </a:ext>
            </a:extLst>
          </p:cNvPr>
          <p:cNvSpPr/>
          <p:nvPr/>
        </p:nvSpPr>
        <p:spPr>
          <a:xfrm>
            <a:off x="4800599" y="3268472"/>
            <a:ext cx="2310493" cy="1641021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248229-F6DC-44B5-B6FA-EE8820958D1F}"/>
              </a:ext>
            </a:extLst>
          </p:cNvPr>
          <p:cNvSpPr txBox="1"/>
          <p:nvPr/>
        </p:nvSpPr>
        <p:spPr>
          <a:xfrm>
            <a:off x="4574039" y="3412741"/>
            <a:ext cx="2763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>
                <a:highlight>
                  <a:srgbClr val="FF0000"/>
                </a:highlight>
              </a:rPr>
              <a:t>Poids</a:t>
            </a:r>
            <a:r>
              <a:rPr lang="fr-FR" sz="3500" dirty="0"/>
              <a:t> et </a:t>
            </a:r>
            <a:r>
              <a:rPr lang="fr-FR" sz="3500" dirty="0">
                <a:highlight>
                  <a:srgbClr val="00FF00"/>
                </a:highlight>
              </a:rPr>
              <a:t>gravitation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CB5BE7C-D48F-4FBF-B749-7E64A84D041C}"/>
              </a:ext>
            </a:extLst>
          </p:cNvPr>
          <p:cNvCxnSpPr>
            <a:cxnSpLocks/>
          </p:cNvCxnSpPr>
          <p:nvPr/>
        </p:nvCxnSpPr>
        <p:spPr>
          <a:xfrm flipH="1" flipV="1">
            <a:off x="3079976" y="3293287"/>
            <a:ext cx="1740013" cy="440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598A192-4FC9-440D-AC3F-CCDF769C8C84}"/>
              </a:ext>
            </a:extLst>
          </p:cNvPr>
          <p:cNvSpPr/>
          <p:nvPr/>
        </p:nvSpPr>
        <p:spPr>
          <a:xfrm>
            <a:off x="328468" y="2558661"/>
            <a:ext cx="2669721" cy="1708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730BBE-8BF5-48CB-A0B2-4D2B9EE04977}"/>
              </a:ext>
            </a:extLst>
          </p:cNvPr>
          <p:cNvSpPr txBox="1"/>
          <p:nvPr/>
        </p:nvSpPr>
        <p:spPr>
          <a:xfrm>
            <a:off x="149564" y="2579919"/>
            <a:ext cx="3053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Mise en équation du mouvement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4EA2B79-3606-4D54-8AB1-39EAD5AD6E76}"/>
              </a:ext>
            </a:extLst>
          </p:cNvPr>
          <p:cNvCxnSpPr>
            <a:cxnSpLocks/>
          </p:cNvCxnSpPr>
          <p:nvPr/>
        </p:nvCxnSpPr>
        <p:spPr>
          <a:xfrm flipV="1">
            <a:off x="6935561" y="2800084"/>
            <a:ext cx="1555296" cy="7848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4023FC1-5092-4C44-8F08-8DA4C5609F71}"/>
              </a:ext>
            </a:extLst>
          </p:cNvPr>
          <p:cNvSpPr/>
          <p:nvPr/>
        </p:nvSpPr>
        <p:spPr>
          <a:xfrm>
            <a:off x="8605155" y="1805506"/>
            <a:ext cx="3469822" cy="19104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722843-9626-4CDB-9BB8-0A3593B4048D}"/>
              </a:ext>
            </a:extLst>
          </p:cNvPr>
          <p:cNvSpPr txBox="1"/>
          <p:nvPr/>
        </p:nvSpPr>
        <p:spPr>
          <a:xfrm>
            <a:off x="8650058" y="1963914"/>
            <a:ext cx="36473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/>
              <a:t>Même réalité physique; échelles différentes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2F0ED4F-BAD4-4417-8014-F8976BB0AB0B}"/>
              </a:ext>
            </a:extLst>
          </p:cNvPr>
          <p:cNvCxnSpPr>
            <a:cxnSpLocks/>
          </p:cNvCxnSpPr>
          <p:nvPr/>
        </p:nvCxnSpPr>
        <p:spPr>
          <a:xfrm flipH="1" flipV="1">
            <a:off x="1663327" y="1666430"/>
            <a:ext cx="1" cy="829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D5D8A67-DE34-4968-8F35-DA5517A9836A}"/>
              </a:ext>
            </a:extLst>
          </p:cNvPr>
          <p:cNvSpPr/>
          <p:nvPr/>
        </p:nvSpPr>
        <p:spPr>
          <a:xfrm>
            <a:off x="187084" y="523153"/>
            <a:ext cx="3367339" cy="103350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CD0876-90F3-4303-B05B-0F814F58DC4F}"/>
              </a:ext>
            </a:extLst>
          </p:cNvPr>
          <p:cNvSpPr txBox="1"/>
          <p:nvPr/>
        </p:nvSpPr>
        <p:spPr>
          <a:xfrm>
            <a:off x="430140" y="766450"/>
            <a:ext cx="2901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/>
              <a:t>2</a:t>
            </a:r>
            <a:r>
              <a:rPr lang="fr-FR" sz="2700" baseline="30000" dirty="0"/>
              <a:t>ème</a:t>
            </a:r>
            <a:r>
              <a:rPr lang="fr-FR" sz="2700" dirty="0"/>
              <a:t> loi de Newton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61344BE-0932-46AD-BF95-D9196F91D8DF}"/>
              </a:ext>
            </a:extLst>
          </p:cNvPr>
          <p:cNvCxnSpPr>
            <a:cxnSpLocks/>
          </p:cNvCxnSpPr>
          <p:nvPr/>
        </p:nvCxnSpPr>
        <p:spPr>
          <a:xfrm flipH="1">
            <a:off x="1071247" y="4266821"/>
            <a:ext cx="280986" cy="787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72D6273-5B5F-4A01-A173-D3260F2D2B42}"/>
              </a:ext>
            </a:extLst>
          </p:cNvPr>
          <p:cNvCxnSpPr>
            <a:cxnSpLocks/>
          </p:cNvCxnSpPr>
          <p:nvPr/>
        </p:nvCxnSpPr>
        <p:spPr>
          <a:xfrm>
            <a:off x="2647097" y="4266820"/>
            <a:ext cx="302727" cy="787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7E5FB2C-2549-4A0B-B374-87EB33CE5A0D}"/>
              </a:ext>
            </a:extLst>
          </p:cNvPr>
          <p:cNvSpPr/>
          <p:nvPr/>
        </p:nvSpPr>
        <p:spPr>
          <a:xfrm>
            <a:off x="149564" y="5171460"/>
            <a:ext cx="1956558" cy="111303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FB45373-70F3-432A-A0E5-6314146D5AEF}"/>
              </a:ext>
            </a:extLst>
          </p:cNvPr>
          <p:cNvSpPr txBox="1"/>
          <p:nvPr/>
        </p:nvSpPr>
        <p:spPr>
          <a:xfrm>
            <a:off x="-96905" y="5268825"/>
            <a:ext cx="2519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/>
              <a:t>Conditions initiales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CA8765F-65B4-4AAB-BA41-853D53655A12}"/>
              </a:ext>
            </a:extLst>
          </p:cNvPr>
          <p:cNvSpPr/>
          <p:nvPr/>
        </p:nvSpPr>
        <p:spPr>
          <a:xfrm>
            <a:off x="2562931" y="5111883"/>
            <a:ext cx="1750728" cy="1172615"/>
          </a:xfrm>
          <a:prstGeom prst="roundRect">
            <a:avLst/>
          </a:prstGeom>
          <a:solidFill>
            <a:srgbClr val="00E6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2343495-D60E-4EB0-8467-9BC2017798D8}"/>
              </a:ext>
            </a:extLst>
          </p:cNvPr>
          <p:cNvSpPr txBox="1"/>
          <p:nvPr/>
        </p:nvSpPr>
        <p:spPr>
          <a:xfrm>
            <a:off x="2647097" y="5221199"/>
            <a:ext cx="165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/>
              <a:t>Repère de </a:t>
            </a:r>
            <a:r>
              <a:rPr lang="fr-FR" sz="2700" dirty="0" err="1"/>
              <a:t>Frênet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00850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E62F8D-70FD-4B70-B043-AABB9D446E97}"/>
              </a:ext>
            </a:extLst>
          </p:cNvPr>
          <p:cNvSpPr txBox="1"/>
          <p:nvPr/>
        </p:nvSpPr>
        <p:spPr>
          <a:xfrm>
            <a:off x="4359728" y="0"/>
            <a:ext cx="5812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/>
              <a:t>Conclusion: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EC952D-6532-4744-BD29-5ED400B41D7E}"/>
              </a:ext>
            </a:extLst>
          </p:cNvPr>
          <p:cNvSpPr txBox="1"/>
          <p:nvPr/>
        </p:nvSpPr>
        <p:spPr>
          <a:xfrm>
            <a:off x="3488192" y="6109998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https://www.youtube.com/watch?v=KDp1tiUsZw8</a:t>
            </a:r>
          </a:p>
        </p:txBody>
      </p:sp>
      <p:pic>
        <p:nvPicPr>
          <p:cNvPr id="7" name="Média en ligne 6" title="Hammer vs Feather - Physics on the Moon">
            <a:hlinkClick r:id="" action="ppaction://media"/>
            <a:extLst>
              <a:ext uri="{FF2B5EF4-FFF2-40B4-BE49-F238E27FC236}">
                <a16:creationId xmlns:a16="http://schemas.microsoft.com/office/drawing/2014/main" id="{3933F71A-BF4A-4EC7-90E9-9CDAB93A93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lilée (savant) — Wikipédia">
            <a:extLst>
              <a:ext uri="{FF2B5EF4-FFF2-40B4-BE49-F238E27FC236}">
                <a16:creationId xmlns:a16="http://schemas.microsoft.com/office/drawing/2014/main" id="{C04157F3-F6AD-411F-BEB0-EF65AC94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56" y="725788"/>
            <a:ext cx="3611966" cy="45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44CA1D-0DED-44F1-BF3B-4399BE3C32ED}"/>
              </a:ext>
            </a:extLst>
          </p:cNvPr>
          <p:cNvSpPr txBox="1"/>
          <p:nvPr/>
        </p:nvSpPr>
        <p:spPr>
          <a:xfrm>
            <a:off x="10041774" y="5632257"/>
            <a:ext cx="1853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Wikipedia.org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157495-B6A4-4B2A-90B8-179F6156F9B4}"/>
              </a:ext>
            </a:extLst>
          </p:cNvPr>
          <p:cNvSpPr txBox="1"/>
          <p:nvPr/>
        </p:nvSpPr>
        <p:spPr>
          <a:xfrm>
            <a:off x="8022375" y="5950753"/>
            <a:ext cx="4430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Galilée: 1564-1642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88CF14-003A-46A8-9AA0-AB6286715980}"/>
              </a:ext>
            </a:extLst>
          </p:cNvPr>
          <p:cNvSpPr txBox="1"/>
          <p:nvPr/>
        </p:nvSpPr>
        <p:spPr>
          <a:xfrm>
            <a:off x="587829" y="1363436"/>
            <a:ext cx="701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4500" b="1" u="sng" dirty="0"/>
              <a:t>Loi de la chute des corps:</a:t>
            </a:r>
          </a:p>
          <a:p>
            <a:endParaRPr lang="fr-FR" sz="4500" b="1" u="sng" dirty="0"/>
          </a:p>
          <a:p>
            <a:r>
              <a:rPr lang="fr-FR" sz="4500" dirty="0"/>
              <a:t>Deux corps en chute libre tombent à la même vitesse</a:t>
            </a:r>
          </a:p>
        </p:txBody>
      </p:sp>
    </p:spTree>
    <p:extLst>
      <p:ext uri="{BB962C8B-B14F-4D97-AF65-F5344CB8AC3E}">
        <p14:creationId xmlns:p14="http://schemas.microsoft.com/office/powerpoint/2010/main" val="726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eball Pitching Machines | Batting Machines | Net World Sports">
            <a:extLst>
              <a:ext uri="{FF2B5EF4-FFF2-40B4-BE49-F238E27FC236}">
                <a16:creationId xmlns:a16="http://schemas.microsoft.com/office/drawing/2014/main" id="{7492CB6D-F8BA-4379-8347-DCFFD58A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632051"/>
            <a:ext cx="5446939" cy="54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363DAD-57B5-4B54-A4DE-4F4C40C61406}"/>
              </a:ext>
            </a:extLst>
          </p:cNvPr>
          <p:cNvSpPr/>
          <p:nvPr/>
        </p:nvSpPr>
        <p:spPr>
          <a:xfrm>
            <a:off x="3004456" y="3592285"/>
            <a:ext cx="359229" cy="979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0D23CCA-0E5F-4F22-98E3-10BCF08927E6}"/>
              </a:ext>
            </a:extLst>
          </p:cNvPr>
          <p:cNvCxnSpPr/>
          <p:nvPr/>
        </p:nvCxnSpPr>
        <p:spPr>
          <a:xfrm>
            <a:off x="4392386" y="3061607"/>
            <a:ext cx="1191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65E0CE-985B-452B-AB63-0F81F811951D}"/>
              </a:ext>
            </a:extLst>
          </p:cNvPr>
          <p:cNvSpPr txBox="1"/>
          <p:nvPr/>
        </p:nvSpPr>
        <p:spPr>
          <a:xfrm>
            <a:off x="4759779" y="2614510"/>
            <a:ext cx="69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694191-6855-42CA-BD51-AC3FA3331F66}"/>
              </a:ext>
            </a:extLst>
          </p:cNvPr>
          <p:cNvSpPr txBox="1"/>
          <p:nvPr/>
        </p:nvSpPr>
        <p:spPr>
          <a:xfrm>
            <a:off x="4392386" y="39643"/>
            <a:ext cx="639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Lanceur de balle</a:t>
            </a:r>
          </a:p>
        </p:txBody>
      </p:sp>
    </p:spTree>
    <p:extLst>
      <p:ext uri="{BB962C8B-B14F-4D97-AF65-F5344CB8AC3E}">
        <p14:creationId xmlns:p14="http://schemas.microsoft.com/office/powerpoint/2010/main" val="5589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88A37-4DEA-4EE3-BB4D-A85E93D9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466" y="69668"/>
            <a:ext cx="10515600" cy="1325563"/>
          </a:xfrm>
        </p:spPr>
        <p:txBody>
          <a:bodyPr/>
          <a:lstStyle/>
          <a:p>
            <a:r>
              <a:rPr lang="fr-FR" b="1" u="sng" dirty="0"/>
              <a:t>Chute de bille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D24646-A5CE-4E77-BAB9-07B06D28B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54" y="574766"/>
            <a:ext cx="4429743" cy="62016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677225-D192-4801-93AA-E647D8CE5994}"/>
              </a:ext>
            </a:extLst>
          </p:cNvPr>
          <p:cNvSpPr txBox="1"/>
          <p:nvPr/>
        </p:nvSpPr>
        <p:spPr>
          <a:xfrm>
            <a:off x="5216434" y="1407511"/>
            <a:ext cx="124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Capteur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3946B0-11E5-4997-A879-30CC666EFB85}"/>
              </a:ext>
            </a:extLst>
          </p:cNvPr>
          <p:cNvSpPr txBox="1"/>
          <p:nvPr/>
        </p:nvSpPr>
        <p:spPr>
          <a:xfrm>
            <a:off x="5216434" y="4991089"/>
            <a:ext cx="124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Capteur 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339C00-6F45-4E9E-AE05-17993CF1A6EF}"/>
              </a:ext>
            </a:extLst>
          </p:cNvPr>
          <p:cNvSpPr txBox="1"/>
          <p:nvPr/>
        </p:nvSpPr>
        <p:spPr>
          <a:xfrm>
            <a:off x="6861809" y="1913212"/>
            <a:ext cx="4973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Deuxième loi de Newton, projeté sur </a:t>
            </a:r>
            <a:r>
              <a:rPr lang="fr-FR" sz="2200" dirty="0" err="1"/>
              <a:t>uz</a:t>
            </a:r>
            <a:endParaRPr lang="fr-FR" sz="22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990F7D6-BE3C-4676-BFED-0849EB1CA371}"/>
              </a:ext>
            </a:extLst>
          </p:cNvPr>
          <p:cNvCxnSpPr/>
          <p:nvPr/>
        </p:nvCxnSpPr>
        <p:spPr>
          <a:xfrm>
            <a:off x="11169831" y="1997355"/>
            <a:ext cx="2206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83E20F7-E94B-4DEE-A2DE-616397D868E6}"/>
              </a:ext>
            </a:extLst>
          </p:cNvPr>
          <p:cNvSpPr txBox="1"/>
          <p:nvPr/>
        </p:nvSpPr>
        <p:spPr>
          <a:xfrm>
            <a:off x="7855131" y="3005248"/>
            <a:ext cx="2987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/>
              <a:t>az</a:t>
            </a:r>
            <a:r>
              <a:rPr lang="fr-FR" sz="2200" dirty="0"/>
              <a:t>(t)= g</a:t>
            </a:r>
          </a:p>
          <a:p>
            <a:r>
              <a:rPr lang="fr-FR" sz="2200" dirty="0" err="1"/>
              <a:t>vz</a:t>
            </a:r>
            <a:r>
              <a:rPr lang="fr-FR" sz="2200" dirty="0"/>
              <a:t>(t)= gt + v0</a:t>
            </a:r>
          </a:p>
          <a:p>
            <a:r>
              <a:rPr lang="fr-FR" sz="2200" dirty="0"/>
              <a:t>  z(t)= gt²/2  + v0 t</a:t>
            </a:r>
          </a:p>
        </p:txBody>
      </p:sp>
    </p:spTree>
    <p:extLst>
      <p:ext uri="{BB962C8B-B14F-4D97-AF65-F5344CB8AC3E}">
        <p14:creationId xmlns:p14="http://schemas.microsoft.com/office/powerpoint/2010/main" val="328001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A8901D8-28ED-4005-9A54-B8E86383EDE4}"/>
              </a:ext>
            </a:extLst>
          </p:cNvPr>
          <p:cNvSpPr txBox="1"/>
          <p:nvPr/>
        </p:nvSpPr>
        <p:spPr>
          <a:xfrm>
            <a:off x="3462877" y="3570373"/>
            <a:ext cx="246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Futura-sciences.com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4806FE-B1ED-4C6A-94AC-14C326D097B2}"/>
              </a:ext>
            </a:extLst>
          </p:cNvPr>
          <p:cNvSpPr txBox="1"/>
          <p:nvPr/>
        </p:nvSpPr>
        <p:spPr>
          <a:xfrm>
            <a:off x="1486421" y="4492173"/>
            <a:ext cx="28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g(S)= 10,4 m/s²</a:t>
            </a:r>
            <a:endParaRPr lang="en-GB" sz="2400" dirty="0"/>
          </a:p>
        </p:txBody>
      </p:sp>
      <p:pic>
        <p:nvPicPr>
          <p:cNvPr id="1028" name="Picture 4" descr="Encyclopédie Larousse en ligne - Terre">
            <a:extLst>
              <a:ext uri="{FF2B5EF4-FFF2-40B4-BE49-F238E27FC236}">
                <a16:creationId xmlns:a16="http://schemas.microsoft.com/office/drawing/2014/main" id="{00D61E5A-BBC1-4C41-98B1-7F5E3A06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64" y="857845"/>
            <a:ext cx="2613763" cy="32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407177-C8D4-40CB-B15C-DBE477DD72B8}"/>
              </a:ext>
            </a:extLst>
          </p:cNvPr>
          <p:cNvSpPr txBox="1"/>
          <p:nvPr/>
        </p:nvSpPr>
        <p:spPr>
          <a:xfrm>
            <a:off x="7054239" y="4079761"/>
            <a:ext cx="246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Larousse.fr</a:t>
            </a:r>
            <a:endParaRPr lang="en-GB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B74B54-7360-41D4-B1EB-9D6FCF035C57}"/>
              </a:ext>
            </a:extLst>
          </p:cNvPr>
          <p:cNvSpPr txBox="1"/>
          <p:nvPr/>
        </p:nvSpPr>
        <p:spPr>
          <a:xfrm>
            <a:off x="5206649" y="4566818"/>
            <a:ext cx="369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g(T)= 9,81 m/s² (Paris)</a:t>
            </a:r>
            <a:endParaRPr lang="en-GB" sz="2400" dirty="0"/>
          </a:p>
        </p:txBody>
      </p:sp>
      <p:pic>
        <p:nvPicPr>
          <p:cNvPr id="1030" name="Picture 6" descr="Une nouvelle « Lune Bleue » exceptionnelle dans le ciel du 31 mars -  Sciences et Avenir">
            <a:extLst>
              <a:ext uri="{FF2B5EF4-FFF2-40B4-BE49-F238E27FC236}">
                <a16:creationId xmlns:a16="http://schemas.microsoft.com/office/drawing/2014/main" id="{15F435E9-5FD5-4ACD-913B-C52961E7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61" y="1173671"/>
            <a:ext cx="3235884" cy="24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55F499-F993-45C3-BC22-9EAC5AAA7505}"/>
              </a:ext>
            </a:extLst>
          </p:cNvPr>
          <p:cNvSpPr txBox="1"/>
          <p:nvPr/>
        </p:nvSpPr>
        <p:spPr>
          <a:xfrm>
            <a:off x="10488461" y="3571449"/>
            <a:ext cx="1703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Scienceetavenir.fr</a:t>
            </a:r>
            <a:endParaRPr lang="en-GB" sz="1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BB7BC2-1D70-47FE-A8DD-AB44A7C60FAD}"/>
              </a:ext>
            </a:extLst>
          </p:cNvPr>
          <p:cNvSpPr txBox="1"/>
          <p:nvPr/>
        </p:nvSpPr>
        <p:spPr>
          <a:xfrm>
            <a:off x="9313248" y="4577449"/>
            <a:ext cx="369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g(L)= 1,62 m/s²</a:t>
            </a:r>
            <a:endParaRPr lang="en-GB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CEACF9-1EFA-4713-BCBB-DB19B272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9" y="1173671"/>
            <a:ext cx="3839032" cy="23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F1FF84-2D6E-4926-B1D8-9B9E1A8B8B24}"/>
                  </a:ext>
                </a:extLst>
              </p:cNvPr>
              <p:cNvSpPr txBox="1"/>
              <p:nvPr/>
            </p:nvSpPr>
            <p:spPr>
              <a:xfrm>
                <a:off x="5306864" y="5065450"/>
                <a:ext cx="3840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i="0" dirty="0">
                    <a:effectLst/>
                  </a:rPr>
                  <a:t>M= 5,972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fr-FR" sz="2400" b="0" i="0" dirty="0">
                    <a:effectLst/>
                  </a:rPr>
                  <a:t> kg</a:t>
                </a:r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F1FF84-2D6E-4926-B1D8-9B9E1A8B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64" y="5065450"/>
                <a:ext cx="3840480" cy="461665"/>
              </a:xfrm>
              <a:prstGeom prst="rect">
                <a:avLst/>
              </a:prstGeom>
              <a:blipFill>
                <a:blip r:embed="rId5"/>
                <a:stretch>
                  <a:fillRect l="-2540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CF0C068-6FB1-4959-BE96-B212E804763E}"/>
                  </a:ext>
                </a:extLst>
              </p:cNvPr>
              <p:cNvSpPr txBox="1"/>
              <p:nvPr/>
            </p:nvSpPr>
            <p:spPr>
              <a:xfrm>
                <a:off x="9008798" y="5076081"/>
                <a:ext cx="3840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i="0" dirty="0">
                    <a:effectLst/>
                  </a:rPr>
                  <a:t>M= 7,342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fr-FR" sz="2400" b="0" i="0" dirty="0">
                    <a:effectLst/>
                  </a:rPr>
                  <a:t> kg</a:t>
                </a:r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CF0C068-6FB1-4959-BE96-B212E8047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798" y="5076081"/>
                <a:ext cx="3840480" cy="461665"/>
              </a:xfrm>
              <a:prstGeom prst="rect">
                <a:avLst/>
              </a:prstGeom>
              <a:blipFill>
                <a:blip r:embed="rId6"/>
                <a:stretch>
                  <a:fillRect l="-2540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B59A876-3716-4258-9CB8-9ACF96B782D3}"/>
                  </a:ext>
                </a:extLst>
              </p:cNvPr>
              <p:cNvSpPr txBox="1"/>
              <p:nvPr/>
            </p:nvSpPr>
            <p:spPr>
              <a:xfrm>
                <a:off x="1366169" y="5015805"/>
                <a:ext cx="3840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i="0" dirty="0">
                    <a:effectLst/>
                  </a:rPr>
                  <a:t>M= 5,683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</m:oMath>
                </a14:m>
                <a:r>
                  <a:rPr lang="fr-FR" sz="2400" b="0" i="0" dirty="0">
                    <a:effectLst/>
                  </a:rPr>
                  <a:t> kg</a:t>
                </a:r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B59A876-3716-4258-9CB8-9ACF96B78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69" y="5015805"/>
                <a:ext cx="3840480" cy="461665"/>
              </a:xfrm>
              <a:prstGeom prst="rect">
                <a:avLst/>
              </a:prstGeom>
              <a:blipFill>
                <a:blip r:embed="rId7"/>
                <a:stretch>
                  <a:fillRect l="-238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DD925ED0-0BDD-46AE-A3EE-77F1C3F14D25}"/>
              </a:ext>
            </a:extLst>
          </p:cNvPr>
          <p:cNvSpPr txBox="1"/>
          <p:nvPr/>
        </p:nvSpPr>
        <p:spPr>
          <a:xfrm>
            <a:off x="565264" y="6128266"/>
            <a:ext cx="315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Valeur de g en surface</a:t>
            </a:r>
          </a:p>
        </p:txBody>
      </p:sp>
    </p:spTree>
    <p:extLst>
      <p:ext uri="{BB962C8B-B14F-4D97-AF65-F5344CB8AC3E}">
        <p14:creationId xmlns:p14="http://schemas.microsoft.com/office/powerpoint/2010/main" val="83444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A8901D8-28ED-4005-9A54-B8E86383EDE4}"/>
              </a:ext>
            </a:extLst>
          </p:cNvPr>
          <p:cNvSpPr txBox="1"/>
          <p:nvPr/>
        </p:nvSpPr>
        <p:spPr>
          <a:xfrm>
            <a:off x="3462877" y="3570373"/>
            <a:ext cx="246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Futura-sciences.com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4806FE-B1ED-4C6A-94AC-14C326D097B2}"/>
              </a:ext>
            </a:extLst>
          </p:cNvPr>
          <p:cNvSpPr txBox="1"/>
          <p:nvPr/>
        </p:nvSpPr>
        <p:spPr>
          <a:xfrm>
            <a:off x="1486421" y="4492173"/>
            <a:ext cx="28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g(S)= 10,4 m/s²</a:t>
            </a:r>
            <a:endParaRPr lang="en-GB" sz="2400" dirty="0"/>
          </a:p>
        </p:txBody>
      </p:sp>
      <p:pic>
        <p:nvPicPr>
          <p:cNvPr id="1028" name="Picture 4" descr="Encyclopédie Larousse en ligne - Terre">
            <a:extLst>
              <a:ext uri="{FF2B5EF4-FFF2-40B4-BE49-F238E27FC236}">
                <a16:creationId xmlns:a16="http://schemas.microsoft.com/office/drawing/2014/main" id="{00D61E5A-BBC1-4C41-98B1-7F5E3A06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64" y="857845"/>
            <a:ext cx="2613763" cy="32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407177-C8D4-40CB-B15C-DBE477DD72B8}"/>
              </a:ext>
            </a:extLst>
          </p:cNvPr>
          <p:cNvSpPr txBox="1"/>
          <p:nvPr/>
        </p:nvSpPr>
        <p:spPr>
          <a:xfrm>
            <a:off x="7054239" y="4079761"/>
            <a:ext cx="246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Larousse.fr</a:t>
            </a:r>
            <a:endParaRPr lang="en-GB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B74B54-7360-41D4-B1EB-9D6FCF035C57}"/>
              </a:ext>
            </a:extLst>
          </p:cNvPr>
          <p:cNvSpPr txBox="1"/>
          <p:nvPr/>
        </p:nvSpPr>
        <p:spPr>
          <a:xfrm>
            <a:off x="5206649" y="4566818"/>
            <a:ext cx="369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g(T)= 9,81 m/s² (Paris)</a:t>
            </a:r>
            <a:endParaRPr lang="en-GB" sz="2400" dirty="0"/>
          </a:p>
        </p:txBody>
      </p:sp>
      <p:pic>
        <p:nvPicPr>
          <p:cNvPr id="1030" name="Picture 6" descr="Une nouvelle « Lune Bleue » exceptionnelle dans le ciel du 31 mars -  Sciences et Avenir">
            <a:extLst>
              <a:ext uri="{FF2B5EF4-FFF2-40B4-BE49-F238E27FC236}">
                <a16:creationId xmlns:a16="http://schemas.microsoft.com/office/drawing/2014/main" id="{15F435E9-5FD5-4ACD-913B-C52961E7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61" y="1173671"/>
            <a:ext cx="3235884" cy="24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55F499-F993-45C3-BC22-9EAC5AAA7505}"/>
              </a:ext>
            </a:extLst>
          </p:cNvPr>
          <p:cNvSpPr txBox="1"/>
          <p:nvPr/>
        </p:nvSpPr>
        <p:spPr>
          <a:xfrm>
            <a:off x="10488461" y="3571449"/>
            <a:ext cx="1703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Scienceetavenir.fr</a:t>
            </a:r>
            <a:endParaRPr lang="en-GB" sz="1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BB7BC2-1D70-47FE-A8DD-AB44A7C60FAD}"/>
              </a:ext>
            </a:extLst>
          </p:cNvPr>
          <p:cNvSpPr txBox="1"/>
          <p:nvPr/>
        </p:nvSpPr>
        <p:spPr>
          <a:xfrm>
            <a:off x="9313248" y="4577449"/>
            <a:ext cx="369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g(L)= 1,62 m/s²</a:t>
            </a:r>
            <a:endParaRPr lang="en-GB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CEACF9-1EFA-4713-BCBB-DB19B272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9" y="1173671"/>
            <a:ext cx="3839032" cy="23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5CE1A8C-8B62-4D9D-B277-EFB2EC8A9836}"/>
              </a:ext>
            </a:extLst>
          </p:cNvPr>
          <p:cNvSpPr txBox="1"/>
          <p:nvPr/>
        </p:nvSpPr>
        <p:spPr>
          <a:xfrm>
            <a:off x="1712422" y="5492714"/>
            <a:ext cx="19285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R= 58232 km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374DCC-8863-4FA1-8267-A8CAD07DBA53}"/>
              </a:ext>
            </a:extLst>
          </p:cNvPr>
          <p:cNvSpPr txBox="1"/>
          <p:nvPr/>
        </p:nvSpPr>
        <p:spPr>
          <a:xfrm>
            <a:off x="5714189" y="5515540"/>
            <a:ext cx="19285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R= 6371 km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6B3492-0AAC-4FD2-B773-1F3150B7C6AB}"/>
              </a:ext>
            </a:extLst>
          </p:cNvPr>
          <p:cNvSpPr txBox="1"/>
          <p:nvPr/>
        </p:nvSpPr>
        <p:spPr>
          <a:xfrm>
            <a:off x="9448097" y="5560366"/>
            <a:ext cx="19285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R= 1737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F1FF84-2D6E-4926-B1D8-9B9E1A8B8B24}"/>
                  </a:ext>
                </a:extLst>
              </p:cNvPr>
              <p:cNvSpPr txBox="1"/>
              <p:nvPr/>
            </p:nvSpPr>
            <p:spPr>
              <a:xfrm>
                <a:off x="5306864" y="5065450"/>
                <a:ext cx="3840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i="0" dirty="0">
                    <a:effectLst/>
                  </a:rPr>
                  <a:t>M= 5,972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fr-FR" sz="2400" b="0" i="0" dirty="0">
                    <a:effectLst/>
                  </a:rPr>
                  <a:t> kg</a:t>
                </a:r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F1FF84-2D6E-4926-B1D8-9B9E1A8B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64" y="5065450"/>
                <a:ext cx="3840480" cy="461665"/>
              </a:xfrm>
              <a:prstGeom prst="rect">
                <a:avLst/>
              </a:prstGeom>
              <a:blipFill>
                <a:blip r:embed="rId5"/>
                <a:stretch>
                  <a:fillRect l="-2540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CF0C068-6FB1-4959-BE96-B212E804763E}"/>
                  </a:ext>
                </a:extLst>
              </p:cNvPr>
              <p:cNvSpPr txBox="1"/>
              <p:nvPr/>
            </p:nvSpPr>
            <p:spPr>
              <a:xfrm>
                <a:off x="9008798" y="5076081"/>
                <a:ext cx="3840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i="0" dirty="0">
                    <a:effectLst/>
                  </a:rPr>
                  <a:t>M= 7,342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fr-FR" sz="2400" b="0" i="0" dirty="0">
                    <a:effectLst/>
                  </a:rPr>
                  <a:t> kg</a:t>
                </a:r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CF0C068-6FB1-4959-BE96-B212E8047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798" y="5076081"/>
                <a:ext cx="3840480" cy="461665"/>
              </a:xfrm>
              <a:prstGeom prst="rect">
                <a:avLst/>
              </a:prstGeom>
              <a:blipFill>
                <a:blip r:embed="rId6"/>
                <a:stretch>
                  <a:fillRect l="-2540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B59A876-3716-4258-9CB8-9ACF96B782D3}"/>
                  </a:ext>
                </a:extLst>
              </p:cNvPr>
              <p:cNvSpPr txBox="1"/>
              <p:nvPr/>
            </p:nvSpPr>
            <p:spPr>
              <a:xfrm>
                <a:off x="1366169" y="5015805"/>
                <a:ext cx="3840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i="0" dirty="0">
                    <a:effectLst/>
                  </a:rPr>
                  <a:t>M= 5,683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effectLst/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</m:oMath>
                </a14:m>
                <a:r>
                  <a:rPr lang="fr-FR" sz="2400" b="0" i="0" dirty="0">
                    <a:effectLst/>
                  </a:rPr>
                  <a:t> kg</a:t>
                </a:r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B59A876-3716-4258-9CB8-9ACF96B78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69" y="5015805"/>
                <a:ext cx="3840480" cy="461665"/>
              </a:xfrm>
              <a:prstGeom prst="rect">
                <a:avLst/>
              </a:prstGeom>
              <a:blipFill>
                <a:blip r:embed="rId7"/>
                <a:stretch>
                  <a:fillRect l="-238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4A104BD1-7558-45D0-9662-A2791F4A644A}"/>
              </a:ext>
            </a:extLst>
          </p:cNvPr>
          <p:cNvSpPr txBox="1"/>
          <p:nvPr/>
        </p:nvSpPr>
        <p:spPr>
          <a:xfrm>
            <a:off x="530457" y="6196522"/>
            <a:ext cx="315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Valeur de g en surface</a:t>
            </a:r>
          </a:p>
        </p:txBody>
      </p:sp>
    </p:spTree>
    <p:extLst>
      <p:ext uri="{BB962C8B-B14F-4D97-AF65-F5344CB8AC3E}">
        <p14:creationId xmlns:p14="http://schemas.microsoft.com/office/powerpoint/2010/main" val="104852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EC632A3-743E-4746-BD43-4F16FC28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66" y="1067164"/>
            <a:ext cx="4277322" cy="4239217"/>
          </a:xfrm>
          <a:prstGeom prst="rect">
            <a:avLst/>
          </a:prstGeom>
        </p:spPr>
      </p:pic>
      <p:sp>
        <p:nvSpPr>
          <p:cNvPr id="10" name="Croix 9">
            <a:extLst>
              <a:ext uri="{FF2B5EF4-FFF2-40B4-BE49-F238E27FC236}">
                <a16:creationId xmlns:a16="http://schemas.microsoft.com/office/drawing/2014/main" id="{0FCEAE15-1B63-434A-B208-C576885DF27B}"/>
              </a:ext>
            </a:extLst>
          </p:cNvPr>
          <p:cNvSpPr/>
          <p:nvPr/>
        </p:nvSpPr>
        <p:spPr>
          <a:xfrm rot="2519229">
            <a:off x="5658472" y="3188431"/>
            <a:ext cx="145712" cy="146404"/>
          </a:xfrm>
          <a:prstGeom prst="plus">
            <a:avLst>
              <a:gd name="adj" fmla="val 428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800B1E0-5E3A-4F5E-B10A-1933A7339EA4}"/>
              </a:ext>
            </a:extLst>
          </p:cNvPr>
          <p:cNvGrpSpPr/>
          <p:nvPr/>
        </p:nvGrpSpPr>
        <p:grpSpPr>
          <a:xfrm rot="14129654">
            <a:off x="4038044" y="3916034"/>
            <a:ext cx="480561" cy="780910"/>
            <a:chOff x="680794" y="712498"/>
            <a:chExt cx="614050" cy="1049557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D0F8E4F-1F81-491F-875D-7C6C125A3211}"/>
                </a:ext>
              </a:extLst>
            </p:cNvPr>
            <p:cNvCxnSpPr/>
            <p:nvPr/>
          </p:nvCxnSpPr>
          <p:spPr>
            <a:xfrm flipV="1">
              <a:off x="800934" y="1428333"/>
              <a:ext cx="11346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985D589-0A99-4250-AEB2-5B1A920A54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102" y="1421658"/>
              <a:ext cx="8120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6E62DD-2DE4-44C8-AFBC-68D0F024901E}"/>
                </a:ext>
              </a:extLst>
            </p:cNvPr>
            <p:cNvSpPr/>
            <p:nvPr/>
          </p:nvSpPr>
          <p:spPr>
            <a:xfrm>
              <a:off x="854330" y="967796"/>
              <a:ext cx="266978" cy="46053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6443BB8-3992-44CE-97C2-88A9639EC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794" y="1061238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56E9CAD-8552-4FFD-A998-746F81522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08" y="992825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482FDF4-F480-433D-A48E-C3CF09E98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819" y="861004"/>
              <a:ext cx="0" cy="1067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6F354197-E772-4087-A5ED-B4C0B043785F}"/>
                </a:ext>
              </a:extLst>
            </p:cNvPr>
            <p:cNvSpPr/>
            <p:nvPr/>
          </p:nvSpPr>
          <p:spPr>
            <a:xfrm>
              <a:off x="914400" y="712498"/>
              <a:ext cx="125702" cy="14016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538A485-EC33-4F03-BB6E-AA2A0DFA49CE}"/>
              </a:ext>
            </a:extLst>
          </p:cNvPr>
          <p:cNvGrpSpPr/>
          <p:nvPr/>
        </p:nvGrpSpPr>
        <p:grpSpPr>
          <a:xfrm>
            <a:off x="5491047" y="1108023"/>
            <a:ext cx="480561" cy="780910"/>
            <a:chOff x="680794" y="712498"/>
            <a:chExt cx="614050" cy="1049557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58A0039B-42B4-4CA7-A738-6ADC5B31EFEA}"/>
                </a:ext>
              </a:extLst>
            </p:cNvPr>
            <p:cNvCxnSpPr/>
            <p:nvPr/>
          </p:nvCxnSpPr>
          <p:spPr>
            <a:xfrm flipV="1">
              <a:off x="800934" y="1428333"/>
              <a:ext cx="11346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56516D46-2C35-4437-B082-A795F33C56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102" y="1421658"/>
              <a:ext cx="8120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9C45CC-B13C-4AC3-8A3E-CC7D63A364A4}"/>
                </a:ext>
              </a:extLst>
            </p:cNvPr>
            <p:cNvSpPr/>
            <p:nvPr/>
          </p:nvSpPr>
          <p:spPr>
            <a:xfrm>
              <a:off x="854330" y="967796"/>
              <a:ext cx="266978" cy="46053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D036C85F-5A7C-459B-9D5E-BAAD41D93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794" y="1061238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A72610D-8AB3-4EE9-9643-5C24FB88EB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08" y="992825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5211BD8A-74F3-4DE8-94DF-D996DE0A3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819" y="861004"/>
              <a:ext cx="0" cy="1067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1B2B7EC-F752-4711-8935-E9162685C42D}"/>
                </a:ext>
              </a:extLst>
            </p:cNvPr>
            <p:cNvSpPr/>
            <p:nvPr/>
          </p:nvSpPr>
          <p:spPr>
            <a:xfrm>
              <a:off x="914400" y="712498"/>
              <a:ext cx="125702" cy="14016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E1CBBA1-E0E9-435B-AF21-4FDE4E22FA12}"/>
              </a:ext>
            </a:extLst>
          </p:cNvPr>
          <p:cNvGrpSpPr/>
          <p:nvPr/>
        </p:nvGrpSpPr>
        <p:grpSpPr>
          <a:xfrm rot="16816575">
            <a:off x="3723062" y="2565096"/>
            <a:ext cx="480561" cy="780910"/>
            <a:chOff x="680794" y="712498"/>
            <a:chExt cx="614050" cy="1049557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83B9C24B-354C-4DE4-BF76-99FE6DE9FA7E}"/>
                </a:ext>
              </a:extLst>
            </p:cNvPr>
            <p:cNvCxnSpPr/>
            <p:nvPr/>
          </p:nvCxnSpPr>
          <p:spPr>
            <a:xfrm flipV="1">
              <a:off x="800934" y="1428333"/>
              <a:ext cx="11346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8205A97-08DF-4727-9BBD-5240CCCF79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102" y="1421658"/>
              <a:ext cx="8120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287F29-DD00-4F1F-8AC6-81DEE70A9DF4}"/>
                </a:ext>
              </a:extLst>
            </p:cNvPr>
            <p:cNvSpPr/>
            <p:nvPr/>
          </p:nvSpPr>
          <p:spPr>
            <a:xfrm>
              <a:off x="854330" y="967796"/>
              <a:ext cx="266978" cy="46053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B00E3968-B9CA-427E-A2E8-D252550E5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794" y="1061238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1217B58-ADA0-43F2-B6B7-A28BB2AB3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08" y="992825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1555F665-3A66-4B3C-A027-5381ABC9B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819" y="861004"/>
              <a:ext cx="0" cy="1067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0FA35A78-6960-43E1-AA40-E0656C8DB5FB}"/>
                </a:ext>
              </a:extLst>
            </p:cNvPr>
            <p:cNvSpPr/>
            <p:nvPr/>
          </p:nvSpPr>
          <p:spPr>
            <a:xfrm>
              <a:off x="914400" y="712498"/>
              <a:ext cx="125702" cy="14016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9D17231B-672D-4BC7-8332-4DFFFFCFDE66}"/>
              </a:ext>
            </a:extLst>
          </p:cNvPr>
          <p:cNvGrpSpPr/>
          <p:nvPr/>
        </p:nvGrpSpPr>
        <p:grpSpPr>
          <a:xfrm rot="6563114">
            <a:off x="7168463" y="3588774"/>
            <a:ext cx="480561" cy="780910"/>
            <a:chOff x="680794" y="712498"/>
            <a:chExt cx="614050" cy="1049557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BD3BF51-2A7E-4CA2-BB36-ACC87B81E307}"/>
                </a:ext>
              </a:extLst>
            </p:cNvPr>
            <p:cNvCxnSpPr/>
            <p:nvPr/>
          </p:nvCxnSpPr>
          <p:spPr>
            <a:xfrm flipV="1">
              <a:off x="800934" y="1428333"/>
              <a:ext cx="11346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8F8AD7A-DD6B-4CF9-B375-4B729B9134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102" y="1421658"/>
              <a:ext cx="81206" cy="33372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B4F66E-D677-40C1-AF76-34AC9C4A5C38}"/>
                </a:ext>
              </a:extLst>
            </p:cNvPr>
            <p:cNvSpPr/>
            <p:nvPr/>
          </p:nvSpPr>
          <p:spPr>
            <a:xfrm>
              <a:off x="854330" y="967796"/>
              <a:ext cx="266978" cy="46053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6DA0425-4EBE-461D-B748-1519FCACD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794" y="1061238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7D9AA27-E18A-43A1-8DF6-03ED2009AC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08" y="992825"/>
              <a:ext cx="173536" cy="1368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D84BEE0-6FD8-446C-8BE6-64D508BFD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819" y="861004"/>
              <a:ext cx="0" cy="1067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EE369F6-D708-44C3-9F58-7FE6808C6B12}"/>
                </a:ext>
              </a:extLst>
            </p:cNvPr>
            <p:cNvSpPr/>
            <p:nvPr/>
          </p:nvSpPr>
          <p:spPr>
            <a:xfrm>
              <a:off x="914400" y="712498"/>
              <a:ext cx="125702" cy="14016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49995A9-1102-423E-AD45-47753402DB46}"/>
              </a:ext>
            </a:extLst>
          </p:cNvPr>
          <p:cNvCxnSpPr/>
          <p:nvPr/>
        </p:nvCxnSpPr>
        <p:spPr>
          <a:xfrm>
            <a:off x="3934635" y="2950346"/>
            <a:ext cx="748306" cy="1333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07618C0D-11AE-44F6-9D68-74146102A198}"/>
              </a:ext>
            </a:extLst>
          </p:cNvPr>
          <p:cNvCxnSpPr>
            <a:cxnSpLocks/>
          </p:cNvCxnSpPr>
          <p:nvPr/>
        </p:nvCxnSpPr>
        <p:spPr>
          <a:xfrm flipV="1">
            <a:off x="4237371" y="3889876"/>
            <a:ext cx="628352" cy="422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1644014A-708E-4BC7-98E3-DE24CCB96D0C}"/>
              </a:ext>
            </a:extLst>
          </p:cNvPr>
          <p:cNvCxnSpPr>
            <a:cxnSpLocks/>
          </p:cNvCxnSpPr>
          <p:nvPr/>
        </p:nvCxnSpPr>
        <p:spPr>
          <a:xfrm>
            <a:off x="5715658" y="1469302"/>
            <a:ext cx="15669" cy="654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E50580FC-08DF-4937-95AA-424FFE705589}"/>
              </a:ext>
            </a:extLst>
          </p:cNvPr>
          <p:cNvCxnSpPr>
            <a:cxnSpLocks/>
          </p:cNvCxnSpPr>
          <p:nvPr/>
        </p:nvCxnSpPr>
        <p:spPr>
          <a:xfrm flipH="1" flipV="1">
            <a:off x="6716684" y="3711663"/>
            <a:ext cx="710019" cy="27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13F313E-F1F7-49BF-B009-9617A088A73E}"/>
              </a:ext>
            </a:extLst>
          </p:cNvPr>
          <p:cNvSpPr txBox="1"/>
          <p:nvPr/>
        </p:nvSpPr>
        <p:spPr>
          <a:xfrm>
            <a:off x="2111433" y="108181"/>
            <a:ext cx="9210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Le poids représenté en divers endroit de la terre</a:t>
            </a:r>
          </a:p>
        </p:txBody>
      </p:sp>
    </p:spTree>
    <p:extLst>
      <p:ext uri="{BB962C8B-B14F-4D97-AF65-F5344CB8AC3E}">
        <p14:creationId xmlns:p14="http://schemas.microsoft.com/office/powerpoint/2010/main" val="307912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C5FFD887-6521-48F1-80BB-6273A4E3190D}"/>
              </a:ext>
            </a:extLst>
          </p:cNvPr>
          <p:cNvSpPr txBox="1"/>
          <p:nvPr/>
        </p:nvSpPr>
        <p:spPr>
          <a:xfrm>
            <a:off x="4559753" y="121557"/>
            <a:ext cx="7172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Planéité locale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CB4D18C-112F-40C5-8B67-EB54944514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19372" y="2810862"/>
            <a:ext cx="7038743" cy="6976038"/>
          </a:xfrm>
          <a:prstGeom prst="rect">
            <a:avLst/>
          </a:prstGeom>
        </p:spPr>
      </p:pic>
      <p:sp>
        <p:nvSpPr>
          <p:cNvPr id="17" name="Croix 16">
            <a:extLst>
              <a:ext uri="{FF2B5EF4-FFF2-40B4-BE49-F238E27FC236}">
                <a16:creationId xmlns:a16="http://schemas.microsoft.com/office/drawing/2014/main" id="{A56FBA04-DE8D-4F31-8FE3-6CE0D20D6E4F}"/>
              </a:ext>
            </a:extLst>
          </p:cNvPr>
          <p:cNvSpPr/>
          <p:nvPr/>
        </p:nvSpPr>
        <p:spPr>
          <a:xfrm rot="2519229">
            <a:off x="30267" y="6553817"/>
            <a:ext cx="145712" cy="146404"/>
          </a:xfrm>
          <a:prstGeom prst="plus">
            <a:avLst>
              <a:gd name="adj" fmla="val 428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141AA5-CE58-4367-9BE4-C722B7E029D4}"/>
              </a:ext>
            </a:extLst>
          </p:cNvPr>
          <p:cNvCxnSpPr>
            <a:cxnSpLocks/>
          </p:cNvCxnSpPr>
          <p:nvPr/>
        </p:nvCxnSpPr>
        <p:spPr>
          <a:xfrm flipH="1">
            <a:off x="367991" y="3021980"/>
            <a:ext cx="133814" cy="10482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7D33042-E1FF-45D1-9F97-217424E08505}"/>
              </a:ext>
            </a:extLst>
          </p:cNvPr>
          <p:cNvCxnSpPr>
            <a:cxnSpLocks/>
          </p:cNvCxnSpPr>
          <p:nvPr/>
        </p:nvCxnSpPr>
        <p:spPr>
          <a:xfrm flipH="1">
            <a:off x="945646" y="3278459"/>
            <a:ext cx="459409" cy="9701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6DA0D3A-8296-43F7-B3C7-56807C737FE5}"/>
              </a:ext>
            </a:extLst>
          </p:cNvPr>
          <p:cNvCxnSpPr>
            <a:cxnSpLocks/>
          </p:cNvCxnSpPr>
          <p:nvPr/>
        </p:nvCxnSpPr>
        <p:spPr>
          <a:xfrm flipH="1">
            <a:off x="1538868" y="3750527"/>
            <a:ext cx="724831" cy="8437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F49194D-A2E6-4C96-887A-F3BA7A6EA7CE}"/>
              </a:ext>
            </a:extLst>
          </p:cNvPr>
          <p:cNvCxnSpPr>
            <a:cxnSpLocks/>
          </p:cNvCxnSpPr>
          <p:nvPr/>
        </p:nvCxnSpPr>
        <p:spPr>
          <a:xfrm flipH="1">
            <a:off x="2029522" y="4449336"/>
            <a:ext cx="892099" cy="6244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DFCE9C2-BFF7-47B2-844F-4B4789E81CDF}"/>
              </a:ext>
            </a:extLst>
          </p:cNvPr>
          <p:cNvCxnSpPr>
            <a:cxnSpLocks/>
          </p:cNvCxnSpPr>
          <p:nvPr/>
        </p:nvCxnSpPr>
        <p:spPr>
          <a:xfrm flipH="1">
            <a:off x="2376315" y="5285678"/>
            <a:ext cx="1143056" cy="4088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71ED075-17FF-4754-B346-EA06C39DBE54}"/>
              </a:ext>
            </a:extLst>
          </p:cNvPr>
          <p:cNvCxnSpPr>
            <a:cxnSpLocks/>
          </p:cNvCxnSpPr>
          <p:nvPr/>
        </p:nvCxnSpPr>
        <p:spPr>
          <a:xfrm flipH="1">
            <a:off x="2475571" y="6247306"/>
            <a:ext cx="1250048" cy="1311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8D36479-159B-464F-AB79-6461379280ED}"/>
              </a:ext>
            </a:extLst>
          </p:cNvPr>
          <p:cNvSpPr/>
          <p:nvPr/>
        </p:nvSpPr>
        <p:spPr>
          <a:xfrm>
            <a:off x="2129883" y="5943600"/>
            <a:ext cx="345688" cy="2891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4433CD61-E8A4-42E3-9870-05B8E00CE319}"/>
              </a:ext>
            </a:extLst>
          </p:cNvPr>
          <p:cNvSpPr/>
          <p:nvPr/>
        </p:nvSpPr>
        <p:spPr>
          <a:xfrm>
            <a:off x="6110636" y="2831481"/>
            <a:ext cx="4322329" cy="2514599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7" name="Connecteur droit 1036">
            <a:extLst>
              <a:ext uri="{FF2B5EF4-FFF2-40B4-BE49-F238E27FC236}">
                <a16:creationId xmlns:a16="http://schemas.microsoft.com/office/drawing/2014/main" id="{7A0DBBF3-8963-4C76-B1C2-5D8CD4D327B8}"/>
              </a:ext>
            </a:extLst>
          </p:cNvPr>
          <p:cNvCxnSpPr>
            <a:cxnSpLocks/>
          </p:cNvCxnSpPr>
          <p:nvPr/>
        </p:nvCxnSpPr>
        <p:spPr>
          <a:xfrm flipV="1">
            <a:off x="2129883" y="2209800"/>
            <a:ext cx="7586546" cy="37337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5C2B754-4DC3-40B2-8D97-ABEDE593659A}"/>
              </a:ext>
            </a:extLst>
          </p:cNvPr>
          <p:cNvCxnSpPr>
            <a:cxnSpLocks/>
          </p:cNvCxnSpPr>
          <p:nvPr/>
        </p:nvCxnSpPr>
        <p:spPr>
          <a:xfrm flipV="1">
            <a:off x="2475571" y="4248615"/>
            <a:ext cx="7340114" cy="198416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37B2C0D-AED5-4E35-BE9A-1F69BF68DB12}"/>
              </a:ext>
            </a:extLst>
          </p:cNvPr>
          <p:cNvCxnSpPr>
            <a:cxnSpLocks/>
          </p:cNvCxnSpPr>
          <p:nvPr/>
        </p:nvCxnSpPr>
        <p:spPr>
          <a:xfrm flipV="1">
            <a:off x="2129883" y="5975230"/>
            <a:ext cx="4697288" cy="2829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561F36F-60A8-46A0-8510-FB1D8FF120C5}"/>
              </a:ext>
            </a:extLst>
          </p:cNvPr>
          <p:cNvCxnSpPr>
            <a:cxnSpLocks/>
          </p:cNvCxnSpPr>
          <p:nvPr/>
        </p:nvCxnSpPr>
        <p:spPr>
          <a:xfrm flipV="1">
            <a:off x="2475571" y="3967425"/>
            <a:ext cx="4242729" cy="19761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140768B-9E7E-4A22-A878-0960C94AE74F}"/>
              </a:ext>
            </a:extLst>
          </p:cNvPr>
          <p:cNvSpPr/>
          <p:nvPr/>
        </p:nvSpPr>
        <p:spPr>
          <a:xfrm>
            <a:off x="6153920" y="4562650"/>
            <a:ext cx="4287337" cy="553308"/>
          </a:xfrm>
          <a:prstGeom prst="rect">
            <a:avLst/>
          </a:prstGeom>
          <a:solidFill>
            <a:srgbClr val="0CFC3A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114005CA-2CBC-4866-8792-6AA8640C65A0}"/>
              </a:ext>
            </a:extLst>
          </p:cNvPr>
          <p:cNvCxnSpPr>
            <a:cxnSpLocks/>
          </p:cNvCxnSpPr>
          <p:nvPr/>
        </p:nvCxnSpPr>
        <p:spPr>
          <a:xfrm>
            <a:off x="7022791" y="3986552"/>
            <a:ext cx="0" cy="11521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6E39599D-5D1B-4469-85C4-7A1A2688EA6C}"/>
              </a:ext>
            </a:extLst>
          </p:cNvPr>
          <p:cNvCxnSpPr>
            <a:cxnSpLocks/>
          </p:cNvCxnSpPr>
          <p:nvPr/>
        </p:nvCxnSpPr>
        <p:spPr>
          <a:xfrm>
            <a:off x="7518091" y="3750527"/>
            <a:ext cx="0" cy="11521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23E917E3-4CF4-461F-8E76-CA76DCCCC7A5}"/>
              </a:ext>
            </a:extLst>
          </p:cNvPr>
          <p:cNvCxnSpPr>
            <a:cxnSpLocks/>
          </p:cNvCxnSpPr>
          <p:nvPr/>
        </p:nvCxnSpPr>
        <p:spPr>
          <a:xfrm>
            <a:off x="7987991" y="3494097"/>
            <a:ext cx="0" cy="11521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F8A69899-1A7E-4F28-81BB-DF76563CAD7B}"/>
              </a:ext>
            </a:extLst>
          </p:cNvPr>
          <p:cNvCxnSpPr>
            <a:cxnSpLocks/>
          </p:cNvCxnSpPr>
          <p:nvPr/>
        </p:nvCxnSpPr>
        <p:spPr>
          <a:xfrm>
            <a:off x="8500091" y="3236366"/>
            <a:ext cx="0" cy="11521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6046C0DE-25BB-4B62-8524-C208FDC8264A}"/>
              </a:ext>
            </a:extLst>
          </p:cNvPr>
          <p:cNvCxnSpPr>
            <a:cxnSpLocks/>
          </p:cNvCxnSpPr>
          <p:nvPr/>
        </p:nvCxnSpPr>
        <p:spPr>
          <a:xfrm>
            <a:off x="8965891" y="3019104"/>
            <a:ext cx="0" cy="11521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8F03688D-D790-4B16-9E12-62C1533BBC00}"/>
              </a:ext>
            </a:extLst>
          </p:cNvPr>
          <p:cNvCxnSpPr>
            <a:cxnSpLocks/>
          </p:cNvCxnSpPr>
          <p:nvPr/>
        </p:nvCxnSpPr>
        <p:spPr>
          <a:xfrm>
            <a:off x="9423091" y="2702361"/>
            <a:ext cx="0" cy="115219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1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1411F512-F7DA-4863-8585-F5B883311239}"/>
              </a:ext>
            </a:extLst>
          </p:cNvPr>
          <p:cNvGrpSpPr/>
          <p:nvPr/>
        </p:nvGrpSpPr>
        <p:grpSpPr>
          <a:xfrm>
            <a:off x="1600200" y="1681202"/>
            <a:ext cx="6972300" cy="2251690"/>
            <a:chOff x="3733800" y="2062202"/>
            <a:chExt cx="6972300" cy="225169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DBBDC2B-205B-407E-9F7A-BBCECDAB4E57}"/>
                </a:ext>
              </a:extLst>
            </p:cNvPr>
            <p:cNvSpPr txBox="1"/>
            <p:nvPr/>
          </p:nvSpPr>
          <p:spPr>
            <a:xfrm>
              <a:off x="3733800" y="2374900"/>
              <a:ext cx="69723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dirty="0"/>
                <a:t>T²=</a:t>
              </a:r>
              <a:endParaRPr lang="fr-FR" sz="6600" i="0" dirty="0">
                <a:effectLst/>
              </a:endParaRPr>
            </a:p>
            <a:p>
              <a:r>
                <a:rPr lang="fr-FR" sz="3600" dirty="0"/>
                <a:t>     </a:t>
              </a:r>
            </a:p>
            <a:p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13BC3248-DF7F-4886-809F-03624CB942EE}"/>
                    </a:ext>
                  </a:extLst>
                </p:cNvPr>
                <p:cNvSpPr txBox="1"/>
                <p:nvPr/>
              </p:nvSpPr>
              <p:spPr>
                <a:xfrm>
                  <a:off x="4914900" y="2928898"/>
                  <a:ext cx="1930400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600" dirty="0"/>
                    <a:t>G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6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6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lang="fr-FR" sz="6600" dirty="0"/>
                </a:p>
              </p:txBody>
            </p:sp>
          </mc:Choice>
          <mc:Fallback xmlns="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13BC3248-DF7F-4886-809F-03624CB94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900" y="2928898"/>
                  <a:ext cx="1930400" cy="1107996"/>
                </a:xfrm>
                <a:prstGeom prst="rect">
                  <a:avLst/>
                </a:prstGeom>
                <a:blipFill>
                  <a:blip r:embed="rId2"/>
                  <a:stretch>
                    <a:fillRect l="-21451" t="-19231" b="-412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CEF2FC6-1608-40F6-8F16-D5F6A8760B17}"/>
                </a:ext>
              </a:extLst>
            </p:cNvPr>
            <p:cNvSpPr txBox="1"/>
            <p:nvPr/>
          </p:nvSpPr>
          <p:spPr>
            <a:xfrm>
              <a:off x="4965700" y="2062202"/>
              <a:ext cx="3911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dirty="0"/>
                <a:t>4</a:t>
              </a:r>
              <a:r>
                <a:rPr lang="el-GR" sz="6600" i="0" dirty="0">
                  <a:effectLst/>
                </a:rPr>
                <a:t>π</a:t>
              </a:r>
              <a:r>
                <a:rPr lang="fr-FR" sz="6600" i="0" dirty="0">
                  <a:effectLst/>
                </a:rPr>
                <a:t>²</a:t>
              </a:r>
              <a:endParaRPr lang="fr-FR" sz="6600" dirty="0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6CF81FF-2298-4493-983C-238FA27773DD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00" y="3021628"/>
              <a:ext cx="12700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597D2352-958B-42E6-B010-8603924844D4}"/>
                    </a:ext>
                  </a:extLst>
                </p:cNvPr>
                <p:cNvSpPr txBox="1"/>
                <p:nvPr/>
              </p:nvSpPr>
              <p:spPr>
                <a:xfrm>
                  <a:off x="5568950" y="2218551"/>
                  <a:ext cx="2705100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fr-FR" sz="6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fr-FR" sz="6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fr-FR" sz="6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597D2352-958B-42E6-B010-860392484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950" y="2218551"/>
                  <a:ext cx="2705100" cy="11079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673769D-DDEC-4EE1-8C28-781A37720046}"/>
                  </a:ext>
                </a:extLst>
              </p:cNvPr>
              <p:cNvSpPr txBox="1"/>
              <p:nvPr/>
            </p:nvSpPr>
            <p:spPr>
              <a:xfrm>
                <a:off x="312235" y="4486890"/>
                <a:ext cx="137271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000" dirty="0"/>
                  <a:t>Distance terre soleil: R= 149,6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000" b="0" dirty="0"/>
                  <a:t>m</a:t>
                </a:r>
              </a:p>
              <a:p>
                <a:r>
                  <a:rPr lang="fr-FR" sz="3000" dirty="0"/>
                  <a:t>Constante de gravitation universelle: G= </a:t>
                </a:r>
                <a:r>
                  <a:rPr lang="fr-FR" sz="3000" b="0" i="0" dirty="0">
                    <a:effectLst/>
                  </a:rPr>
                  <a:t>6,67408 × 10</a:t>
                </a:r>
                <a:r>
                  <a:rPr lang="fr-FR" sz="3000" b="0" i="0" baseline="30000" dirty="0">
                    <a:effectLst/>
                  </a:rPr>
                  <a:t>-11</a:t>
                </a:r>
                <a:r>
                  <a:rPr lang="fr-FR" sz="3000" b="0" i="0" dirty="0">
                    <a:effectLst/>
                  </a:rPr>
                  <a:t> m</a:t>
                </a:r>
                <a:r>
                  <a:rPr lang="fr-FR" sz="3000" b="0" i="0" baseline="30000" dirty="0">
                    <a:effectLst/>
                  </a:rPr>
                  <a:t>3</a:t>
                </a:r>
                <a:r>
                  <a:rPr lang="fr-FR" sz="3000" b="0" i="0" dirty="0">
                    <a:effectLst/>
                  </a:rPr>
                  <a:t> kg</a:t>
                </a:r>
                <a:r>
                  <a:rPr lang="fr-FR" sz="3000" b="0" i="0" baseline="30000" dirty="0">
                    <a:effectLst/>
                  </a:rPr>
                  <a:t>-1</a:t>
                </a:r>
                <a:r>
                  <a:rPr lang="fr-FR" sz="3000" b="0" i="0" dirty="0">
                    <a:effectLst/>
                  </a:rPr>
                  <a:t> s</a:t>
                </a:r>
                <a:r>
                  <a:rPr lang="fr-FR" sz="3000" b="0" i="0" baseline="30000" dirty="0">
                    <a:effectLst/>
                  </a:rPr>
                  <a:t>-2</a:t>
                </a:r>
              </a:p>
              <a:p>
                <a:r>
                  <a:rPr lang="fr-FR" baseline="30000" dirty="0">
                    <a:solidFill>
                      <a:srgbClr val="212121"/>
                    </a:solidFill>
                    <a:latin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673769D-DDEC-4EE1-8C28-781A3772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5" y="4486890"/>
                <a:ext cx="13727150" cy="1200329"/>
              </a:xfrm>
              <a:prstGeom prst="rect">
                <a:avLst/>
              </a:prstGeom>
              <a:blipFill>
                <a:blip r:embed="rId4"/>
                <a:stretch>
                  <a:fillRect l="-1021" t="-6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72F9E5F-00AD-472E-9E29-5C04FAF40C3E}"/>
                  </a:ext>
                </a:extLst>
              </p:cNvPr>
              <p:cNvSpPr txBox="1"/>
              <p:nvPr/>
            </p:nvSpPr>
            <p:spPr>
              <a:xfrm>
                <a:off x="312235" y="5404994"/>
                <a:ext cx="6099717" cy="56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000" dirty="0">
                    <a:solidFill>
                      <a:schemeClr val="tx1"/>
                    </a:solidFill>
                  </a:rPr>
                  <a:t>Masse du soleil: Ms=</a:t>
                </a:r>
                <a:r>
                  <a:rPr lang="fr-FR" sz="3000" b="0" i="0" dirty="0">
                    <a:solidFill>
                      <a:schemeClr val="tx1"/>
                    </a:solidFill>
                    <a:effectLst/>
                  </a:rPr>
                  <a:t> 1,989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3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fr-FR" sz="3000" dirty="0">
                    <a:solidFill>
                      <a:schemeClr val="tx1"/>
                    </a:solidFill>
                  </a:rPr>
                  <a:t> kg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72F9E5F-00AD-472E-9E29-5C04FAF40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5" y="5404994"/>
                <a:ext cx="6099717" cy="564450"/>
              </a:xfrm>
              <a:prstGeom prst="rect">
                <a:avLst/>
              </a:prstGeom>
              <a:blipFill>
                <a:blip r:embed="rId5"/>
                <a:stretch>
                  <a:fillRect l="-2298" t="-10870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>
            <a:extLst>
              <a:ext uri="{FF2B5EF4-FFF2-40B4-BE49-F238E27FC236}">
                <a16:creationId xmlns:a16="http://schemas.microsoft.com/office/drawing/2014/main" id="{D98C183C-B5F0-4FEB-8E01-A7FB1FC28494}"/>
              </a:ext>
            </a:extLst>
          </p:cNvPr>
          <p:cNvSpPr txBox="1"/>
          <p:nvPr/>
        </p:nvSpPr>
        <p:spPr>
          <a:xfrm>
            <a:off x="3435350" y="183565"/>
            <a:ext cx="644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Troisième Loi de Kepler</a:t>
            </a:r>
          </a:p>
        </p:txBody>
      </p:sp>
    </p:spTree>
    <p:extLst>
      <p:ext uri="{BB962C8B-B14F-4D97-AF65-F5344CB8AC3E}">
        <p14:creationId xmlns:p14="http://schemas.microsoft.com/office/powerpoint/2010/main" val="9279401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319</Words>
  <Application>Microsoft Office PowerPoint</Application>
  <PresentationFormat>Grand écran</PresentationFormat>
  <Paragraphs>63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Cambria Math</vt:lpstr>
      <vt:lpstr>Thème Office</vt:lpstr>
      <vt:lpstr>Gravitation et poids</vt:lpstr>
      <vt:lpstr>Présentation PowerPoint</vt:lpstr>
      <vt:lpstr>Présentation PowerPoint</vt:lpstr>
      <vt:lpstr>Chute de bille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34</cp:revision>
  <dcterms:created xsi:type="dcterms:W3CDTF">2020-11-08T09:57:32Z</dcterms:created>
  <dcterms:modified xsi:type="dcterms:W3CDTF">2020-11-21T16:52:34Z</dcterms:modified>
</cp:coreProperties>
</file>