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4" r:id="rId4"/>
    <p:sldId id="263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376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3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58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87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60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92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143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33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902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055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04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9E383C-15AD-4733-A7BB-FB971C02941C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69F3FED-2BF6-4E99-A45F-C14A141C2F9D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96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09D6119-BD7F-4E25-AFAB-788F7E6310B3}"/>
              </a:ext>
            </a:extLst>
          </p:cNvPr>
          <p:cNvSpPr txBox="1"/>
          <p:nvPr/>
        </p:nvSpPr>
        <p:spPr>
          <a:xfrm>
            <a:off x="3665551" y="1645921"/>
            <a:ext cx="675065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500" b="1" u="sng" dirty="0"/>
              <a:t>LP 19: Effet doppler</a:t>
            </a:r>
          </a:p>
        </p:txBody>
      </p:sp>
    </p:spTree>
    <p:extLst>
      <p:ext uri="{BB962C8B-B14F-4D97-AF65-F5344CB8AC3E}">
        <p14:creationId xmlns:p14="http://schemas.microsoft.com/office/powerpoint/2010/main" val="560032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2B92481-0EF6-490D-B91D-26175252F89B}"/>
              </a:ext>
            </a:extLst>
          </p:cNvPr>
          <p:cNvSpPr txBox="1"/>
          <p:nvPr/>
        </p:nvSpPr>
        <p:spPr>
          <a:xfrm>
            <a:off x="1924216" y="1208598"/>
            <a:ext cx="6702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Photo du </a:t>
            </a:r>
            <a:r>
              <a:rPr lang="fr-FR" dirty="0" err="1"/>
              <a:t>fruchart</a:t>
            </a:r>
            <a:r>
              <a:rPr lang="fr-FR" dirty="0"/>
              <a:t> (</a:t>
            </a:r>
            <a:r>
              <a:rPr lang="fr-FR"/>
              <a:t>pour l’expérience)</a:t>
            </a:r>
          </a:p>
        </p:txBody>
      </p:sp>
    </p:spTree>
    <p:extLst>
      <p:ext uri="{BB962C8B-B14F-4D97-AF65-F5344CB8AC3E}">
        <p14:creationId xmlns:p14="http://schemas.microsoft.com/office/powerpoint/2010/main" val="3913952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38F222F-EA7E-4C76-9EBD-9DA65790E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2450" y="2643187"/>
            <a:ext cx="3467100" cy="157162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6E6AE17-E934-4433-B261-5D5249F11232}"/>
              </a:ext>
            </a:extLst>
          </p:cNvPr>
          <p:cNvSpPr txBox="1"/>
          <p:nvPr/>
        </p:nvSpPr>
        <p:spPr>
          <a:xfrm>
            <a:off x="453225" y="333955"/>
            <a:ext cx="6623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Source fixe, récepteur mobile</a:t>
            </a:r>
          </a:p>
        </p:txBody>
      </p:sp>
    </p:spTree>
    <p:extLst>
      <p:ext uri="{BB962C8B-B14F-4D97-AF65-F5344CB8AC3E}">
        <p14:creationId xmlns:p14="http://schemas.microsoft.com/office/powerpoint/2010/main" val="104742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5ABB4EF8-6AAE-4C1C-A278-E2F366A1F34D}"/>
              </a:ext>
            </a:extLst>
          </p:cNvPr>
          <p:cNvCxnSpPr>
            <a:cxnSpLocks/>
          </p:cNvCxnSpPr>
          <p:nvPr/>
        </p:nvCxnSpPr>
        <p:spPr>
          <a:xfrm flipV="1">
            <a:off x="3778420" y="5422790"/>
            <a:ext cx="505110" cy="64486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Image 2">
            <a:extLst>
              <a:ext uri="{FF2B5EF4-FFF2-40B4-BE49-F238E27FC236}">
                <a16:creationId xmlns:a16="http://schemas.microsoft.com/office/drawing/2014/main" id="{4A582043-E413-43FE-8F46-91279C3BAA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5321" y="894118"/>
            <a:ext cx="4448175" cy="254317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EF8AFFD-6A67-4D75-8DA7-928D85987571}"/>
              </a:ext>
            </a:extLst>
          </p:cNvPr>
          <p:cNvSpPr txBox="1"/>
          <p:nvPr/>
        </p:nvSpPr>
        <p:spPr>
          <a:xfrm>
            <a:off x="723569" y="524786"/>
            <a:ext cx="4595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Cas général:</a:t>
            </a: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DEF4161F-0C42-4B6D-B905-0D5F770D287B}"/>
              </a:ext>
            </a:extLst>
          </p:cNvPr>
          <p:cNvCxnSpPr>
            <a:cxnSpLocks/>
          </p:cNvCxnSpPr>
          <p:nvPr/>
        </p:nvCxnSpPr>
        <p:spPr>
          <a:xfrm>
            <a:off x="1532604" y="4266956"/>
            <a:ext cx="463173" cy="4163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Ellipse 4">
            <a:extLst>
              <a:ext uri="{FF2B5EF4-FFF2-40B4-BE49-F238E27FC236}">
                <a16:creationId xmlns:a16="http://schemas.microsoft.com/office/drawing/2014/main" id="{A685C689-A276-4085-B309-C7DD7FFD5414}"/>
              </a:ext>
            </a:extLst>
          </p:cNvPr>
          <p:cNvSpPr/>
          <p:nvPr/>
        </p:nvSpPr>
        <p:spPr>
          <a:xfrm>
            <a:off x="1393456" y="4123832"/>
            <a:ext cx="278296" cy="2862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C99448F1-A7E4-4B51-98E8-32226ABA6AEE}"/>
              </a:ext>
            </a:extLst>
          </p:cNvPr>
          <p:cNvSpPr/>
          <p:nvPr/>
        </p:nvSpPr>
        <p:spPr>
          <a:xfrm>
            <a:off x="3657600" y="5852965"/>
            <a:ext cx="278296" cy="28624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EEA765D-DF0D-4A82-94B6-4076FC178E83}"/>
              </a:ext>
            </a:extLst>
          </p:cNvPr>
          <p:cNvSpPr txBox="1"/>
          <p:nvPr/>
        </p:nvSpPr>
        <p:spPr>
          <a:xfrm>
            <a:off x="1111184" y="3682938"/>
            <a:ext cx="993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source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ACC43EB-20A1-4832-A0EA-25FFD4F348EB}"/>
              </a:ext>
            </a:extLst>
          </p:cNvPr>
          <p:cNvSpPr txBox="1"/>
          <p:nvPr/>
        </p:nvSpPr>
        <p:spPr>
          <a:xfrm>
            <a:off x="4126054" y="5811422"/>
            <a:ext cx="1344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récepteur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04AB04C-71B9-48CB-A29F-2F41638553F0}"/>
              </a:ext>
            </a:extLst>
          </p:cNvPr>
          <p:cNvSpPr txBox="1"/>
          <p:nvPr/>
        </p:nvSpPr>
        <p:spPr>
          <a:xfrm>
            <a:off x="1494826" y="4528672"/>
            <a:ext cx="1344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</a:t>
            </a: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1652EDC7-7987-439D-8123-1CC6E196838A}"/>
              </a:ext>
            </a:extLst>
          </p:cNvPr>
          <p:cNvCxnSpPr>
            <a:cxnSpLocks/>
          </p:cNvCxnSpPr>
          <p:nvPr/>
        </p:nvCxnSpPr>
        <p:spPr>
          <a:xfrm>
            <a:off x="1564727" y="4622265"/>
            <a:ext cx="23158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99A949C7-7456-4008-BC5B-DDE4BEF50012}"/>
              </a:ext>
            </a:extLst>
          </p:cNvPr>
          <p:cNvCxnSpPr>
            <a:cxnSpLocks/>
          </p:cNvCxnSpPr>
          <p:nvPr/>
        </p:nvCxnSpPr>
        <p:spPr>
          <a:xfrm>
            <a:off x="1680520" y="4258299"/>
            <a:ext cx="863897" cy="86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DAAD9946-257F-45F8-854A-C3B286DC9D77}"/>
              </a:ext>
            </a:extLst>
          </p:cNvPr>
          <p:cNvSpPr txBox="1"/>
          <p:nvPr/>
        </p:nvSpPr>
        <p:spPr>
          <a:xfrm>
            <a:off x="2112468" y="3888966"/>
            <a:ext cx="993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Vs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FA69669F-5458-461C-946F-8AF00BC8A27B}"/>
              </a:ext>
            </a:extLst>
          </p:cNvPr>
          <p:cNvCxnSpPr>
            <a:cxnSpLocks/>
          </p:cNvCxnSpPr>
          <p:nvPr/>
        </p:nvCxnSpPr>
        <p:spPr>
          <a:xfrm>
            <a:off x="2167047" y="3963631"/>
            <a:ext cx="23158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827A8FA2-D260-4677-BE72-FBD77CE0D322}"/>
              </a:ext>
            </a:extLst>
          </p:cNvPr>
          <p:cNvSpPr txBox="1"/>
          <p:nvPr/>
        </p:nvSpPr>
        <p:spPr>
          <a:xfrm>
            <a:off x="3629097" y="5370529"/>
            <a:ext cx="993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Vr</a:t>
            </a:r>
            <a:endParaRPr lang="fr-FR" dirty="0"/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9E30D210-B1D3-42A6-B39C-0192EA95A4F3}"/>
              </a:ext>
            </a:extLst>
          </p:cNvPr>
          <p:cNvCxnSpPr>
            <a:cxnSpLocks/>
          </p:cNvCxnSpPr>
          <p:nvPr/>
        </p:nvCxnSpPr>
        <p:spPr>
          <a:xfrm>
            <a:off x="3704309" y="5427997"/>
            <a:ext cx="23158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9093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41DA6A95-A6A1-4153-A3AB-E6787AA04149}"/>
              </a:ext>
            </a:extLst>
          </p:cNvPr>
          <p:cNvCxnSpPr/>
          <p:nvPr/>
        </p:nvCxnSpPr>
        <p:spPr>
          <a:xfrm flipH="1" flipV="1">
            <a:off x="2857500" y="1352550"/>
            <a:ext cx="3124200" cy="3124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75CA0A66-5514-4C73-A4CF-2E81CDA8C696}"/>
              </a:ext>
            </a:extLst>
          </p:cNvPr>
          <p:cNvCxnSpPr/>
          <p:nvPr/>
        </p:nvCxnSpPr>
        <p:spPr>
          <a:xfrm>
            <a:off x="1219200" y="4476750"/>
            <a:ext cx="9525000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Ellipse 3">
            <a:extLst>
              <a:ext uri="{FF2B5EF4-FFF2-40B4-BE49-F238E27FC236}">
                <a16:creationId xmlns:a16="http://schemas.microsoft.com/office/drawing/2014/main" id="{B8DE5C5A-F946-4957-9746-C426C17F0685}"/>
              </a:ext>
            </a:extLst>
          </p:cNvPr>
          <p:cNvSpPr/>
          <p:nvPr/>
        </p:nvSpPr>
        <p:spPr>
          <a:xfrm>
            <a:off x="5629275" y="4124325"/>
            <a:ext cx="704850" cy="70485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403576F-37D5-4835-BF6C-AAB5D6AAF463}"/>
              </a:ext>
            </a:extLst>
          </p:cNvPr>
          <p:cNvSpPr txBox="1"/>
          <p:nvPr/>
        </p:nvSpPr>
        <p:spPr>
          <a:xfrm flipH="1">
            <a:off x="1793556" y="914728"/>
            <a:ext cx="108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Sonde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F215FFA-6B76-4CF9-B396-E6D9026EFA03}"/>
              </a:ext>
            </a:extLst>
          </p:cNvPr>
          <p:cNvSpPr txBox="1"/>
          <p:nvPr/>
        </p:nvSpPr>
        <p:spPr>
          <a:xfrm>
            <a:off x="5058631" y="4781734"/>
            <a:ext cx="1631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Hématie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BE337004-DC5D-43CD-A546-DAB64AF297C6}"/>
              </a:ext>
            </a:extLst>
          </p:cNvPr>
          <p:cNvSpPr/>
          <p:nvPr/>
        </p:nvSpPr>
        <p:spPr>
          <a:xfrm rot="15214669">
            <a:off x="4860065" y="3848569"/>
            <a:ext cx="1193800" cy="1109662"/>
          </a:xfrm>
          <a:prstGeom prst="arc">
            <a:avLst>
              <a:gd name="adj1" fmla="val 16727084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2DC1DB0-96F5-4631-A2D2-A83D8657EE80}"/>
              </a:ext>
            </a:extLst>
          </p:cNvPr>
          <p:cNvSpPr txBox="1"/>
          <p:nvPr/>
        </p:nvSpPr>
        <p:spPr>
          <a:xfrm>
            <a:off x="4526660" y="3819341"/>
            <a:ext cx="1631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endParaRPr lang="fr-FR" sz="2800" dirty="0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230F6652-44AD-49FA-AC6F-C4FF73C6ED42}"/>
              </a:ext>
            </a:extLst>
          </p:cNvPr>
          <p:cNvCxnSpPr>
            <a:stCxn id="4" idx="6"/>
          </p:cNvCxnSpPr>
          <p:nvPr/>
        </p:nvCxnSpPr>
        <p:spPr>
          <a:xfrm>
            <a:off x="6334125" y="4476750"/>
            <a:ext cx="711519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DF4BA3E5-D7CB-48DB-BAD5-281A39E1B36E}"/>
              </a:ext>
            </a:extLst>
          </p:cNvPr>
          <p:cNvSpPr txBox="1"/>
          <p:nvPr/>
        </p:nvSpPr>
        <p:spPr>
          <a:xfrm>
            <a:off x="6731348" y="3953530"/>
            <a:ext cx="163125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C00000"/>
                </a:solidFill>
              </a:rPr>
              <a:t>V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C4275233-3C14-4A53-B8EA-2D77132FE304}"/>
              </a:ext>
            </a:extLst>
          </p:cNvPr>
          <p:cNvCxnSpPr/>
          <p:nvPr/>
        </p:nvCxnSpPr>
        <p:spPr>
          <a:xfrm>
            <a:off x="2857500" y="1352550"/>
            <a:ext cx="723900" cy="72390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CFD08156-A206-4D82-9D57-776A9B5F733B}"/>
              </a:ext>
            </a:extLst>
          </p:cNvPr>
          <p:cNvCxnSpPr/>
          <p:nvPr/>
        </p:nvCxnSpPr>
        <p:spPr>
          <a:xfrm>
            <a:off x="6264377" y="4692486"/>
            <a:ext cx="723900" cy="72390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FA5C00CC-6260-42FE-8736-B2C0DED4E16C}"/>
              </a:ext>
            </a:extLst>
          </p:cNvPr>
          <p:cNvSpPr txBox="1"/>
          <p:nvPr/>
        </p:nvSpPr>
        <p:spPr>
          <a:xfrm>
            <a:off x="6988277" y="5154776"/>
            <a:ext cx="163125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800" dirty="0" err="1">
                <a:solidFill>
                  <a:schemeClr val="accent2"/>
                </a:solidFill>
              </a:rPr>
              <a:t>u</a:t>
            </a:r>
            <a:r>
              <a:rPr lang="fr-FR" sz="2800" baseline="-25000" dirty="0" err="1">
                <a:solidFill>
                  <a:schemeClr val="accent2"/>
                </a:solidFill>
              </a:rPr>
              <a:t>E</a:t>
            </a:r>
            <a:r>
              <a:rPr lang="fr-FR" sz="2800" baseline="-25000" dirty="0" err="1">
                <a:solidFill>
                  <a:schemeClr val="accent2"/>
                </a:solidFill>
                <a:sym typeface="Wingdings" panose="05000000000000000000" pitchFamily="2" charset="2"/>
              </a:rPr>
              <a:t>R</a:t>
            </a:r>
            <a:endParaRPr lang="fr-FR" sz="2800" dirty="0">
              <a:solidFill>
                <a:schemeClr val="accent2"/>
              </a:solidFill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374E6417-617A-4175-BA20-2F6CF21958CD}"/>
              </a:ext>
            </a:extLst>
          </p:cNvPr>
          <p:cNvCxnSpPr/>
          <p:nvPr/>
        </p:nvCxnSpPr>
        <p:spPr>
          <a:xfrm>
            <a:off x="6807461" y="4066152"/>
            <a:ext cx="237966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9846994D-80F4-4779-9C75-785D86892333}"/>
              </a:ext>
            </a:extLst>
          </p:cNvPr>
          <p:cNvCxnSpPr/>
          <p:nvPr/>
        </p:nvCxnSpPr>
        <p:spPr>
          <a:xfrm>
            <a:off x="7093211" y="5304954"/>
            <a:ext cx="237966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B188FBBD-EAD5-4AB7-A21B-D45CFB7EE1FF}"/>
              </a:ext>
            </a:extLst>
          </p:cNvPr>
          <p:cNvSpPr txBox="1"/>
          <p:nvPr/>
        </p:nvSpPr>
        <p:spPr>
          <a:xfrm>
            <a:off x="6542537" y="4475500"/>
            <a:ext cx="1631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endParaRPr lang="fr-FR" sz="2800" dirty="0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345B06FB-5B91-4A3F-940C-9CB57DD4C4DF}"/>
              </a:ext>
            </a:extLst>
          </p:cNvPr>
          <p:cNvSpPr/>
          <p:nvPr/>
        </p:nvSpPr>
        <p:spPr>
          <a:xfrm rot="3787681">
            <a:off x="5533996" y="3730244"/>
            <a:ext cx="1193800" cy="1109662"/>
          </a:xfrm>
          <a:prstGeom prst="arc">
            <a:avLst>
              <a:gd name="adj1" fmla="val 19096768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4FCD89E-EE87-489B-80E5-F71ADA327444}"/>
              </a:ext>
            </a:extLst>
          </p:cNvPr>
          <p:cNvSpPr txBox="1"/>
          <p:nvPr/>
        </p:nvSpPr>
        <p:spPr>
          <a:xfrm>
            <a:off x="3124764" y="1218361"/>
            <a:ext cx="163125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800" dirty="0" err="1">
                <a:solidFill>
                  <a:schemeClr val="accent2"/>
                </a:solidFill>
              </a:rPr>
              <a:t>u</a:t>
            </a:r>
            <a:r>
              <a:rPr lang="fr-FR" sz="2800" baseline="-25000" dirty="0" err="1">
                <a:solidFill>
                  <a:schemeClr val="accent2"/>
                </a:solidFill>
              </a:rPr>
              <a:t>E</a:t>
            </a:r>
            <a:r>
              <a:rPr lang="fr-FR" sz="2800" baseline="-25000" dirty="0" err="1">
                <a:solidFill>
                  <a:schemeClr val="accent2"/>
                </a:solidFill>
                <a:sym typeface="Wingdings" panose="05000000000000000000" pitchFamily="2" charset="2"/>
              </a:rPr>
              <a:t>R</a:t>
            </a:r>
            <a:endParaRPr lang="fr-FR" sz="2800" dirty="0">
              <a:solidFill>
                <a:schemeClr val="accent2"/>
              </a:solidFill>
            </a:endParaRP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B319F44C-04AD-4EFF-BADE-D091001D76E7}"/>
              </a:ext>
            </a:extLst>
          </p:cNvPr>
          <p:cNvCxnSpPr/>
          <p:nvPr/>
        </p:nvCxnSpPr>
        <p:spPr>
          <a:xfrm>
            <a:off x="3229698" y="1368539"/>
            <a:ext cx="237966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92DCE9BC-C43B-4C59-9767-C69AA39CB09F}"/>
              </a:ext>
            </a:extLst>
          </p:cNvPr>
          <p:cNvSpPr txBox="1"/>
          <p:nvPr/>
        </p:nvSpPr>
        <p:spPr>
          <a:xfrm>
            <a:off x="6542537" y="1115591"/>
            <a:ext cx="42780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Sonde = émetteur fixe </a:t>
            </a:r>
          </a:p>
          <a:p>
            <a:r>
              <a:rPr lang="fr-FR" sz="2800" dirty="0"/>
              <a:t>Hématie = récepteur mobile</a:t>
            </a:r>
          </a:p>
        </p:txBody>
      </p:sp>
    </p:spTree>
    <p:extLst>
      <p:ext uri="{BB962C8B-B14F-4D97-AF65-F5344CB8AC3E}">
        <p14:creationId xmlns:p14="http://schemas.microsoft.com/office/powerpoint/2010/main" val="93242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BE716299-147A-4AAB-A8FC-74E204666CB0}"/>
              </a:ext>
            </a:extLst>
          </p:cNvPr>
          <p:cNvCxnSpPr/>
          <p:nvPr/>
        </p:nvCxnSpPr>
        <p:spPr>
          <a:xfrm flipH="1" flipV="1">
            <a:off x="2857500" y="1352550"/>
            <a:ext cx="4370614" cy="43706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D54D501-74F6-48B6-B26C-7EED412AF887}"/>
              </a:ext>
            </a:extLst>
          </p:cNvPr>
          <p:cNvCxnSpPr/>
          <p:nvPr/>
        </p:nvCxnSpPr>
        <p:spPr>
          <a:xfrm>
            <a:off x="1219200" y="4476750"/>
            <a:ext cx="9525000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Ellipse 3">
            <a:extLst>
              <a:ext uri="{FF2B5EF4-FFF2-40B4-BE49-F238E27FC236}">
                <a16:creationId xmlns:a16="http://schemas.microsoft.com/office/drawing/2014/main" id="{8B64C5D8-3E1F-468F-BC9A-E27F9BBC861D}"/>
              </a:ext>
            </a:extLst>
          </p:cNvPr>
          <p:cNvSpPr/>
          <p:nvPr/>
        </p:nvSpPr>
        <p:spPr>
          <a:xfrm>
            <a:off x="5629275" y="4124325"/>
            <a:ext cx="704850" cy="70485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5FCA716-5C0D-4AE6-B4B7-BC0B702F8344}"/>
              </a:ext>
            </a:extLst>
          </p:cNvPr>
          <p:cNvSpPr txBox="1"/>
          <p:nvPr/>
        </p:nvSpPr>
        <p:spPr>
          <a:xfrm flipH="1">
            <a:off x="1793556" y="914728"/>
            <a:ext cx="108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Sonde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3D2D330-A85A-4601-A7EA-A4B88A2DE858}"/>
              </a:ext>
            </a:extLst>
          </p:cNvPr>
          <p:cNvSpPr txBox="1"/>
          <p:nvPr/>
        </p:nvSpPr>
        <p:spPr>
          <a:xfrm>
            <a:off x="5058631" y="4781734"/>
            <a:ext cx="1631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Hématie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32D3C68D-82F9-4E6D-B4E9-33E7D464457E}"/>
              </a:ext>
            </a:extLst>
          </p:cNvPr>
          <p:cNvSpPr/>
          <p:nvPr/>
        </p:nvSpPr>
        <p:spPr>
          <a:xfrm rot="15214669">
            <a:off x="4860065" y="3848569"/>
            <a:ext cx="1193800" cy="1109662"/>
          </a:xfrm>
          <a:prstGeom prst="arc">
            <a:avLst>
              <a:gd name="adj1" fmla="val 16727084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22698D3-2A12-4BA6-8C73-21EF744BC5AB}"/>
              </a:ext>
            </a:extLst>
          </p:cNvPr>
          <p:cNvSpPr txBox="1"/>
          <p:nvPr/>
        </p:nvSpPr>
        <p:spPr>
          <a:xfrm>
            <a:off x="4526660" y="3819341"/>
            <a:ext cx="1631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endParaRPr lang="fr-FR" sz="2800" dirty="0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14712EF8-EF01-4F3E-8648-9A71AC74C9C8}"/>
              </a:ext>
            </a:extLst>
          </p:cNvPr>
          <p:cNvCxnSpPr>
            <a:stCxn id="4" idx="6"/>
          </p:cNvCxnSpPr>
          <p:nvPr/>
        </p:nvCxnSpPr>
        <p:spPr>
          <a:xfrm>
            <a:off x="6334125" y="4476750"/>
            <a:ext cx="711519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773B0699-9E28-42F4-AE17-8B72BAFD38F8}"/>
              </a:ext>
            </a:extLst>
          </p:cNvPr>
          <p:cNvSpPr txBox="1"/>
          <p:nvPr/>
        </p:nvSpPr>
        <p:spPr>
          <a:xfrm>
            <a:off x="6731348" y="3953530"/>
            <a:ext cx="163125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C00000"/>
                </a:solidFill>
              </a:rPr>
              <a:t>V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2675F454-2A72-40B7-891E-72F89FA51DCF}"/>
              </a:ext>
            </a:extLst>
          </p:cNvPr>
          <p:cNvCxnSpPr/>
          <p:nvPr/>
        </p:nvCxnSpPr>
        <p:spPr>
          <a:xfrm flipH="1" flipV="1">
            <a:off x="5016953" y="3501847"/>
            <a:ext cx="964747" cy="1000291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E5E50D74-833C-47ED-AFEE-60CDAA0F42C0}"/>
              </a:ext>
            </a:extLst>
          </p:cNvPr>
          <p:cNvCxnSpPr/>
          <p:nvPr/>
        </p:nvCxnSpPr>
        <p:spPr>
          <a:xfrm>
            <a:off x="6807461" y="4066152"/>
            <a:ext cx="237966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87800886-E67B-4924-A7D6-D7C785764C76}"/>
              </a:ext>
            </a:extLst>
          </p:cNvPr>
          <p:cNvCxnSpPr/>
          <p:nvPr/>
        </p:nvCxnSpPr>
        <p:spPr>
          <a:xfrm>
            <a:off x="5342286" y="3200382"/>
            <a:ext cx="237966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3073B2FA-0878-4906-B7B6-94959A06C292}"/>
              </a:ext>
            </a:extLst>
          </p:cNvPr>
          <p:cNvSpPr txBox="1"/>
          <p:nvPr/>
        </p:nvSpPr>
        <p:spPr>
          <a:xfrm>
            <a:off x="6542537" y="1115591"/>
            <a:ext cx="42180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Sonde = récepteur fixe </a:t>
            </a:r>
          </a:p>
          <a:p>
            <a:r>
              <a:rPr lang="fr-FR" sz="2800" dirty="0"/>
              <a:t>Hématie = émetteur mobile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7C5FAE0-D050-4221-BE5F-CE00628882F0}"/>
              </a:ext>
            </a:extLst>
          </p:cNvPr>
          <p:cNvSpPr txBox="1"/>
          <p:nvPr/>
        </p:nvSpPr>
        <p:spPr>
          <a:xfrm>
            <a:off x="5258330" y="3096135"/>
            <a:ext cx="163125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800" dirty="0" err="1">
                <a:solidFill>
                  <a:schemeClr val="accent2"/>
                </a:solidFill>
              </a:rPr>
              <a:t>u</a:t>
            </a:r>
            <a:r>
              <a:rPr lang="fr-FR" sz="2800" baseline="-25000" dirty="0" err="1">
                <a:solidFill>
                  <a:schemeClr val="accent2"/>
                </a:solidFill>
              </a:rPr>
              <a:t>E</a:t>
            </a:r>
            <a:r>
              <a:rPr lang="fr-FR" sz="2800" baseline="-25000" dirty="0" err="1">
                <a:solidFill>
                  <a:schemeClr val="accent2"/>
                </a:solidFill>
                <a:sym typeface="Wingdings" panose="05000000000000000000" pitchFamily="2" charset="2"/>
              </a:rPr>
              <a:t>R</a:t>
            </a:r>
            <a:endParaRPr lang="fr-FR" sz="2800" dirty="0">
              <a:solidFill>
                <a:schemeClr val="accent2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7699C9D-8870-4746-8879-B55E5614146C}"/>
              </a:ext>
            </a:extLst>
          </p:cNvPr>
          <p:cNvSpPr txBox="1"/>
          <p:nvPr/>
        </p:nvSpPr>
        <p:spPr>
          <a:xfrm>
            <a:off x="6542537" y="4475500"/>
            <a:ext cx="1631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endParaRPr lang="fr-FR" sz="2800" dirty="0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60759B4E-D96D-49C2-A017-E5DD31578685}"/>
              </a:ext>
            </a:extLst>
          </p:cNvPr>
          <p:cNvSpPr/>
          <p:nvPr/>
        </p:nvSpPr>
        <p:spPr>
          <a:xfrm rot="3787681">
            <a:off x="5533996" y="3730244"/>
            <a:ext cx="1193800" cy="1109662"/>
          </a:xfrm>
          <a:prstGeom prst="arc">
            <a:avLst>
              <a:gd name="adj1" fmla="val 19096768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65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hapitre 25">
            <a:extLst>
              <a:ext uri="{FF2B5EF4-FFF2-40B4-BE49-F238E27FC236}">
                <a16:creationId xmlns:a16="http://schemas.microsoft.com/office/drawing/2014/main" id="{42BDE9BF-FE63-4B2F-96AF-639FDF160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022" y="720008"/>
            <a:ext cx="5939956" cy="4882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3600A17-1A69-4589-BC61-E1B5644D590F}"/>
              </a:ext>
            </a:extLst>
          </p:cNvPr>
          <p:cNvSpPr txBox="1"/>
          <p:nvPr/>
        </p:nvSpPr>
        <p:spPr>
          <a:xfrm>
            <a:off x="4963105" y="5583994"/>
            <a:ext cx="3745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/>
              <a:t>Loi de Hubble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38E95A2-A132-4A0D-A220-A15E695557F4}"/>
              </a:ext>
            </a:extLst>
          </p:cNvPr>
          <p:cNvSpPr txBox="1"/>
          <p:nvPr/>
        </p:nvSpPr>
        <p:spPr>
          <a:xfrm>
            <a:off x="8974538" y="5768660"/>
            <a:ext cx="34692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craq-astro.ca</a:t>
            </a:r>
          </a:p>
        </p:txBody>
      </p:sp>
    </p:spTree>
    <p:extLst>
      <p:ext uri="{BB962C8B-B14F-4D97-AF65-F5344CB8AC3E}">
        <p14:creationId xmlns:p14="http://schemas.microsoft.com/office/powerpoint/2010/main" val="3739531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ffet Doppler : traceur de vitesses : Page pour l'impression">
            <a:extLst>
              <a:ext uri="{FF2B5EF4-FFF2-40B4-BE49-F238E27FC236}">
                <a16:creationId xmlns:a16="http://schemas.microsoft.com/office/drawing/2014/main" id="{F4887190-8555-4744-8475-78EAD4CFB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493" y="601830"/>
            <a:ext cx="6406971" cy="4669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2AF841F-F7D0-44A3-BAA6-BCDC6BA77FA2}"/>
              </a:ext>
            </a:extLst>
          </p:cNvPr>
          <p:cNvSpPr txBox="1"/>
          <p:nvPr/>
        </p:nvSpPr>
        <p:spPr>
          <a:xfrm>
            <a:off x="4993420" y="5325588"/>
            <a:ext cx="338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Effet Doppler-Fizeau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767C9DB-2B0A-4F21-B0E7-8B79BA517A5A}"/>
              </a:ext>
            </a:extLst>
          </p:cNvPr>
          <p:cNvSpPr txBox="1"/>
          <p:nvPr/>
        </p:nvSpPr>
        <p:spPr>
          <a:xfrm>
            <a:off x="10159117" y="5825013"/>
            <a:ext cx="6094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media4.obspm.fr</a:t>
            </a:r>
          </a:p>
        </p:txBody>
      </p:sp>
    </p:spTree>
    <p:extLst>
      <p:ext uri="{BB962C8B-B14F-4D97-AF65-F5344CB8AC3E}">
        <p14:creationId xmlns:p14="http://schemas.microsoft.com/office/powerpoint/2010/main" val="443318561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</TotalTime>
  <Words>73</Words>
  <Application>Microsoft Office PowerPoint</Application>
  <PresentationFormat>Grand écran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5</cp:revision>
  <dcterms:created xsi:type="dcterms:W3CDTF">2021-06-01T05:26:22Z</dcterms:created>
  <dcterms:modified xsi:type="dcterms:W3CDTF">2021-06-01T06:05:07Z</dcterms:modified>
</cp:coreProperties>
</file>