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8" r:id="rId2"/>
    <p:sldId id="266" r:id="rId3"/>
    <p:sldId id="262" r:id="rId4"/>
    <p:sldId id="263" r:id="rId5"/>
    <p:sldId id="264" r:id="rId6"/>
    <p:sldId id="256" r:id="rId7"/>
    <p:sldId id="257" r:id="rId8"/>
    <p:sldId id="265" r:id="rId9"/>
    <p:sldId id="259" r:id="rId10"/>
    <p:sldId id="260" r:id="rId11"/>
    <p:sldId id="261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304" y="7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E9E8F-AAD9-43F5-99E3-821059520D94}" type="datetimeFigureOut">
              <a:rPr lang="en-GB" smtClean="0"/>
              <a:t>08/11/2020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1174CFD-2DE1-4FB7-AC28-EE585BB04646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5485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E9E8F-AAD9-43F5-99E3-821059520D94}" type="datetimeFigureOut">
              <a:rPr lang="en-GB" smtClean="0"/>
              <a:t>08/11/2020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1174CFD-2DE1-4FB7-AC28-EE585BB04646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6974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E9E8F-AAD9-43F5-99E3-821059520D94}" type="datetimeFigureOut">
              <a:rPr lang="en-GB" smtClean="0"/>
              <a:t>08/11/2020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1174CFD-2DE1-4FB7-AC28-EE585BB04646}" type="slidenum">
              <a:rPr lang="en-GB" smtClean="0"/>
              <a:t>‹N°›</a:t>
            </a:fld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033866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E9E8F-AAD9-43F5-99E3-821059520D94}" type="datetimeFigureOut">
              <a:rPr lang="en-GB" smtClean="0"/>
              <a:t>08/11/2020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1174CFD-2DE1-4FB7-AC28-EE585BB04646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1225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E9E8F-AAD9-43F5-99E3-821059520D94}" type="datetimeFigureOut">
              <a:rPr lang="en-GB" smtClean="0"/>
              <a:t>08/11/2020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1174CFD-2DE1-4FB7-AC28-EE585BB04646}" type="slidenum">
              <a:rPr lang="en-GB" smtClean="0"/>
              <a:t>‹N°›</a:t>
            </a:fld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656868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E9E8F-AAD9-43F5-99E3-821059520D94}" type="datetimeFigureOut">
              <a:rPr lang="en-GB" smtClean="0"/>
              <a:t>08/11/2020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1174CFD-2DE1-4FB7-AC28-EE585BB04646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92222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E9E8F-AAD9-43F5-99E3-821059520D94}" type="datetimeFigureOut">
              <a:rPr lang="en-GB" smtClean="0"/>
              <a:t>08/11/2020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74CFD-2DE1-4FB7-AC28-EE585BB04646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59241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E9E8F-AAD9-43F5-99E3-821059520D94}" type="datetimeFigureOut">
              <a:rPr lang="en-GB" smtClean="0"/>
              <a:t>08/11/2020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74CFD-2DE1-4FB7-AC28-EE585BB04646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2459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E9E8F-AAD9-43F5-99E3-821059520D94}" type="datetimeFigureOut">
              <a:rPr lang="en-GB" smtClean="0"/>
              <a:t>08/11/2020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74CFD-2DE1-4FB7-AC28-EE585BB04646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9480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E9E8F-AAD9-43F5-99E3-821059520D94}" type="datetimeFigureOut">
              <a:rPr lang="en-GB" smtClean="0"/>
              <a:t>08/11/2020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1174CFD-2DE1-4FB7-AC28-EE585BB04646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032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E9E8F-AAD9-43F5-99E3-821059520D94}" type="datetimeFigureOut">
              <a:rPr lang="en-GB" smtClean="0"/>
              <a:t>08/11/2020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1174CFD-2DE1-4FB7-AC28-EE585BB04646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0145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E9E8F-AAD9-43F5-99E3-821059520D94}" type="datetimeFigureOut">
              <a:rPr lang="en-GB" smtClean="0"/>
              <a:t>08/11/2020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1174CFD-2DE1-4FB7-AC28-EE585BB04646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5697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E9E8F-AAD9-43F5-99E3-821059520D94}" type="datetimeFigureOut">
              <a:rPr lang="en-GB" smtClean="0"/>
              <a:t>08/11/2020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74CFD-2DE1-4FB7-AC28-EE585BB04646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5236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E9E8F-AAD9-43F5-99E3-821059520D94}" type="datetimeFigureOut">
              <a:rPr lang="en-GB" smtClean="0"/>
              <a:t>08/11/2020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74CFD-2DE1-4FB7-AC28-EE585BB04646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2807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E9E8F-AAD9-43F5-99E3-821059520D94}" type="datetimeFigureOut">
              <a:rPr lang="en-GB" smtClean="0"/>
              <a:t>08/11/2020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74CFD-2DE1-4FB7-AC28-EE585BB04646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0160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E9E8F-AAD9-43F5-99E3-821059520D94}" type="datetimeFigureOut">
              <a:rPr lang="en-GB" smtClean="0"/>
              <a:t>08/11/2020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1174CFD-2DE1-4FB7-AC28-EE585BB04646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3868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E9E8F-AAD9-43F5-99E3-821059520D94}" type="datetimeFigureOut">
              <a:rPr lang="en-GB" smtClean="0"/>
              <a:t>08/11/2020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1174CFD-2DE1-4FB7-AC28-EE585BB04646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7831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CAB31D-01C9-4D74-8340-47F982BC9A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4410" y="1446653"/>
            <a:ext cx="8911687" cy="1280890"/>
          </a:xfrm>
        </p:spPr>
        <p:txBody>
          <a:bodyPr>
            <a:noAutofit/>
          </a:bodyPr>
          <a:lstStyle/>
          <a:p>
            <a:pPr algn="ctr"/>
            <a:r>
              <a:rPr lang="fr-FR" sz="5000" b="1" dirty="0"/>
              <a:t>Acquisition et traitement de données</a:t>
            </a:r>
            <a:endParaRPr lang="en-GB" sz="5000" b="1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D984683-3EFF-4CFA-9130-D1CA1CB23D3E}"/>
              </a:ext>
            </a:extLst>
          </p:cNvPr>
          <p:cNvSpPr txBox="1"/>
          <p:nvPr/>
        </p:nvSpPr>
        <p:spPr>
          <a:xfrm>
            <a:off x="5035463" y="3754677"/>
            <a:ext cx="38580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Gaëtan GASTON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41183778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2">
            <a:extLst>
              <a:ext uri="{FF2B5EF4-FFF2-40B4-BE49-F238E27FC236}">
                <a16:creationId xmlns:a16="http://schemas.microsoft.com/office/drawing/2014/main" id="{56970E31-3611-438A-A537-1EDDF4EAB411}"/>
              </a:ext>
            </a:extLst>
          </p:cNvPr>
          <p:cNvPicPr/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575983" y="605117"/>
            <a:ext cx="11293288" cy="6051177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6158DF00-1AB0-4681-B450-D6426C6DFFB5}"/>
              </a:ext>
            </a:extLst>
          </p:cNvPr>
          <p:cNvSpPr txBox="1"/>
          <p:nvPr/>
        </p:nvSpPr>
        <p:spPr>
          <a:xfrm>
            <a:off x="5123330" y="0"/>
            <a:ext cx="5661212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500" dirty="0"/>
              <a:t>100 points</a:t>
            </a:r>
            <a:endParaRPr lang="en-GB" sz="3500" dirty="0"/>
          </a:p>
        </p:txBody>
      </p:sp>
    </p:spTree>
    <p:extLst>
      <p:ext uri="{BB962C8B-B14F-4D97-AF65-F5344CB8AC3E}">
        <p14:creationId xmlns:p14="http://schemas.microsoft.com/office/powerpoint/2010/main" val="14132952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A0498D-2583-486E-9DC8-F1B5F6E43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3301" y="0"/>
            <a:ext cx="8911687" cy="1280890"/>
          </a:xfrm>
        </p:spPr>
        <p:txBody>
          <a:bodyPr/>
          <a:lstStyle/>
          <a:p>
            <a:r>
              <a:rPr lang="fr-FR" dirty="0"/>
              <a:t>Calibre +10V/-10V    signal GBF V=0,2V</a:t>
            </a:r>
            <a:endParaRPr lang="en-GB" dirty="0"/>
          </a:p>
        </p:txBody>
      </p:sp>
      <p:pic>
        <p:nvPicPr>
          <p:cNvPr id="4" name="Image3">
            <a:extLst>
              <a:ext uri="{FF2B5EF4-FFF2-40B4-BE49-F238E27FC236}">
                <a16:creationId xmlns:a16="http://schemas.microsoft.com/office/drawing/2014/main" id="{03446D63-0B5C-4BAB-8FD5-C2C8D7AED2BB}"/>
              </a:ext>
            </a:extLst>
          </p:cNvPr>
          <p:cNvPicPr/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1037012" y="927848"/>
            <a:ext cx="10688823" cy="5580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0623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5CE76EF2-AC0E-4974-94F0-BBE469D2B8AA}"/>
              </a:ext>
            </a:extLst>
          </p:cNvPr>
          <p:cNvSpPr txBox="1"/>
          <p:nvPr/>
        </p:nvSpPr>
        <p:spPr>
          <a:xfrm>
            <a:off x="2567836" y="1402915"/>
            <a:ext cx="9381994" cy="44165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500" b="1" u="sng" dirty="0"/>
              <a:t>Définitions:</a:t>
            </a:r>
          </a:p>
          <a:p>
            <a:endParaRPr lang="fr-FR" dirty="0"/>
          </a:p>
          <a:p>
            <a:endParaRPr lang="fr-FR" dirty="0"/>
          </a:p>
          <a:p>
            <a:r>
              <a:rPr lang="fr-FR" sz="3000" b="1" dirty="0"/>
              <a:t>-Acquisition: </a:t>
            </a:r>
            <a:r>
              <a:rPr lang="fr-FR" sz="3000" dirty="0"/>
              <a:t>Méthode utilisée pour effectuer le mesurage d’une grandeur</a:t>
            </a:r>
          </a:p>
          <a:p>
            <a:endParaRPr lang="fr-FR" sz="3000" dirty="0"/>
          </a:p>
          <a:p>
            <a:endParaRPr lang="fr-FR" sz="3000" dirty="0"/>
          </a:p>
          <a:p>
            <a:r>
              <a:rPr lang="fr-FR" sz="3000" b="1" dirty="0"/>
              <a:t>-Traitement: </a:t>
            </a:r>
            <a:r>
              <a:rPr lang="fr-FR" sz="3000" dirty="0"/>
              <a:t>Ensemble des processus qui à partir du signal acquis permet l’extraction d’une valeur, représentation </a:t>
            </a:r>
            <a:r>
              <a:rPr lang="fr-FR" sz="3000"/>
              <a:t>du mesurande.</a:t>
            </a:r>
            <a:endParaRPr lang="en-GB" sz="3000" dirty="0"/>
          </a:p>
        </p:txBody>
      </p:sp>
    </p:spTree>
    <p:extLst>
      <p:ext uri="{BB962C8B-B14F-4D97-AF65-F5344CB8AC3E}">
        <p14:creationId xmlns:p14="http://schemas.microsoft.com/office/powerpoint/2010/main" val="1290973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F4A750C6-4811-4D22-B130-FDC9F7A3F3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92287" y="1183341"/>
            <a:ext cx="5809449" cy="4784252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A059CC4B-A743-4D32-82F9-E9FFAEC6F338}"/>
              </a:ext>
            </a:extLst>
          </p:cNvPr>
          <p:cNvSpPr/>
          <p:nvPr/>
        </p:nvSpPr>
        <p:spPr>
          <a:xfrm>
            <a:off x="7249888" y="1479176"/>
            <a:ext cx="1775012" cy="3227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8AC2774-CDE6-489B-A80B-310AA956DD9D}"/>
              </a:ext>
            </a:extLst>
          </p:cNvPr>
          <p:cNvSpPr/>
          <p:nvPr/>
        </p:nvSpPr>
        <p:spPr>
          <a:xfrm>
            <a:off x="3953435" y="4343400"/>
            <a:ext cx="833718" cy="4303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C3485DB-2F1E-4326-95F5-3A2712109802}"/>
              </a:ext>
            </a:extLst>
          </p:cNvPr>
          <p:cNvSpPr/>
          <p:nvPr/>
        </p:nvSpPr>
        <p:spPr>
          <a:xfrm>
            <a:off x="6683188" y="3751729"/>
            <a:ext cx="566700" cy="1613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F1264DC4-9F07-4854-9999-8B6D67F6CEDE}"/>
              </a:ext>
            </a:extLst>
          </p:cNvPr>
          <p:cNvSpPr txBox="1"/>
          <p:nvPr/>
        </p:nvSpPr>
        <p:spPr>
          <a:xfrm>
            <a:off x="6683188" y="3678522"/>
            <a:ext cx="14791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masse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512457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Jupiter (planète) — Wikipédia">
            <a:extLst>
              <a:ext uri="{FF2B5EF4-FFF2-40B4-BE49-F238E27FC236}">
                <a16:creationId xmlns:a16="http://schemas.microsoft.com/office/drawing/2014/main" id="{B6C18DF3-334B-4855-999D-65CDE3831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057" y="1630928"/>
            <a:ext cx="3280318" cy="3280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9A8901D8-28ED-4005-9A54-B8E86383EDE4}"/>
              </a:ext>
            </a:extLst>
          </p:cNvPr>
          <p:cNvSpPr txBox="1"/>
          <p:nvPr/>
        </p:nvSpPr>
        <p:spPr>
          <a:xfrm>
            <a:off x="3256766" y="4911246"/>
            <a:ext cx="24676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/>
              <a:t>Wikipedia.org</a:t>
            </a:r>
            <a:endParaRPr lang="en-GB" sz="1000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AC4806FE-B1ED-4C6A-94AC-14C326D097B2}"/>
              </a:ext>
            </a:extLst>
          </p:cNvPr>
          <p:cNvSpPr txBox="1"/>
          <p:nvPr/>
        </p:nvSpPr>
        <p:spPr>
          <a:xfrm>
            <a:off x="1634646" y="5373666"/>
            <a:ext cx="28559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g(J)= 24,8 m/s²</a:t>
            </a:r>
            <a:endParaRPr lang="en-GB" sz="2400" dirty="0"/>
          </a:p>
        </p:txBody>
      </p:sp>
      <p:pic>
        <p:nvPicPr>
          <p:cNvPr id="1028" name="Picture 4" descr="Encyclopédie Larousse en ligne - Terre">
            <a:extLst>
              <a:ext uri="{FF2B5EF4-FFF2-40B4-BE49-F238E27FC236}">
                <a16:creationId xmlns:a16="http://schemas.microsoft.com/office/drawing/2014/main" id="{00D61E5A-BBC1-4C41-98B1-7F5E3A062E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6864" y="1660129"/>
            <a:ext cx="2613763" cy="3221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A9407177-C8D4-40CB-B15C-DBE477DD72B8}"/>
              </a:ext>
            </a:extLst>
          </p:cNvPr>
          <p:cNvSpPr txBox="1"/>
          <p:nvPr/>
        </p:nvSpPr>
        <p:spPr>
          <a:xfrm>
            <a:off x="7054239" y="4882045"/>
            <a:ext cx="24676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/>
              <a:t>Larousse.fr</a:t>
            </a:r>
            <a:endParaRPr lang="en-GB" sz="1000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43B74B54-7360-41D4-B1EB-9D6FCF035C57}"/>
              </a:ext>
            </a:extLst>
          </p:cNvPr>
          <p:cNvSpPr txBox="1"/>
          <p:nvPr/>
        </p:nvSpPr>
        <p:spPr>
          <a:xfrm>
            <a:off x="4897681" y="5373666"/>
            <a:ext cx="36951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g(T)= 9,81 m/s² (Paris)</a:t>
            </a:r>
            <a:endParaRPr lang="en-GB" sz="2400" dirty="0"/>
          </a:p>
        </p:txBody>
      </p:sp>
      <p:pic>
        <p:nvPicPr>
          <p:cNvPr id="1030" name="Picture 6" descr="Une nouvelle « Lune Bleue » exceptionnelle dans le ciel du 31 mars -  Sciences et Avenir">
            <a:extLst>
              <a:ext uri="{FF2B5EF4-FFF2-40B4-BE49-F238E27FC236}">
                <a16:creationId xmlns:a16="http://schemas.microsoft.com/office/drawing/2014/main" id="{15F435E9-5FD5-4ACD-913B-C52961E796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2861" y="1975955"/>
            <a:ext cx="3235884" cy="2423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9B55F499-F993-45C3-BC22-9EAC5AAA7505}"/>
              </a:ext>
            </a:extLst>
          </p:cNvPr>
          <p:cNvSpPr txBox="1"/>
          <p:nvPr/>
        </p:nvSpPr>
        <p:spPr>
          <a:xfrm>
            <a:off x="10488461" y="4373733"/>
            <a:ext cx="17035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/>
              <a:t>Scienceetavenir.fr</a:t>
            </a:r>
            <a:endParaRPr lang="en-GB" sz="1000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05BB7BC2-1D70-47FE-A8DD-AB44A7C60FAD}"/>
              </a:ext>
            </a:extLst>
          </p:cNvPr>
          <p:cNvSpPr txBox="1"/>
          <p:nvPr/>
        </p:nvSpPr>
        <p:spPr>
          <a:xfrm>
            <a:off x="8592861" y="5373665"/>
            <a:ext cx="36951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g(L)= 1,62 m/s²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834449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2A5251AE-F980-4E32-A567-BDBDE7AA80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0"/>
            <a:ext cx="6858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A3E5EA98-CF35-436D-9118-93119EBCE317}"/>
              </a:ext>
            </a:extLst>
          </p:cNvPr>
          <p:cNvSpPr txBox="1"/>
          <p:nvPr/>
        </p:nvSpPr>
        <p:spPr>
          <a:xfrm>
            <a:off x="10146082" y="6406877"/>
            <a:ext cx="18914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Wikiversité.org</a:t>
            </a:r>
            <a:endParaRPr lang="en-GB" dirty="0"/>
          </a:p>
        </p:txBody>
      </p: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7AE54E0D-41AE-4FD1-95C1-D1E64C818CAD}"/>
              </a:ext>
            </a:extLst>
          </p:cNvPr>
          <p:cNvCxnSpPr/>
          <p:nvPr/>
        </p:nvCxnSpPr>
        <p:spPr>
          <a:xfrm flipH="1">
            <a:off x="6096000" y="789140"/>
            <a:ext cx="2947792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ZoneTexte 8">
            <a:extLst>
              <a:ext uri="{FF2B5EF4-FFF2-40B4-BE49-F238E27FC236}">
                <a16:creationId xmlns:a16="http://schemas.microsoft.com/office/drawing/2014/main" id="{061CB834-2E2A-4237-8C67-536C12D3DB71}"/>
              </a:ext>
            </a:extLst>
          </p:cNvPr>
          <p:cNvSpPr txBox="1"/>
          <p:nvPr/>
        </p:nvSpPr>
        <p:spPr>
          <a:xfrm>
            <a:off x="9336066" y="558307"/>
            <a:ext cx="28559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g(PN)= 9,83 m/s²</a:t>
            </a:r>
            <a:endParaRPr lang="en-GB" sz="2400" dirty="0"/>
          </a:p>
        </p:txBody>
      </p: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2CC41DE9-001F-4EE5-8315-18F2F4CB41D8}"/>
              </a:ext>
            </a:extLst>
          </p:cNvPr>
          <p:cNvCxnSpPr/>
          <p:nvPr/>
        </p:nvCxnSpPr>
        <p:spPr>
          <a:xfrm flipH="1">
            <a:off x="6096000" y="5012499"/>
            <a:ext cx="2947792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ZoneTexte 10">
            <a:extLst>
              <a:ext uri="{FF2B5EF4-FFF2-40B4-BE49-F238E27FC236}">
                <a16:creationId xmlns:a16="http://schemas.microsoft.com/office/drawing/2014/main" id="{976B0457-F6D9-4995-A08B-00B3C4356C4F}"/>
              </a:ext>
            </a:extLst>
          </p:cNvPr>
          <p:cNvSpPr txBox="1"/>
          <p:nvPr/>
        </p:nvSpPr>
        <p:spPr>
          <a:xfrm>
            <a:off x="9336066" y="4781666"/>
            <a:ext cx="28559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g(Eq)= 9,79 m/s²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6630081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DC5708D2-B484-4585-AD00-22E4761161E0}"/>
              </a:ext>
            </a:extLst>
          </p:cNvPr>
          <p:cNvSpPr/>
          <p:nvPr/>
        </p:nvSpPr>
        <p:spPr>
          <a:xfrm>
            <a:off x="4699347" y="901873"/>
            <a:ext cx="3043825" cy="1453019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2F24702D-C2AE-44F0-A602-1A2A509E81D7}"/>
              </a:ext>
            </a:extLst>
          </p:cNvPr>
          <p:cNvSpPr txBox="1"/>
          <p:nvPr/>
        </p:nvSpPr>
        <p:spPr>
          <a:xfrm>
            <a:off x="5227528" y="1389855"/>
            <a:ext cx="201669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500" b="1" dirty="0"/>
              <a:t>Acquisition</a:t>
            </a:r>
            <a:endParaRPr lang="en-GB" sz="2500" b="1" dirty="0"/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E6839539-161C-4A5F-9A68-4A32472DC1A4}"/>
              </a:ext>
            </a:extLst>
          </p:cNvPr>
          <p:cNvSpPr/>
          <p:nvPr/>
        </p:nvSpPr>
        <p:spPr>
          <a:xfrm>
            <a:off x="4574087" y="3175350"/>
            <a:ext cx="3219190" cy="1453019"/>
          </a:xfrm>
          <a:prstGeom prst="round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9E62E3CC-108C-4036-97D7-0DFD7DCB883B}"/>
              </a:ext>
            </a:extLst>
          </p:cNvPr>
          <p:cNvSpPr txBox="1"/>
          <p:nvPr/>
        </p:nvSpPr>
        <p:spPr>
          <a:xfrm>
            <a:off x="5087655" y="3470972"/>
            <a:ext cx="270562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500" b="1" dirty="0"/>
              <a:t>Interprétation des données</a:t>
            </a:r>
            <a:endParaRPr lang="en-GB" sz="2500" b="1" dirty="0"/>
          </a:p>
        </p:txBody>
      </p:sp>
      <p:sp>
        <p:nvSpPr>
          <p:cNvPr id="10" name="Flèche : bas 9">
            <a:extLst>
              <a:ext uri="{FF2B5EF4-FFF2-40B4-BE49-F238E27FC236}">
                <a16:creationId xmlns:a16="http://schemas.microsoft.com/office/drawing/2014/main" id="{3BF3A702-73F0-4BEB-84D6-BEF1F5D7020B}"/>
              </a:ext>
            </a:extLst>
          </p:cNvPr>
          <p:cNvSpPr/>
          <p:nvPr/>
        </p:nvSpPr>
        <p:spPr>
          <a:xfrm>
            <a:off x="6081386" y="2417523"/>
            <a:ext cx="279748" cy="695196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Flèche : bas 10">
            <a:extLst>
              <a:ext uri="{FF2B5EF4-FFF2-40B4-BE49-F238E27FC236}">
                <a16:creationId xmlns:a16="http://schemas.microsoft.com/office/drawing/2014/main" id="{459B4665-907A-4B2E-AACC-2AB5861E6216}"/>
              </a:ext>
            </a:extLst>
          </p:cNvPr>
          <p:cNvSpPr/>
          <p:nvPr/>
        </p:nvSpPr>
        <p:spPr>
          <a:xfrm>
            <a:off x="6043808" y="4759895"/>
            <a:ext cx="279748" cy="695196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A156CCDF-C273-4E2A-A605-A503FEC649F8}"/>
              </a:ext>
            </a:extLst>
          </p:cNvPr>
          <p:cNvSpPr/>
          <p:nvPr/>
        </p:nvSpPr>
        <p:spPr>
          <a:xfrm>
            <a:off x="4323567" y="5586617"/>
            <a:ext cx="3720230" cy="1089756"/>
          </a:xfrm>
          <a:prstGeom prst="roundRect">
            <a:avLst/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32F56850-448B-4AFE-9445-3C28BC5E2C4A}"/>
              </a:ext>
            </a:extLst>
          </p:cNvPr>
          <p:cNvSpPr txBox="1"/>
          <p:nvPr/>
        </p:nvSpPr>
        <p:spPr>
          <a:xfrm>
            <a:off x="4511457" y="5700608"/>
            <a:ext cx="334445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500" b="1" dirty="0"/>
              <a:t>Validité de la mesure</a:t>
            </a:r>
            <a:endParaRPr lang="en-GB" sz="2500" b="1" dirty="0"/>
          </a:p>
        </p:txBody>
      </p:sp>
      <p:sp>
        <p:nvSpPr>
          <p:cNvPr id="14" name="Flèche : bas 13">
            <a:extLst>
              <a:ext uri="{FF2B5EF4-FFF2-40B4-BE49-F238E27FC236}">
                <a16:creationId xmlns:a16="http://schemas.microsoft.com/office/drawing/2014/main" id="{656C3C89-0142-475F-8AC9-E025807A487B}"/>
              </a:ext>
            </a:extLst>
          </p:cNvPr>
          <p:cNvSpPr/>
          <p:nvPr/>
        </p:nvSpPr>
        <p:spPr>
          <a:xfrm rot="5400000">
            <a:off x="4023985" y="1280784"/>
            <a:ext cx="279748" cy="695196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Flèche : bas 14">
            <a:extLst>
              <a:ext uri="{FF2B5EF4-FFF2-40B4-BE49-F238E27FC236}">
                <a16:creationId xmlns:a16="http://schemas.microsoft.com/office/drawing/2014/main" id="{68CF13AA-436F-44D6-8AAC-2B11E2686CB9}"/>
              </a:ext>
            </a:extLst>
          </p:cNvPr>
          <p:cNvSpPr/>
          <p:nvPr/>
        </p:nvSpPr>
        <p:spPr>
          <a:xfrm rot="16200000">
            <a:off x="8138786" y="1280784"/>
            <a:ext cx="279748" cy="695196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788FFFE2-FE1F-4F0E-A52D-6D5F79C89B59}"/>
              </a:ext>
            </a:extLst>
          </p:cNvPr>
          <p:cNvSpPr txBox="1"/>
          <p:nvPr/>
        </p:nvSpPr>
        <p:spPr>
          <a:xfrm>
            <a:off x="1716070" y="1428801"/>
            <a:ext cx="2164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Une période</a:t>
            </a:r>
            <a:endParaRPr lang="en-GB" dirty="0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AC215A0C-6CAA-4E4E-8E64-9CFE95E6807A}"/>
              </a:ext>
            </a:extLst>
          </p:cNvPr>
          <p:cNvSpPr txBox="1"/>
          <p:nvPr/>
        </p:nvSpPr>
        <p:spPr>
          <a:xfrm>
            <a:off x="8892436" y="1474103"/>
            <a:ext cx="2164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Dix période</a:t>
            </a:r>
            <a:endParaRPr lang="en-GB" dirty="0"/>
          </a:p>
        </p:txBody>
      </p:sp>
      <p:sp>
        <p:nvSpPr>
          <p:cNvPr id="18" name="Flèche : bas 17">
            <a:extLst>
              <a:ext uri="{FF2B5EF4-FFF2-40B4-BE49-F238E27FC236}">
                <a16:creationId xmlns:a16="http://schemas.microsoft.com/office/drawing/2014/main" id="{F00C59BC-0E6E-45C8-91B4-E789AFC25B67}"/>
              </a:ext>
            </a:extLst>
          </p:cNvPr>
          <p:cNvSpPr/>
          <p:nvPr/>
        </p:nvSpPr>
        <p:spPr>
          <a:xfrm rot="5400000">
            <a:off x="3988493" y="3554261"/>
            <a:ext cx="279748" cy="695196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Flèche : bas 18">
            <a:extLst>
              <a:ext uri="{FF2B5EF4-FFF2-40B4-BE49-F238E27FC236}">
                <a16:creationId xmlns:a16="http://schemas.microsoft.com/office/drawing/2014/main" id="{56FC27E8-AF89-42F9-9229-C5512F301305}"/>
              </a:ext>
            </a:extLst>
          </p:cNvPr>
          <p:cNvSpPr/>
          <p:nvPr/>
        </p:nvSpPr>
        <p:spPr>
          <a:xfrm rot="16200000">
            <a:off x="8092858" y="3554260"/>
            <a:ext cx="279748" cy="695196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FF657D9E-C8D9-41A5-AFED-F2BFEB221947}"/>
              </a:ext>
            </a:extLst>
          </p:cNvPr>
          <p:cNvSpPr txBox="1"/>
          <p:nvPr/>
        </p:nvSpPr>
        <p:spPr>
          <a:xfrm>
            <a:off x="8730641" y="3761983"/>
            <a:ext cx="19916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Type A</a:t>
            </a:r>
            <a:endParaRPr lang="en-GB" dirty="0"/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49A3D089-819A-48FB-BB63-09893DF63861}"/>
              </a:ext>
            </a:extLst>
          </p:cNvPr>
          <p:cNvSpPr txBox="1"/>
          <p:nvPr/>
        </p:nvSpPr>
        <p:spPr>
          <a:xfrm>
            <a:off x="2582449" y="3717191"/>
            <a:ext cx="19916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Type B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0442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75A8864-40A1-4C6A-980B-741C5868F4E3}"/>
              </a:ext>
            </a:extLst>
          </p:cNvPr>
          <p:cNvSpPr/>
          <p:nvPr/>
        </p:nvSpPr>
        <p:spPr>
          <a:xfrm>
            <a:off x="2981193" y="1505645"/>
            <a:ext cx="7991605" cy="413358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Connecteur droit avec flèche 5">
            <a:extLst>
              <a:ext uri="{FF2B5EF4-FFF2-40B4-BE49-F238E27FC236}">
                <a16:creationId xmlns:a16="http://schemas.microsoft.com/office/drawing/2014/main" id="{CD0F128B-325A-4C62-A1DF-9F2236C47334}"/>
              </a:ext>
            </a:extLst>
          </p:cNvPr>
          <p:cNvCxnSpPr/>
          <p:nvPr/>
        </p:nvCxnSpPr>
        <p:spPr>
          <a:xfrm flipV="1">
            <a:off x="3482236" y="1741118"/>
            <a:ext cx="0" cy="355112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9AD5DADB-DDD2-400C-92C6-C53A7819E1B7}"/>
              </a:ext>
            </a:extLst>
          </p:cNvPr>
          <p:cNvCxnSpPr>
            <a:cxnSpLocks/>
          </p:cNvCxnSpPr>
          <p:nvPr/>
        </p:nvCxnSpPr>
        <p:spPr>
          <a:xfrm flipV="1">
            <a:off x="3482236" y="4459169"/>
            <a:ext cx="7250482" cy="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21CD0AC6-E58F-407F-913C-55C0DDCEF6CC}"/>
              </a:ext>
            </a:extLst>
          </p:cNvPr>
          <p:cNvCxnSpPr/>
          <p:nvPr/>
        </p:nvCxnSpPr>
        <p:spPr>
          <a:xfrm>
            <a:off x="3482236" y="3429000"/>
            <a:ext cx="7114783" cy="0"/>
          </a:xfrm>
          <a:prstGeom prst="line">
            <a:avLst/>
          </a:prstGeom>
          <a:ln>
            <a:prstDash val="lgDash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1" name="Signe de multiplication 10">
            <a:extLst>
              <a:ext uri="{FF2B5EF4-FFF2-40B4-BE49-F238E27FC236}">
                <a16:creationId xmlns:a16="http://schemas.microsoft.com/office/drawing/2014/main" id="{6544B8B9-68BC-4A62-B6F7-1E970B8DF28C}"/>
              </a:ext>
            </a:extLst>
          </p:cNvPr>
          <p:cNvSpPr/>
          <p:nvPr/>
        </p:nvSpPr>
        <p:spPr>
          <a:xfrm>
            <a:off x="4159688" y="3125262"/>
            <a:ext cx="137783" cy="137779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Signe de multiplication 11">
            <a:extLst>
              <a:ext uri="{FF2B5EF4-FFF2-40B4-BE49-F238E27FC236}">
                <a16:creationId xmlns:a16="http://schemas.microsoft.com/office/drawing/2014/main" id="{FFB1DF75-47D1-4AAC-9FFB-945FCD73710B}"/>
              </a:ext>
            </a:extLst>
          </p:cNvPr>
          <p:cNvSpPr/>
          <p:nvPr/>
        </p:nvSpPr>
        <p:spPr>
          <a:xfrm>
            <a:off x="5237967" y="3588715"/>
            <a:ext cx="137783" cy="137779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Signe de multiplication 12">
            <a:extLst>
              <a:ext uri="{FF2B5EF4-FFF2-40B4-BE49-F238E27FC236}">
                <a16:creationId xmlns:a16="http://schemas.microsoft.com/office/drawing/2014/main" id="{FE35FCA8-620A-4F3C-94CF-289F744164AB}"/>
              </a:ext>
            </a:extLst>
          </p:cNvPr>
          <p:cNvSpPr/>
          <p:nvPr/>
        </p:nvSpPr>
        <p:spPr>
          <a:xfrm>
            <a:off x="6355607" y="2949833"/>
            <a:ext cx="137783" cy="137779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Signe de multiplication 13">
            <a:extLst>
              <a:ext uri="{FF2B5EF4-FFF2-40B4-BE49-F238E27FC236}">
                <a16:creationId xmlns:a16="http://schemas.microsoft.com/office/drawing/2014/main" id="{D6A3CDD8-149A-448F-BC14-B0DA9BC08ECC}"/>
              </a:ext>
            </a:extLst>
          </p:cNvPr>
          <p:cNvSpPr/>
          <p:nvPr/>
        </p:nvSpPr>
        <p:spPr>
          <a:xfrm>
            <a:off x="7614198" y="3347588"/>
            <a:ext cx="137783" cy="137779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0C5C73DE-5EB8-4C14-9A32-BCFE3BDD7C06}"/>
              </a:ext>
            </a:extLst>
          </p:cNvPr>
          <p:cNvSpPr txBox="1"/>
          <p:nvPr/>
        </p:nvSpPr>
        <p:spPr>
          <a:xfrm>
            <a:off x="2956145" y="1468770"/>
            <a:ext cx="1102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T(s)</a:t>
            </a:r>
            <a:endParaRPr lang="en-GB" dirty="0"/>
          </a:p>
        </p:txBody>
      </p:sp>
      <p:sp>
        <p:nvSpPr>
          <p:cNvPr id="16" name="Signe de multiplication 15">
            <a:extLst>
              <a:ext uri="{FF2B5EF4-FFF2-40B4-BE49-F238E27FC236}">
                <a16:creationId xmlns:a16="http://schemas.microsoft.com/office/drawing/2014/main" id="{6C6EE955-64B1-40E1-8AAC-A6A498F4CEC3}"/>
              </a:ext>
            </a:extLst>
          </p:cNvPr>
          <p:cNvSpPr/>
          <p:nvPr/>
        </p:nvSpPr>
        <p:spPr>
          <a:xfrm>
            <a:off x="8676366" y="2353331"/>
            <a:ext cx="137783" cy="137779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E8EC4836-E757-477E-A7E0-E93C13D7246D}"/>
              </a:ext>
            </a:extLst>
          </p:cNvPr>
          <p:cNvSpPr txBox="1"/>
          <p:nvPr/>
        </p:nvSpPr>
        <p:spPr>
          <a:xfrm rot="18029592">
            <a:off x="3456474" y="4698739"/>
            <a:ext cx="14064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Binôme 1</a:t>
            </a:r>
            <a:endParaRPr lang="en-GB" dirty="0"/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83784EC4-A104-4EA8-810D-AD758A0C0A34}"/>
              </a:ext>
            </a:extLst>
          </p:cNvPr>
          <p:cNvSpPr txBox="1"/>
          <p:nvPr/>
        </p:nvSpPr>
        <p:spPr>
          <a:xfrm rot="18029592">
            <a:off x="4513446" y="4764547"/>
            <a:ext cx="14064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Binôme 2</a:t>
            </a:r>
            <a:endParaRPr lang="en-GB" dirty="0"/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DAF96581-209B-46BC-BF67-F58B3F6C0792}"/>
              </a:ext>
            </a:extLst>
          </p:cNvPr>
          <p:cNvSpPr txBox="1"/>
          <p:nvPr/>
        </p:nvSpPr>
        <p:spPr>
          <a:xfrm rot="18029592">
            <a:off x="5652394" y="4764548"/>
            <a:ext cx="14064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Binôme 3</a:t>
            </a:r>
            <a:endParaRPr lang="en-GB" dirty="0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3A465F92-B687-4500-BA82-71169D53B012}"/>
              </a:ext>
            </a:extLst>
          </p:cNvPr>
          <p:cNvSpPr txBox="1"/>
          <p:nvPr/>
        </p:nvSpPr>
        <p:spPr>
          <a:xfrm rot="18029592">
            <a:off x="6789744" y="4764547"/>
            <a:ext cx="14064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Binôme 4</a:t>
            </a:r>
            <a:endParaRPr lang="en-GB" dirty="0"/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D5331277-AAAE-4EA0-9B2C-9BB5D59C6271}"/>
              </a:ext>
            </a:extLst>
          </p:cNvPr>
          <p:cNvSpPr txBox="1"/>
          <p:nvPr/>
        </p:nvSpPr>
        <p:spPr>
          <a:xfrm rot="18029592">
            <a:off x="7846715" y="4770837"/>
            <a:ext cx="14064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Binôme 5</a:t>
            </a:r>
            <a:endParaRPr lang="en-GB" dirty="0"/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6533F9D1-167F-4E35-AB4F-B7BD5E2A7F76}"/>
              </a:ext>
            </a:extLst>
          </p:cNvPr>
          <p:cNvSpPr txBox="1"/>
          <p:nvPr/>
        </p:nvSpPr>
        <p:spPr>
          <a:xfrm rot="18029592">
            <a:off x="9023552" y="4764548"/>
            <a:ext cx="14064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Binôme 6</a:t>
            </a:r>
            <a:endParaRPr lang="en-GB" dirty="0"/>
          </a:p>
        </p:txBody>
      </p:sp>
      <p:sp>
        <p:nvSpPr>
          <p:cNvPr id="23" name="Signe de multiplication 22">
            <a:extLst>
              <a:ext uri="{FF2B5EF4-FFF2-40B4-BE49-F238E27FC236}">
                <a16:creationId xmlns:a16="http://schemas.microsoft.com/office/drawing/2014/main" id="{6E4A8AFA-4988-4984-9080-FD99579BF8A8}"/>
              </a:ext>
            </a:extLst>
          </p:cNvPr>
          <p:cNvSpPr/>
          <p:nvPr/>
        </p:nvSpPr>
        <p:spPr>
          <a:xfrm>
            <a:off x="9876773" y="3662451"/>
            <a:ext cx="137783" cy="137779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5" name="Connecteur droit avec flèche 24">
            <a:extLst>
              <a:ext uri="{FF2B5EF4-FFF2-40B4-BE49-F238E27FC236}">
                <a16:creationId xmlns:a16="http://schemas.microsoft.com/office/drawing/2014/main" id="{06E787F1-9130-4510-A5F1-07B477397909}"/>
              </a:ext>
            </a:extLst>
          </p:cNvPr>
          <p:cNvCxnSpPr>
            <a:cxnSpLocks/>
          </p:cNvCxnSpPr>
          <p:nvPr/>
        </p:nvCxnSpPr>
        <p:spPr>
          <a:xfrm>
            <a:off x="4217038" y="2863768"/>
            <a:ext cx="11541" cy="66076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8875A35A-D217-416D-9C6C-1F91F3EE65C2}"/>
              </a:ext>
            </a:extLst>
          </p:cNvPr>
          <p:cNvCxnSpPr>
            <a:cxnSpLocks/>
          </p:cNvCxnSpPr>
          <p:nvPr/>
        </p:nvCxnSpPr>
        <p:spPr>
          <a:xfrm>
            <a:off x="5301762" y="3455544"/>
            <a:ext cx="0" cy="40411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Connecteur droit avec flèche 28">
            <a:extLst>
              <a:ext uri="{FF2B5EF4-FFF2-40B4-BE49-F238E27FC236}">
                <a16:creationId xmlns:a16="http://schemas.microsoft.com/office/drawing/2014/main" id="{310F4991-6A5C-4DF2-9F92-3BC88754AF47}"/>
              </a:ext>
            </a:extLst>
          </p:cNvPr>
          <p:cNvCxnSpPr>
            <a:cxnSpLocks/>
          </p:cNvCxnSpPr>
          <p:nvPr/>
        </p:nvCxnSpPr>
        <p:spPr>
          <a:xfrm>
            <a:off x="6424498" y="2422220"/>
            <a:ext cx="0" cy="115022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Connecteur droit avec flèche 30">
            <a:extLst>
              <a:ext uri="{FF2B5EF4-FFF2-40B4-BE49-F238E27FC236}">
                <a16:creationId xmlns:a16="http://schemas.microsoft.com/office/drawing/2014/main" id="{5E47326A-775C-4FFF-AE9B-41F27F3DAAD9}"/>
              </a:ext>
            </a:extLst>
          </p:cNvPr>
          <p:cNvCxnSpPr>
            <a:cxnSpLocks/>
          </p:cNvCxnSpPr>
          <p:nvPr/>
        </p:nvCxnSpPr>
        <p:spPr>
          <a:xfrm>
            <a:off x="7683089" y="3000819"/>
            <a:ext cx="0" cy="85884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Connecteur droit avec flèche 32">
            <a:extLst>
              <a:ext uri="{FF2B5EF4-FFF2-40B4-BE49-F238E27FC236}">
                <a16:creationId xmlns:a16="http://schemas.microsoft.com/office/drawing/2014/main" id="{CE8A65A5-D6D3-428B-B3A6-F398EC7CD8B4}"/>
              </a:ext>
            </a:extLst>
          </p:cNvPr>
          <p:cNvCxnSpPr>
            <a:cxnSpLocks/>
          </p:cNvCxnSpPr>
          <p:nvPr/>
        </p:nvCxnSpPr>
        <p:spPr>
          <a:xfrm>
            <a:off x="8745257" y="1868502"/>
            <a:ext cx="0" cy="115022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Connecteur droit avec flèche 33">
            <a:extLst>
              <a:ext uri="{FF2B5EF4-FFF2-40B4-BE49-F238E27FC236}">
                <a16:creationId xmlns:a16="http://schemas.microsoft.com/office/drawing/2014/main" id="{EB0DC226-B14B-40DA-90F3-702056BDA4DD}"/>
              </a:ext>
            </a:extLst>
          </p:cNvPr>
          <p:cNvCxnSpPr>
            <a:cxnSpLocks/>
          </p:cNvCxnSpPr>
          <p:nvPr/>
        </p:nvCxnSpPr>
        <p:spPr>
          <a:xfrm>
            <a:off x="9934123" y="3263041"/>
            <a:ext cx="0" cy="92070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ZoneTexte 1">
            <a:extLst>
              <a:ext uri="{FF2B5EF4-FFF2-40B4-BE49-F238E27FC236}">
                <a16:creationId xmlns:a16="http://schemas.microsoft.com/office/drawing/2014/main" id="{CC8017A5-2266-4A95-8105-73ADBF8F5316}"/>
              </a:ext>
            </a:extLst>
          </p:cNvPr>
          <p:cNvSpPr txBox="1"/>
          <p:nvPr/>
        </p:nvSpPr>
        <p:spPr>
          <a:xfrm>
            <a:off x="4913644" y="275883"/>
            <a:ext cx="592137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500" b="1" dirty="0"/>
              <a:t>En résumé</a:t>
            </a:r>
            <a:endParaRPr lang="en-GB" sz="3500" b="1" dirty="0"/>
          </a:p>
        </p:txBody>
      </p:sp>
    </p:spTree>
    <p:extLst>
      <p:ext uri="{BB962C8B-B14F-4D97-AF65-F5344CB8AC3E}">
        <p14:creationId xmlns:p14="http://schemas.microsoft.com/office/powerpoint/2010/main" val="40309769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C477F4C5-8CE8-4C62-BC4D-BD54E67C348D}"/>
              </a:ext>
            </a:extLst>
          </p:cNvPr>
          <p:cNvSpPr txBox="1"/>
          <p:nvPr/>
        </p:nvSpPr>
        <p:spPr>
          <a:xfrm>
            <a:off x="2567836" y="1402915"/>
            <a:ext cx="9381994" cy="44165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500" b="1" u="sng" dirty="0"/>
              <a:t>Définitions:</a:t>
            </a:r>
          </a:p>
          <a:p>
            <a:endParaRPr lang="fr-FR" dirty="0"/>
          </a:p>
          <a:p>
            <a:endParaRPr lang="fr-FR" dirty="0"/>
          </a:p>
          <a:p>
            <a:r>
              <a:rPr lang="fr-FR" sz="3000" b="1" dirty="0"/>
              <a:t>-Analogique: </a:t>
            </a:r>
            <a:r>
              <a:rPr lang="fr-FR" sz="3000" dirty="0"/>
              <a:t>Qualifie un signal ou une grandeur pouvant prendre n’importe qu’elle valeur dans un intervalle, de façon continue.</a:t>
            </a:r>
          </a:p>
          <a:p>
            <a:endParaRPr lang="fr-FR" sz="3000" dirty="0"/>
          </a:p>
          <a:p>
            <a:endParaRPr lang="fr-FR" sz="3000" dirty="0"/>
          </a:p>
          <a:p>
            <a:r>
              <a:rPr lang="fr-FR" sz="3000" b="1" dirty="0"/>
              <a:t>-Numérique: </a:t>
            </a:r>
            <a:r>
              <a:rPr lang="fr-FR" sz="3000" dirty="0"/>
              <a:t>Qualifie un signal ou une grandeur ne pouvant prendre que des valeurs discrète,</a:t>
            </a:r>
            <a:endParaRPr lang="en-GB" sz="3000" dirty="0"/>
          </a:p>
        </p:txBody>
      </p:sp>
    </p:spTree>
    <p:extLst>
      <p:ext uri="{BB962C8B-B14F-4D97-AF65-F5344CB8AC3E}">
        <p14:creationId xmlns:p14="http://schemas.microsoft.com/office/powerpoint/2010/main" val="12038022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1">
            <a:extLst>
              <a:ext uri="{FF2B5EF4-FFF2-40B4-BE49-F238E27FC236}">
                <a16:creationId xmlns:a16="http://schemas.microsoft.com/office/drawing/2014/main" id="{7DE18355-E497-4522-8EB1-C12D84636CE8}"/>
              </a:ext>
            </a:extLst>
          </p:cNvPr>
          <p:cNvPicPr/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1331260" y="632012"/>
            <a:ext cx="10071846" cy="5567082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32EA9C1E-1F49-4F5A-8F70-19B2DD61E985}"/>
              </a:ext>
            </a:extLst>
          </p:cNvPr>
          <p:cNvSpPr txBox="1"/>
          <p:nvPr/>
        </p:nvSpPr>
        <p:spPr>
          <a:xfrm>
            <a:off x="4558553" y="0"/>
            <a:ext cx="39265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/>
              <a:t>1000 points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2174035004"/>
      </p:ext>
    </p:extLst>
  </p:cSld>
  <p:clrMapOvr>
    <a:masterClrMapping/>
  </p:clrMapOvr>
</p:sld>
</file>

<file path=ppt/theme/theme1.xml><?xml version="1.0" encoding="utf-8"?>
<a:theme xmlns:a="http://schemas.openxmlformats.org/drawingml/2006/main" name="Brin">
  <a:themeElements>
    <a:clrScheme name="Bleu 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Bri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610</TotalTime>
  <Words>186</Words>
  <Application>Microsoft Office PowerPoint</Application>
  <PresentationFormat>Grand écran</PresentationFormat>
  <Paragraphs>44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Brin</vt:lpstr>
      <vt:lpstr>Acquisition et traitement de données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Calibre +10V/-10V    signal GBF V=0,2V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gaëtan gaston</dc:creator>
  <cp:lastModifiedBy>gaëtan gaston</cp:lastModifiedBy>
  <cp:revision>15</cp:revision>
  <dcterms:created xsi:type="dcterms:W3CDTF">2020-09-23T16:16:18Z</dcterms:created>
  <dcterms:modified xsi:type="dcterms:W3CDTF">2020-11-08T21:37:22Z</dcterms:modified>
</cp:coreProperties>
</file>