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8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3C64-E83E-4390-9184-E38FB5301CB5}" type="datetimeFigureOut">
              <a:rPr lang="en-GB" smtClean="0"/>
              <a:t>24/05/2021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F2DB-4DB9-4761-8805-17DE6697AA1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229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3C64-E83E-4390-9184-E38FB5301CB5}" type="datetimeFigureOut">
              <a:rPr lang="en-GB" smtClean="0"/>
              <a:t>24/05/2021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F2DB-4DB9-4761-8805-17DE6697AA1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906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3C64-E83E-4390-9184-E38FB5301CB5}" type="datetimeFigureOut">
              <a:rPr lang="en-GB" smtClean="0"/>
              <a:t>24/05/2021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F2DB-4DB9-4761-8805-17DE6697AA1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515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3C64-E83E-4390-9184-E38FB5301CB5}" type="datetimeFigureOut">
              <a:rPr lang="en-GB" smtClean="0"/>
              <a:t>24/05/2021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F2DB-4DB9-4761-8805-17DE6697AA1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018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3C64-E83E-4390-9184-E38FB5301CB5}" type="datetimeFigureOut">
              <a:rPr lang="en-GB" smtClean="0"/>
              <a:t>24/05/2021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F2DB-4DB9-4761-8805-17DE6697AA1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5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3C64-E83E-4390-9184-E38FB5301CB5}" type="datetimeFigureOut">
              <a:rPr lang="en-GB" smtClean="0"/>
              <a:t>24/05/2021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F2DB-4DB9-4761-8805-17DE6697AA1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553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3C64-E83E-4390-9184-E38FB5301CB5}" type="datetimeFigureOut">
              <a:rPr lang="en-GB" smtClean="0"/>
              <a:t>24/05/2021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F2DB-4DB9-4761-8805-17DE6697AA1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588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3C64-E83E-4390-9184-E38FB5301CB5}" type="datetimeFigureOut">
              <a:rPr lang="en-GB" smtClean="0"/>
              <a:t>24/05/2021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F2DB-4DB9-4761-8805-17DE6697AA1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142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3C64-E83E-4390-9184-E38FB5301CB5}" type="datetimeFigureOut">
              <a:rPr lang="en-GB" smtClean="0"/>
              <a:t>24/05/2021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F2DB-4DB9-4761-8805-17DE6697AA1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93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3C64-E83E-4390-9184-E38FB5301CB5}" type="datetimeFigureOut">
              <a:rPr lang="en-GB" smtClean="0"/>
              <a:t>24/05/2021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F2DB-4DB9-4761-8805-17DE6697AA1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929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3C64-E83E-4390-9184-E38FB5301CB5}" type="datetimeFigureOut">
              <a:rPr lang="en-GB" smtClean="0"/>
              <a:t>24/05/2021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F2DB-4DB9-4761-8805-17DE6697AA1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35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23C64-E83E-4390-9184-E38FB5301CB5}" type="datetimeFigureOut">
              <a:rPr lang="en-GB" smtClean="0"/>
              <a:t>24/05/2021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5F2DB-4DB9-4761-8805-17DE6697AA1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671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CD2F0513-156E-4553-A48B-AC0D24B85C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3895747" y="-288878"/>
            <a:ext cx="4939889" cy="6972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528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necteur droit 7"/>
          <p:cNvCxnSpPr/>
          <p:nvPr/>
        </p:nvCxnSpPr>
        <p:spPr>
          <a:xfrm>
            <a:off x="5921829" y="0"/>
            <a:ext cx="0" cy="6858000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Double flèche horizontale 8"/>
          <p:cNvSpPr/>
          <p:nvPr/>
        </p:nvSpPr>
        <p:spPr>
          <a:xfrm>
            <a:off x="5320937" y="1036320"/>
            <a:ext cx="1201783" cy="409302"/>
          </a:xfrm>
          <a:prstGeom prst="leftRightArrow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584960" y="226423"/>
            <a:ext cx="2682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Conduction électrique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7920446" y="226423"/>
            <a:ext cx="2682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Conduction thermique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584960" y="1036320"/>
            <a:ext cx="2682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Potentiel électrique (V)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7920446" y="1036320"/>
            <a:ext cx="2682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Température (K)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Double flèche horizontale 13"/>
          <p:cNvSpPr/>
          <p:nvPr/>
        </p:nvSpPr>
        <p:spPr>
          <a:xfrm>
            <a:off x="5320937" y="1717410"/>
            <a:ext cx="1201783" cy="409302"/>
          </a:xfrm>
          <a:prstGeom prst="leftRightArrow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1584960" y="1717410"/>
            <a:ext cx="2682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fr-FR" sz="1600" b="1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élec</a:t>
            </a:r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en C.s</a:t>
            </a:r>
            <a:r>
              <a:rPr lang="fr-FR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.m</a:t>
            </a:r>
            <a:r>
              <a:rPr lang="fr-FR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7920446" y="1717410"/>
            <a:ext cx="2682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fr-FR" sz="1600" b="1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en J.s</a:t>
            </a:r>
            <a:r>
              <a:rPr lang="fr-FR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.m</a:t>
            </a:r>
            <a:r>
              <a:rPr lang="fr-FR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7920446" y="2412420"/>
                <a:ext cx="1476430" cy="4082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6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Φ=</a:t>
                </a:r>
                <a14:m>
                  <m:oMath xmlns:m="http://schemas.openxmlformats.org/officeDocument/2006/math">
                    <m:nary>
                      <m:naryPr>
                        <m:chr m:val="∬"/>
                        <m:limLoc m:val="undOvr"/>
                        <m:subHide m:val="on"/>
                        <m:supHide m:val="on"/>
                        <m:ctrlPr>
                          <a:rPr lang="en-GB" sz="1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fr-FR" sz="1600" b="1" i="1" smtClean="0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fr-FR" sz="1600" b="1" i="1" smtClean="0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𝒋</m:t>
                            </m:r>
                          </m:e>
                          <m:sup>
                            <m:r>
                              <a:rPr lang="fr-FR" sz="1600" b="1" i="1" smtClean="0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é</m:t>
                            </m:r>
                            <m:r>
                              <a:rPr lang="fr-FR" sz="1600" b="1" i="1" smtClean="0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𝒍𝒆𝒄</m:t>
                            </m:r>
                          </m:sup>
                        </m:sSup>
                        <m:r>
                          <a:rPr lang="fr-FR" sz="16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fr-FR" sz="16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𝒅𝑺</m:t>
                        </m:r>
                      </m:e>
                    </m:nary>
                  </m:oMath>
                </a14:m>
                <a:r>
                  <a:rPr lang="fr-FR" sz="16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</a:t>
                </a:r>
                <a:endParaRPr lang="en-GB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0446" y="2412420"/>
                <a:ext cx="1476430" cy="408253"/>
              </a:xfrm>
              <a:prstGeom prst="rect">
                <a:avLst/>
              </a:prstGeom>
              <a:blipFill rotWithShape="0">
                <a:blip r:embed="rId2"/>
                <a:stretch>
                  <a:fillRect l="-4959" t="-107463" r="-1240" b="-1701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1584960" y="2412421"/>
                <a:ext cx="1256754" cy="4082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6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I=</a:t>
                </a:r>
                <a14:m>
                  <m:oMath xmlns:m="http://schemas.openxmlformats.org/officeDocument/2006/math">
                    <m:nary>
                      <m:naryPr>
                        <m:chr m:val="∬"/>
                        <m:limLoc m:val="undOvr"/>
                        <m:subHide m:val="on"/>
                        <m:supHide m:val="on"/>
                        <m:ctrlPr>
                          <a:rPr lang="en-GB" sz="1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GB" sz="1600" i="1" smtClean="0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fr-FR" sz="1600" b="1" i="1" smtClean="0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𝒋</m:t>
                            </m:r>
                          </m:e>
                          <m:sup>
                            <m:r>
                              <a:rPr lang="fr-FR" sz="1600" b="0" i="1" smtClean="0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é</m:t>
                            </m:r>
                            <m:r>
                              <a:rPr lang="fr-FR" sz="1600" b="0" i="1" smtClean="0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𝑙𝑒𝑐</m:t>
                            </m:r>
                          </m:sup>
                        </m:sSup>
                        <m:r>
                          <a:rPr lang="fr-FR" sz="16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fr-FR" sz="16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𝒅𝑺</m:t>
                        </m:r>
                      </m:e>
                    </m:nary>
                  </m:oMath>
                </a14:m>
                <a:endParaRPr lang="en-GB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4960" y="2412421"/>
                <a:ext cx="1256754" cy="408253"/>
              </a:xfrm>
              <a:prstGeom prst="rect">
                <a:avLst/>
              </a:prstGeom>
              <a:blipFill rotWithShape="0">
                <a:blip r:embed="rId3"/>
                <a:stretch>
                  <a:fillRect l="-14078" t="-107463" r="-10194" b="-1701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Double flèche horizontale 18"/>
          <p:cNvSpPr/>
          <p:nvPr/>
        </p:nvSpPr>
        <p:spPr>
          <a:xfrm>
            <a:off x="5293505" y="2412420"/>
            <a:ext cx="1201783" cy="409302"/>
          </a:xfrm>
          <a:prstGeom prst="leftRightArrow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7920446" y="3069918"/>
                <a:ext cx="2587568" cy="4794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6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Φ=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600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160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δ</m:t>
                        </m:r>
                        <m:r>
                          <a:rPr lang="fr-FR" sz="1600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𝑄</m:t>
                        </m:r>
                      </m:num>
                      <m:den>
                        <m:r>
                          <a:rPr lang="fr-FR" sz="1600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fr-FR" sz="16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	Q en J ; Φ en W</a:t>
                </a:r>
                <a:endParaRPr lang="en-GB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0446" y="3069918"/>
                <a:ext cx="2587568" cy="479490"/>
              </a:xfrm>
              <a:prstGeom prst="rect">
                <a:avLst/>
              </a:prstGeom>
              <a:blipFill rotWithShape="0">
                <a:blip r:embed="rId4"/>
                <a:stretch>
                  <a:fillRect l="-1176" r="-941"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1584960" y="3078446"/>
                <a:ext cx="2515176" cy="4717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600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I</a:t>
                </a:r>
                <a:r>
                  <a:rPr lang="fr-FR" sz="16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600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1600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𝑑𝑞</m:t>
                        </m:r>
                      </m:num>
                      <m:den>
                        <m:r>
                          <a:rPr lang="fr-FR" sz="1600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fr-FR" sz="16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	q en C ; I en A  </a:t>
                </a:r>
                <a:endParaRPr lang="en-GB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4960" y="3078446"/>
                <a:ext cx="2515176" cy="471796"/>
              </a:xfrm>
              <a:prstGeom prst="rect">
                <a:avLst/>
              </a:prstGeom>
              <a:blipFill rotWithShape="0">
                <a:blip r:embed="rId5"/>
                <a:stretch>
                  <a:fillRect l="-1211" r="-242" b="-51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Double flèche horizontale 22"/>
          <p:cNvSpPr/>
          <p:nvPr/>
        </p:nvSpPr>
        <p:spPr>
          <a:xfrm>
            <a:off x="5293504" y="3078446"/>
            <a:ext cx="1201783" cy="409302"/>
          </a:xfrm>
          <a:prstGeom prst="leftRightArrow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1584960" y="3815965"/>
            <a:ext cx="26822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Loi d’Ohm locale</a:t>
            </a:r>
          </a:p>
          <a:p>
            <a:r>
              <a:rPr lang="fr-FR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fr-FR" sz="1600" b="1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élec</a:t>
            </a:r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= - </a:t>
            </a:r>
            <a:r>
              <a:rPr lang="el-GR" sz="1600" dirty="0"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grad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 V</a:t>
            </a:r>
          </a:p>
          <a:p>
            <a:r>
              <a:rPr lang="el-GR" sz="1600" dirty="0"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 en A. V</a:t>
            </a:r>
            <a:r>
              <a:rPr lang="fr-FR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.m</a:t>
            </a:r>
            <a:r>
              <a:rPr lang="fr-FR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 (= S.m</a:t>
            </a:r>
            <a:r>
              <a:rPr lang="fr-FR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7920446" y="3807438"/>
            <a:ext cx="26822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Loi de Fourier</a:t>
            </a:r>
          </a:p>
          <a:p>
            <a:r>
              <a:rPr lang="fr-FR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fr-FR" sz="1600" b="1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= - </a:t>
            </a:r>
            <a:r>
              <a:rPr lang="el-GR" sz="1600" dirty="0">
                <a:latin typeface="Arial" panose="020B0604020202020204" pitchFamily="34" charset="0"/>
                <a:cs typeface="Arial" panose="020B0604020202020204" pitchFamily="34" charset="0"/>
              </a:rPr>
              <a:t>λ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grad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 T</a:t>
            </a:r>
          </a:p>
          <a:p>
            <a:r>
              <a:rPr lang="el-GR" sz="1600" dirty="0">
                <a:latin typeface="Arial" panose="020B0604020202020204" pitchFamily="34" charset="0"/>
                <a:cs typeface="Arial" panose="020B0604020202020204" pitchFamily="34" charset="0"/>
              </a:rPr>
              <a:t>λ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 en W.K</a:t>
            </a:r>
            <a:r>
              <a:rPr lang="fr-FR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.m</a:t>
            </a:r>
            <a:r>
              <a:rPr lang="fr-FR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Double flèche horizontale 25"/>
          <p:cNvSpPr/>
          <p:nvPr/>
        </p:nvSpPr>
        <p:spPr>
          <a:xfrm>
            <a:off x="5323115" y="3908135"/>
            <a:ext cx="1201783" cy="409302"/>
          </a:xfrm>
          <a:prstGeom prst="leftRightArrow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Double flèche horizontale 26"/>
          <p:cNvSpPr/>
          <p:nvPr/>
        </p:nvSpPr>
        <p:spPr>
          <a:xfrm>
            <a:off x="5320937" y="5199199"/>
            <a:ext cx="1201783" cy="409302"/>
          </a:xfrm>
          <a:prstGeom prst="leftRightArrow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ZoneTexte 27"/>
              <p:cNvSpPr txBox="1"/>
              <p:nvPr/>
            </p:nvSpPr>
            <p:spPr>
              <a:xfrm>
                <a:off x="1584960" y="4957569"/>
                <a:ext cx="2682240" cy="9380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Résistance électrique</a:t>
                </a:r>
              </a:p>
              <a:p>
                <a:r>
                  <a:rPr lang="fr-FR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R=</a:t>
                </a:r>
                <a14:m>
                  <m:oMath xmlns:m="http://schemas.openxmlformats.org/officeDocument/2006/math">
                    <m:r>
                      <a:rPr lang="fr-FR" sz="1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fr-FR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fr-FR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fr-FR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1−</m:t>
                        </m:r>
                        <m:r>
                          <a:rPr lang="fr-FR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fr-FR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fr-FR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den>
                    </m:f>
                    <m:r>
                      <a:rPr lang="fr-FR" sz="1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fr-FR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FR" sz="16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U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fr-FR" sz="16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I</m:t>
                        </m:r>
                      </m:den>
                    </m:f>
                  </m:oMath>
                </a14:m>
                <a:endParaRPr lang="fr-FR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ZoneTexte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4960" y="4957569"/>
                <a:ext cx="2682240" cy="938077"/>
              </a:xfrm>
              <a:prstGeom prst="rect">
                <a:avLst/>
              </a:prstGeom>
              <a:blipFill rotWithShape="0">
                <a:blip r:embed="rId6"/>
                <a:stretch>
                  <a:fillRect l="-1136" t="-19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ZoneTexte 28"/>
              <p:cNvSpPr txBox="1"/>
              <p:nvPr/>
            </p:nvSpPr>
            <p:spPr>
              <a:xfrm>
                <a:off x="7920446" y="4992948"/>
                <a:ext cx="2682240" cy="9478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Résistance thermique</a:t>
                </a:r>
              </a:p>
              <a:p>
                <a:r>
                  <a:rPr lang="fr-FR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R=</a:t>
                </a:r>
                <a14:m>
                  <m:oMath xmlns:m="http://schemas.openxmlformats.org/officeDocument/2006/math">
                    <m:r>
                      <a:rPr lang="fr-FR" sz="1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fr-FR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fr-FR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  <m:r>
                          <a:rPr lang="fr-FR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1−</m:t>
                        </m:r>
                        <m:r>
                          <a:rPr lang="fr-FR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  <m:r>
                          <a:rPr lang="fr-FR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fr-FR" sz="1600" dirty="0" smtClean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Φ</m:t>
                        </m:r>
                      </m:den>
                    </m:f>
                  </m:oMath>
                </a14:m>
                <a:endParaRPr lang="fr-FR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ZoneText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0446" y="4992948"/>
                <a:ext cx="2682240" cy="947888"/>
              </a:xfrm>
              <a:prstGeom prst="rect">
                <a:avLst/>
              </a:prstGeom>
              <a:blipFill rotWithShape="0">
                <a:blip r:embed="rId7"/>
                <a:stretch>
                  <a:fillRect l="-1136" t="-192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2041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05A497AA-9074-4B13-94F4-AF921F042868}"/>
              </a:ext>
            </a:extLst>
          </p:cNvPr>
          <p:cNvCxnSpPr>
            <a:cxnSpLocks/>
          </p:cNvCxnSpPr>
          <p:nvPr/>
        </p:nvCxnSpPr>
        <p:spPr>
          <a:xfrm>
            <a:off x="6096000" y="211015"/>
            <a:ext cx="0" cy="60842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3BCD93F5-5646-47CE-82E4-5AAFAB7ADCB5}"/>
              </a:ext>
            </a:extLst>
          </p:cNvPr>
          <p:cNvSpPr/>
          <p:nvPr/>
        </p:nvSpPr>
        <p:spPr>
          <a:xfrm>
            <a:off x="1960684" y="545123"/>
            <a:ext cx="2066193" cy="4659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9D722C5C-132B-4BB6-9049-9B2B7862D8E4}"/>
              </a:ext>
            </a:extLst>
          </p:cNvPr>
          <p:cNvCxnSpPr/>
          <p:nvPr/>
        </p:nvCxnSpPr>
        <p:spPr>
          <a:xfrm>
            <a:off x="1415562" y="1266092"/>
            <a:ext cx="313885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D275140-D568-47B2-A1D0-BFBBDE5676BD}"/>
              </a:ext>
            </a:extLst>
          </p:cNvPr>
          <p:cNvCxnSpPr>
            <a:cxnSpLocks/>
          </p:cNvCxnSpPr>
          <p:nvPr/>
        </p:nvCxnSpPr>
        <p:spPr>
          <a:xfrm>
            <a:off x="1960684" y="1266092"/>
            <a:ext cx="0" cy="87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A8D5B090-31E8-48D4-9F19-5D506653F972}"/>
              </a:ext>
            </a:extLst>
          </p:cNvPr>
          <p:cNvCxnSpPr>
            <a:cxnSpLocks/>
          </p:cNvCxnSpPr>
          <p:nvPr/>
        </p:nvCxnSpPr>
        <p:spPr>
          <a:xfrm flipH="1">
            <a:off x="4026877" y="1186961"/>
            <a:ext cx="2" cy="1758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894EA5AA-D038-4103-ABB0-4643CDA66F81}"/>
              </a:ext>
            </a:extLst>
          </p:cNvPr>
          <p:cNvCxnSpPr>
            <a:cxnSpLocks/>
          </p:cNvCxnSpPr>
          <p:nvPr/>
        </p:nvCxnSpPr>
        <p:spPr>
          <a:xfrm flipH="1">
            <a:off x="1957754" y="1186961"/>
            <a:ext cx="2" cy="1758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>
            <a:extLst>
              <a:ext uri="{FF2B5EF4-FFF2-40B4-BE49-F238E27FC236}">
                <a16:creationId xmlns:a16="http://schemas.microsoft.com/office/drawing/2014/main" id="{1F582526-8FE9-440C-B5EA-6BCC2D7A62B8}"/>
              </a:ext>
            </a:extLst>
          </p:cNvPr>
          <p:cNvSpPr txBox="1"/>
          <p:nvPr/>
        </p:nvSpPr>
        <p:spPr>
          <a:xfrm>
            <a:off x="4554415" y="1213338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4B9D902-3918-4A97-B216-9A928D37BC6C}"/>
              </a:ext>
            </a:extLst>
          </p:cNvPr>
          <p:cNvSpPr txBox="1"/>
          <p:nvPr/>
        </p:nvSpPr>
        <p:spPr>
          <a:xfrm>
            <a:off x="3878439" y="1318847"/>
            <a:ext cx="247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l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A1575AC1-1CB4-44EF-844B-4ECF276D21C7}"/>
              </a:ext>
            </a:extLst>
          </p:cNvPr>
          <p:cNvSpPr txBox="1"/>
          <p:nvPr/>
        </p:nvSpPr>
        <p:spPr>
          <a:xfrm>
            <a:off x="1830282" y="133640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F9BB7F34-E937-46A4-A107-D37A8E9B5524}"/>
              </a:ext>
            </a:extLst>
          </p:cNvPr>
          <p:cNvSpPr txBox="1"/>
          <p:nvPr/>
        </p:nvSpPr>
        <p:spPr>
          <a:xfrm>
            <a:off x="4125623" y="545123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V</a:t>
            </a:r>
            <a:r>
              <a:rPr lang="fr-FR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endParaRPr lang="fr-F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0B2610B4-35D3-4729-BBC5-42D2F76ED432}"/>
              </a:ext>
            </a:extLst>
          </p:cNvPr>
          <p:cNvSpPr txBox="1"/>
          <p:nvPr/>
        </p:nvSpPr>
        <p:spPr>
          <a:xfrm>
            <a:off x="1406769" y="536276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V</a:t>
            </a:r>
            <a:r>
              <a:rPr lang="fr-FR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endParaRPr lang="fr-F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DC15C740-600C-4866-956A-80F5A2A22904}"/>
              </a:ext>
            </a:extLst>
          </p:cNvPr>
          <p:cNvCxnSpPr/>
          <p:nvPr/>
        </p:nvCxnSpPr>
        <p:spPr>
          <a:xfrm>
            <a:off x="1957754" y="369277"/>
            <a:ext cx="20152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>
            <a:extLst>
              <a:ext uri="{FF2B5EF4-FFF2-40B4-BE49-F238E27FC236}">
                <a16:creationId xmlns:a16="http://schemas.microsoft.com/office/drawing/2014/main" id="{80A0A94D-BDBD-49DC-AFDD-7DA8FDC12C83}"/>
              </a:ext>
            </a:extLst>
          </p:cNvPr>
          <p:cNvSpPr txBox="1"/>
          <p:nvPr/>
        </p:nvSpPr>
        <p:spPr>
          <a:xfrm>
            <a:off x="1849324" y="-48384"/>
            <a:ext cx="4246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Transport de charges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B5BD78DA-D98F-4195-A257-00670EF00461}"/>
              </a:ext>
            </a:extLst>
          </p:cNvPr>
          <p:cNvSpPr txBox="1"/>
          <p:nvPr/>
        </p:nvSpPr>
        <p:spPr>
          <a:xfrm>
            <a:off x="171512" y="562680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V</a:t>
            </a:r>
            <a:r>
              <a:rPr lang="fr-FR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 &gt; V</a:t>
            </a:r>
            <a:r>
              <a:rPr lang="fr-FR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endParaRPr lang="fr-F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67A63CF-B2F5-4DEE-86A8-F0F2D307788C}"/>
              </a:ext>
            </a:extLst>
          </p:cNvPr>
          <p:cNvSpPr/>
          <p:nvPr/>
        </p:nvSpPr>
        <p:spPr>
          <a:xfrm>
            <a:off x="8689726" y="556850"/>
            <a:ext cx="2066193" cy="4659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6" name="Connecteur droit avec flèche 55">
            <a:extLst>
              <a:ext uri="{FF2B5EF4-FFF2-40B4-BE49-F238E27FC236}">
                <a16:creationId xmlns:a16="http://schemas.microsoft.com/office/drawing/2014/main" id="{F938A27C-CC2C-4EFE-B925-AF62FF1339D8}"/>
              </a:ext>
            </a:extLst>
          </p:cNvPr>
          <p:cNvCxnSpPr/>
          <p:nvPr/>
        </p:nvCxnSpPr>
        <p:spPr>
          <a:xfrm>
            <a:off x="8144604" y="1277819"/>
            <a:ext cx="313885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>
            <a:extLst>
              <a:ext uri="{FF2B5EF4-FFF2-40B4-BE49-F238E27FC236}">
                <a16:creationId xmlns:a16="http://schemas.microsoft.com/office/drawing/2014/main" id="{C904003D-F613-41D7-87AA-17C583D120AD}"/>
              </a:ext>
            </a:extLst>
          </p:cNvPr>
          <p:cNvCxnSpPr>
            <a:cxnSpLocks/>
          </p:cNvCxnSpPr>
          <p:nvPr/>
        </p:nvCxnSpPr>
        <p:spPr>
          <a:xfrm>
            <a:off x="8689726" y="1277819"/>
            <a:ext cx="0" cy="87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>
            <a:extLst>
              <a:ext uri="{FF2B5EF4-FFF2-40B4-BE49-F238E27FC236}">
                <a16:creationId xmlns:a16="http://schemas.microsoft.com/office/drawing/2014/main" id="{2CC1A4B8-DC03-4895-9647-06B09986CA99}"/>
              </a:ext>
            </a:extLst>
          </p:cNvPr>
          <p:cNvCxnSpPr>
            <a:cxnSpLocks/>
          </p:cNvCxnSpPr>
          <p:nvPr/>
        </p:nvCxnSpPr>
        <p:spPr>
          <a:xfrm flipH="1">
            <a:off x="10755919" y="1198688"/>
            <a:ext cx="2" cy="1758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58">
            <a:extLst>
              <a:ext uri="{FF2B5EF4-FFF2-40B4-BE49-F238E27FC236}">
                <a16:creationId xmlns:a16="http://schemas.microsoft.com/office/drawing/2014/main" id="{37660355-FF49-4481-85AE-481964B36F26}"/>
              </a:ext>
            </a:extLst>
          </p:cNvPr>
          <p:cNvCxnSpPr>
            <a:cxnSpLocks/>
          </p:cNvCxnSpPr>
          <p:nvPr/>
        </p:nvCxnSpPr>
        <p:spPr>
          <a:xfrm flipH="1">
            <a:off x="8686796" y="1198688"/>
            <a:ext cx="2" cy="1758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ZoneTexte 59">
            <a:extLst>
              <a:ext uri="{FF2B5EF4-FFF2-40B4-BE49-F238E27FC236}">
                <a16:creationId xmlns:a16="http://schemas.microsoft.com/office/drawing/2014/main" id="{ACECB316-52B9-4A1F-A36D-208CF87ED2C7}"/>
              </a:ext>
            </a:extLst>
          </p:cNvPr>
          <p:cNvSpPr txBox="1"/>
          <p:nvPr/>
        </p:nvSpPr>
        <p:spPr>
          <a:xfrm>
            <a:off x="11283457" y="1225065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33FE5D00-D261-48A3-9222-A173E1781EF5}"/>
              </a:ext>
            </a:extLst>
          </p:cNvPr>
          <p:cNvSpPr txBox="1"/>
          <p:nvPr/>
        </p:nvSpPr>
        <p:spPr>
          <a:xfrm>
            <a:off x="10607481" y="1330574"/>
            <a:ext cx="247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l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965EE956-D83E-4848-A092-525F68CB8765}"/>
              </a:ext>
            </a:extLst>
          </p:cNvPr>
          <p:cNvSpPr txBox="1"/>
          <p:nvPr/>
        </p:nvSpPr>
        <p:spPr>
          <a:xfrm>
            <a:off x="8541416" y="133057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C7EF6EBC-BE59-4436-9015-C68E59AAB0CF}"/>
              </a:ext>
            </a:extLst>
          </p:cNvPr>
          <p:cNvSpPr txBox="1"/>
          <p:nvPr/>
        </p:nvSpPr>
        <p:spPr>
          <a:xfrm>
            <a:off x="10854665" y="556850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T</a:t>
            </a:r>
            <a:r>
              <a:rPr lang="fr-FR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endParaRPr lang="fr-F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1A4C1FF8-18AC-4623-BD16-5833692A36FC}"/>
              </a:ext>
            </a:extLst>
          </p:cNvPr>
          <p:cNvSpPr txBox="1"/>
          <p:nvPr/>
        </p:nvSpPr>
        <p:spPr>
          <a:xfrm>
            <a:off x="8135811" y="548003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T</a:t>
            </a:r>
            <a:r>
              <a:rPr lang="fr-FR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endParaRPr lang="fr-F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65" name="Connecteur droit avec flèche 64">
            <a:extLst>
              <a:ext uri="{FF2B5EF4-FFF2-40B4-BE49-F238E27FC236}">
                <a16:creationId xmlns:a16="http://schemas.microsoft.com/office/drawing/2014/main" id="{2DFC865F-3043-44BC-B099-BFF01DC66083}"/>
              </a:ext>
            </a:extLst>
          </p:cNvPr>
          <p:cNvCxnSpPr/>
          <p:nvPr/>
        </p:nvCxnSpPr>
        <p:spPr>
          <a:xfrm>
            <a:off x="8686796" y="381004"/>
            <a:ext cx="20152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ZoneTexte 65">
            <a:extLst>
              <a:ext uri="{FF2B5EF4-FFF2-40B4-BE49-F238E27FC236}">
                <a16:creationId xmlns:a16="http://schemas.microsoft.com/office/drawing/2014/main" id="{1FF040EB-641C-4E4F-9F36-0675D964A898}"/>
              </a:ext>
            </a:extLst>
          </p:cNvPr>
          <p:cNvSpPr txBox="1"/>
          <p:nvPr/>
        </p:nvSpPr>
        <p:spPr>
          <a:xfrm>
            <a:off x="6900554" y="574407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T</a:t>
            </a:r>
            <a:r>
              <a:rPr lang="fr-FR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 &gt; T</a:t>
            </a:r>
            <a:r>
              <a:rPr lang="fr-FR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endParaRPr lang="fr-F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B38F51A1-7D82-4334-8C3C-7DC1C2B2664F}"/>
              </a:ext>
            </a:extLst>
          </p:cNvPr>
          <p:cNvSpPr txBox="1"/>
          <p:nvPr/>
        </p:nvSpPr>
        <p:spPr>
          <a:xfrm>
            <a:off x="8066377" y="-11880"/>
            <a:ext cx="3740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>
                <a:latin typeface="Cambria Math" panose="02040503050406030204" pitchFamily="18" charset="0"/>
                <a:ea typeface="Cambria Math" panose="02040503050406030204" pitchFamily="18" charset="0"/>
              </a:rPr>
              <a:t>Transport 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d’énergie thermique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ZoneTexte 67">
                <a:extLst>
                  <a:ext uri="{FF2B5EF4-FFF2-40B4-BE49-F238E27FC236}">
                    <a16:creationId xmlns:a16="http://schemas.microsoft.com/office/drawing/2014/main" id="{7E60A99E-F925-47A9-A3A6-3BFDF4957EE4}"/>
                  </a:ext>
                </a:extLst>
              </p:cNvPr>
              <p:cNvSpPr txBox="1"/>
              <p:nvPr/>
            </p:nvSpPr>
            <p:spPr>
              <a:xfrm>
                <a:off x="263769" y="2382715"/>
                <a:ext cx="50276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Vecteur densité de courant :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e>
                    </m:acc>
                  </m:oMath>
                </a14:m>
                <a:r>
                  <a:rPr lang="fr-FR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en A.m</a:t>
                </a:r>
                <a:r>
                  <a:rPr lang="fr-FR" sz="2000" baseline="30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-2</a:t>
                </a:r>
                <a:endParaRPr lang="fr-FR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8" name="ZoneTexte 67">
                <a:extLst>
                  <a:ext uri="{FF2B5EF4-FFF2-40B4-BE49-F238E27FC236}">
                    <a16:creationId xmlns:a16="http://schemas.microsoft.com/office/drawing/2014/main" id="{7E60A99E-F925-47A9-A3A6-3BFDF4957E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769" y="2382715"/>
                <a:ext cx="5027664" cy="400110"/>
              </a:xfrm>
              <a:prstGeom prst="rect">
                <a:avLst/>
              </a:prstGeom>
              <a:blipFill>
                <a:blip r:embed="rId2"/>
                <a:stretch>
                  <a:fillRect l="-1212" t="-15152" b="-2575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ZoneTexte 68">
                <a:extLst>
                  <a:ext uri="{FF2B5EF4-FFF2-40B4-BE49-F238E27FC236}">
                    <a16:creationId xmlns:a16="http://schemas.microsoft.com/office/drawing/2014/main" id="{0DC8170C-9DBC-4534-8971-A846181C1259}"/>
                  </a:ext>
                </a:extLst>
              </p:cNvPr>
              <p:cNvSpPr txBox="1"/>
              <p:nvPr/>
            </p:nvSpPr>
            <p:spPr>
              <a:xfrm>
                <a:off x="6347519" y="2382715"/>
                <a:ext cx="5844481" cy="32751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Vecteur densité de flux thermique :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fr-FR" sz="20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𝑗</m:t>
                            </m:r>
                          </m:e>
                          <m:sub>
                            <m:r>
                              <a:rPr lang="fr-FR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𝑡h</m:t>
                            </m:r>
                          </m:sub>
                        </m:sSub>
                      </m:e>
                    </m:acc>
                  </m:oMath>
                </a14:m>
                <a:r>
                  <a:rPr lang="fr-FR" sz="20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fr-FR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en W.m</a:t>
                </a:r>
                <a:r>
                  <a:rPr lang="fr-FR" sz="2000" baseline="30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-2</a:t>
                </a:r>
              </a:p>
              <a:p>
                <a:endParaRPr lang="fr-FR" sz="2000" baseline="30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fr-FR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Intensité de courant : </a:t>
                </a:r>
                <a:r>
                  <a:rPr lang="fr-FR" sz="2000" dirty="0">
                    <a:solidFill>
                      <a:srgbClr val="FF0000"/>
                    </a:solidFill>
                    <a:latin typeface="Symbol" panose="05050102010706020507" pitchFamily="18" charset="2"/>
                    <a:ea typeface="Cambria Math" panose="02040503050406030204" pitchFamily="18" charset="0"/>
                  </a:rPr>
                  <a:t>F</a:t>
                </a:r>
                <a:r>
                  <a:rPr lang="fr-FR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nary>
                      <m:naryPr>
                        <m:chr m:val="∬"/>
                        <m:limLoc m:val="undOvr"/>
                        <m:ctrlPr>
                          <a:rPr lang="fr-FR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fr-F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fr-FR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fr-FR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fr-FR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acc>
                          </m:e>
                          <m:sub>
                            <m:r>
                              <a:rPr lang="fr-FR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𝑡h</m:t>
                            </m:r>
                          </m:sub>
                        </m:sSub>
                        <m:r>
                          <a:rPr lang="fr-F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.</m:t>
                        </m:r>
                        <m:acc>
                          <m:accPr>
                            <m:chr m:val="⃗"/>
                            <m:ctrlPr>
                              <a:rPr lang="fr-FR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𝑑𝑆</m:t>
                            </m:r>
                          </m:e>
                        </m:acc>
                      </m:e>
                    </m:nary>
                  </m:oMath>
                </a14:m>
                <a:endParaRPr lang="fr-FR" sz="2000" baseline="30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fr-FR" sz="2000" baseline="30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fr-FR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Loi d’Ohm locale :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e>
                    </m:acc>
                  </m:oMath>
                </a14:m>
                <a:r>
                  <a:rPr lang="fr-FR" sz="20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fr-FR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-</a:t>
                </a:r>
                <a:r>
                  <a:rPr lang="fr-FR" sz="2000" dirty="0">
                    <a:solidFill>
                      <a:schemeClr val="accent2"/>
                    </a:solidFill>
                    <a:latin typeface="Symbol" panose="05050102010706020507" pitchFamily="18" charset="2"/>
                    <a:ea typeface="Cambria Math" panose="02040503050406030204" pitchFamily="18" charset="0"/>
                  </a:rPr>
                  <a:t>l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𝑔𝑟𝑎𝑑</m:t>
                        </m:r>
                      </m:e>
                    </m:acc>
                    <m:r>
                      <a:rPr lang="fr-FR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fr-FR" sz="20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fr-FR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fr-FR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fr-FR" sz="2000" baseline="30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fr-FR" sz="2400" baseline="30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fr-FR" sz="2800" dirty="0">
                    <a:solidFill>
                      <a:srgbClr val="FF0000"/>
                    </a:solidFill>
                    <a:latin typeface="Symbol" panose="05050102010706020507" pitchFamily="18" charset="2"/>
                    <a:ea typeface="Cambria Math" panose="02040503050406030204" pitchFamily="18" charset="0"/>
                  </a:rPr>
                  <a:t>F</a:t>
                </a:r>
                <a:r>
                  <a:rPr lang="fr-FR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r-FR" sz="280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8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fr-FR" sz="28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fr-FR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− </m:t>
                        </m:r>
                        <m:sSub>
                          <m:sSubPr>
                            <m:ctrlPr>
                              <a:rPr lang="fr-FR" sz="28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8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fr-FR" sz="28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r-FR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fr-FR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𝑡h</m:t>
                            </m:r>
                          </m:sub>
                        </m:sSub>
                      </m:den>
                    </m:f>
                  </m:oMath>
                </a14:m>
                <a:endParaRPr lang="fr-FR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fr-FR" sz="2000" baseline="30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fr-FR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9" name="ZoneTexte 68">
                <a:extLst>
                  <a:ext uri="{FF2B5EF4-FFF2-40B4-BE49-F238E27FC236}">
                    <a16:creationId xmlns:a16="http://schemas.microsoft.com/office/drawing/2014/main" id="{0DC8170C-9DBC-4534-8971-A846181C12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7519" y="2382715"/>
                <a:ext cx="5844481" cy="3275192"/>
              </a:xfrm>
              <a:prstGeom prst="rect">
                <a:avLst/>
              </a:prstGeom>
              <a:blipFill>
                <a:blip r:embed="rId3"/>
                <a:stretch>
                  <a:fillRect l="-2086" t="-18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ZoneTexte 69">
                <a:extLst>
                  <a:ext uri="{FF2B5EF4-FFF2-40B4-BE49-F238E27FC236}">
                    <a16:creationId xmlns:a16="http://schemas.microsoft.com/office/drawing/2014/main" id="{AF2FFCC6-CFA7-4B3C-8004-92C9DAD39912}"/>
                  </a:ext>
                </a:extLst>
              </p:cNvPr>
              <p:cNvSpPr txBox="1"/>
              <p:nvPr/>
            </p:nvSpPr>
            <p:spPr>
              <a:xfrm>
                <a:off x="263769" y="2382715"/>
                <a:ext cx="5027664" cy="28188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Vecteur densité de courant : </a:t>
                </a:r>
                <a:r>
                  <a:rPr lang="fr-FR" sz="20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e>
                    </m:acc>
                  </m:oMath>
                </a14:m>
                <a:r>
                  <a:rPr lang="fr-FR" sz="20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</a:t>
                </a:r>
                <a:r>
                  <a:rPr lang="fr-FR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en A.m</a:t>
                </a:r>
                <a:r>
                  <a:rPr lang="fr-FR" sz="2000" baseline="30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-2</a:t>
                </a:r>
                <a:endParaRPr lang="fr-FR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fr-FR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fr-FR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Intensité de courant : </a:t>
                </a:r>
                <a:r>
                  <a:rPr lang="fr-FR" sz="2000" dirty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I</a:t>
                </a:r>
                <a:r>
                  <a:rPr lang="fr-FR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nary>
                      <m:naryPr>
                        <m:chr m:val="∬"/>
                        <m:limLoc m:val="undOvr"/>
                        <m:ctrlPr>
                          <a:rPr lang="fr-FR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fr-F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sub>
                      <m:sup/>
                      <m:e>
                        <m:acc>
                          <m:accPr>
                            <m:chr m:val="⃗"/>
                            <m:ctrlPr>
                              <a:rPr lang="fr-FR" sz="20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𝑗</m:t>
                            </m:r>
                          </m:e>
                        </m:acc>
                        <m:r>
                          <a:rPr lang="fr-F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.</m:t>
                        </m:r>
                        <m:acc>
                          <m:accPr>
                            <m:chr m:val="⃗"/>
                            <m:ctrlPr>
                              <a:rPr lang="fr-FR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𝑑𝑆</m:t>
                            </m:r>
                          </m:e>
                        </m:acc>
                      </m:e>
                    </m:nary>
                  </m:oMath>
                </a14:m>
                <a:endParaRPr lang="fr-FR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fr-FR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fr-FR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Loi d’Ohm locale :</a:t>
                </a:r>
                <a:r>
                  <a:rPr lang="fr-FR" sz="20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e>
                    </m:acc>
                  </m:oMath>
                </a14:m>
                <a:r>
                  <a:rPr lang="fr-FR" sz="20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fr-FR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-</a:t>
                </a:r>
                <a:r>
                  <a:rPr lang="fr-FR" sz="2000" dirty="0">
                    <a:solidFill>
                      <a:schemeClr val="accent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σ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𝑔𝑟𝑎𝑑</m:t>
                        </m:r>
                      </m:e>
                    </m:acc>
                    <m:r>
                      <a:rPr lang="fr-FR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fr-FR" sz="20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  <m:r>
                      <a:rPr lang="fr-FR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fr-FR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fr-FR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fr-FR" sz="2800" dirty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I</a:t>
                </a:r>
                <a:r>
                  <a:rPr lang="fr-FR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𝑈</m:t>
                        </m:r>
                      </m:num>
                      <m:den>
                        <m:r>
                          <a:rPr lang="fr-FR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den>
                    </m:f>
                  </m:oMath>
                </a14:m>
                <a:endParaRPr lang="fr-FR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0" name="ZoneTexte 69">
                <a:extLst>
                  <a:ext uri="{FF2B5EF4-FFF2-40B4-BE49-F238E27FC236}">
                    <a16:creationId xmlns:a16="http://schemas.microsoft.com/office/drawing/2014/main" id="{AF2FFCC6-CFA7-4B3C-8004-92C9DAD399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769" y="2382715"/>
                <a:ext cx="5027664" cy="2818849"/>
              </a:xfrm>
              <a:prstGeom prst="rect">
                <a:avLst/>
              </a:prstGeom>
              <a:blipFill>
                <a:blip r:embed="rId4"/>
                <a:stretch>
                  <a:fillRect l="-2424" t="-216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14999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201</Words>
  <Application>Microsoft Office PowerPoint</Application>
  <PresentationFormat>Grand écran</PresentationFormat>
  <Paragraphs>50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Symbol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Schéma a la main de la barre de cuivre avec position des capteurs</dc:title>
  <dc:creator>Emma</dc:creator>
  <cp:lastModifiedBy>gaëtan gaston</cp:lastModifiedBy>
  <cp:revision>6</cp:revision>
  <dcterms:created xsi:type="dcterms:W3CDTF">2019-05-04T07:58:11Z</dcterms:created>
  <dcterms:modified xsi:type="dcterms:W3CDTF">2021-05-24T12:59:35Z</dcterms:modified>
</cp:coreProperties>
</file>