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C4AF4-C269-4C29-873B-9633274BB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7725FA1-3039-4458-A75B-DA2DDC3FF0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2D7A40-6931-4D40-AE86-E7FCAD054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C68079-285A-4293-BD4C-9FD630AE8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02E328-5B24-4EEA-9340-F8D76FBCD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37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2F6057-4FD9-4896-84FE-01A06250C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39AE06-8C73-49E5-B82F-F0D2A2005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8E81D3-FD5A-4DF2-B4F3-0B664F7B3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AB9DDE-CAEC-43B1-99CE-AF9C4BF47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025707-48C9-4EE0-B306-FFEB75F3A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594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8C872EC-9F5B-4593-8D35-A561B0EDF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36C4C4-A56A-4764-8567-0777341C9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1EDDF9-A171-4BE5-A9CA-E2DC47110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06FFAA-C861-4CB8-89B0-97EB9693D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7C7F32-C9C0-4989-8F17-C2234446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04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D8893-4CA8-4EDA-B5E8-FDB19347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3A0995-3BB1-4E71-9F23-8E7AA0D28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80353E-AD02-4B8E-8420-8D97CB055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CF0EBA0-64F4-470E-BE99-2A739A5BC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8132FD-44F8-4313-8C7C-0994FD60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9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DDD283-DE22-42CD-9534-E52B20973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47F0E3-5B33-4E8F-8DAF-078D673D0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2A106A-C6B6-41FA-8FC1-76E2AF798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54194-EDD4-44AE-957D-9B542C55E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03E784-2229-4E15-991F-DE526292A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94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B5536D-4A1D-43C0-9395-1A3E5518C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AA82FD-E4D8-4DE0-9D3C-4F9C3B208A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6502BE-CAFB-49A6-A06B-FBF1F70AA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97D589-506A-4B39-83A2-B2EDA516E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1B2F2B-0746-46B5-BBBD-4DD48768B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763DD7-EB31-4912-A7D2-3028CA57A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78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253AB8-19F9-4893-B11F-CC1A63568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936B3E-70E7-462F-BAB7-711389E42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D991F6-4997-40C0-92C4-5337F9202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1F5696F-9EAD-43AB-B506-D27B9C82E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762DCB2-05B6-4746-9903-51A90DB78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3F64664-7E06-49EB-9059-CBD3C9FB5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31240F-BB01-4B71-AB7D-27B5109E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11B0255-2091-4C99-BDF1-C43FE49D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88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86BCC9-BB67-47DF-921A-F8957DC3F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9796A41-55ED-4DAD-9C6D-1720A064B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7422E1-108B-4F09-8DD7-4556A940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1077BC-A35D-4AB6-A7D1-615DF8C48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42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6BAD95C-3E52-43B8-96F1-C7F4F9220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E673BF-FDAC-4B0D-A67E-F2EC7E10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A04C32D-C5A3-43CD-9CB9-201FACCE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562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D01D7F-BD8A-4CCD-9DF8-B992E3FB6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F639A3-3C7F-4D23-8125-765470C9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5CC53B9-A0B6-450C-B69A-748542AB8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9C743B-8C84-42D0-B5CC-66B4C0559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CC0C085-9BDA-4F69-AF01-4279D0E5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B6EA2E-F46D-4498-9793-4489AB7A6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865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A72771-E76B-4512-A4AA-0085D77C6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58BA5C-285C-434A-84C1-0AFEEF87D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00ADA8-2C49-401A-A5C0-05AB96418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5B31D3-06E8-4D0B-B8B7-817D9E7E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13F00C-7739-4FEF-A103-75C9AC9E8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D4FDAF-353E-41FA-8C40-8B00938A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81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45B5EA-D2CF-4C5B-A1C2-D193EE98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754153-25B7-4ABF-AD04-2E0B26D07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9F3800-6D15-40C6-A770-8684DC98C0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D72C3-FCA9-4B61-8C46-CFF22F6F2852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074EEB-87C5-42E0-8BD7-38E97492B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ECCD37-F037-4CE3-AC30-07D162A330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49EC5-865C-40E7-B0FD-F1EF2B0DA6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84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AF90934C-20C3-4E4F-8FE2-C1E15063E2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028" y="1734206"/>
            <a:ext cx="9318393" cy="377912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72B1932-44C7-4813-8D32-48E28176FC43}"/>
              </a:ext>
            </a:extLst>
          </p:cNvPr>
          <p:cNvSpPr txBox="1"/>
          <p:nvPr/>
        </p:nvSpPr>
        <p:spPr>
          <a:xfrm>
            <a:off x="3389586" y="551793"/>
            <a:ext cx="5147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Ouverture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AA7ED14-4557-4824-A8D2-CC596B9B2383}"/>
              </a:ext>
            </a:extLst>
          </p:cNvPr>
          <p:cNvSpPr txBox="1"/>
          <p:nvPr/>
        </p:nvSpPr>
        <p:spPr>
          <a:xfrm>
            <a:off x="6597869" y="5833241"/>
            <a:ext cx="3649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Cahier-de-prepa.fr</a:t>
            </a:r>
          </a:p>
        </p:txBody>
      </p:sp>
    </p:spTree>
    <p:extLst>
      <p:ext uri="{BB962C8B-B14F-4D97-AF65-F5344CB8AC3E}">
        <p14:creationId xmlns:p14="http://schemas.microsoft.com/office/powerpoint/2010/main" val="3598798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61859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74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010190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/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  <a:blipFill>
                <a:blip r:embed="rId2"/>
                <a:stretch>
                  <a:fillRect l="-4734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/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  <a:blipFill>
                <a:blip r:embed="rId3"/>
                <a:stretch>
                  <a:fillRect l="-48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2160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922194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/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  <a:blipFill>
                <a:blip r:embed="rId2"/>
                <a:stretch>
                  <a:fillRect l="-4734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/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  <a:blipFill>
                <a:blip r:embed="rId3"/>
                <a:stretch>
                  <a:fillRect l="-48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/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/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𝑘𝑚</m:t>
                        </m:r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  <a:blipFill>
                <a:blip r:embed="rId5"/>
                <a:stretch>
                  <a:fillRect l="-348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0574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06454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/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  <a:blipFill>
                <a:blip r:embed="rId2"/>
                <a:stretch>
                  <a:fillRect l="-4734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/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  <a:blipFill>
                <a:blip r:embed="rId3"/>
                <a:stretch>
                  <a:fillRect l="-48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/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/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𝑘𝑚</m:t>
                        </m:r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  <a:blipFill>
                <a:blip r:embed="rId5"/>
                <a:stretch>
                  <a:fillRect l="-348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79560414-F894-4F13-8BE7-6D7D308332DD}"/>
              </a:ext>
            </a:extLst>
          </p:cNvPr>
          <p:cNvSpPr/>
          <p:nvPr/>
        </p:nvSpPr>
        <p:spPr>
          <a:xfrm>
            <a:off x="2727954" y="3151508"/>
            <a:ext cx="1616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R (Résistance)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6FE84D-0792-4E8A-BAB2-BEACB3B1F8D7}"/>
              </a:ext>
            </a:extLst>
          </p:cNvPr>
          <p:cNvSpPr/>
          <p:nvPr/>
        </p:nvSpPr>
        <p:spPr>
          <a:xfrm>
            <a:off x="6472239" y="3151508"/>
            <a:ext cx="3816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(Coefficient de frottements fluides)</a:t>
            </a:r>
          </a:p>
        </p:txBody>
      </p:sp>
    </p:spTree>
    <p:extLst>
      <p:ext uri="{BB962C8B-B14F-4D97-AF65-F5344CB8AC3E}">
        <p14:creationId xmlns:p14="http://schemas.microsoft.com/office/powerpoint/2010/main" val="205682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015482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/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  <a:blipFill>
                <a:blip r:embed="rId2"/>
                <a:stretch>
                  <a:fillRect l="-4734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/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  <a:blipFill>
                <a:blip r:embed="rId3"/>
                <a:stretch>
                  <a:fillRect l="-48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/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/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𝑘𝑚</m:t>
                        </m:r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  <a:blipFill>
                <a:blip r:embed="rId5"/>
                <a:stretch>
                  <a:fillRect l="-348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79560414-F894-4F13-8BE7-6D7D308332DD}"/>
              </a:ext>
            </a:extLst>
          </p:cNvPr>
          <p:cNvSpPr/>
          <p:nvPr/>
        </p:nvSpPr>
        <p:spPr>
          <a:xfrm>
            <a:off x="2727954" y="3151508"/>
            <a:ext cx="1616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R (Résistance)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6FE84D-0792-4E8A-BAB2-BEACB3B1F8D7}"/>
              </a:ext>
            </a:extLst>
          </p:cNvPr>
          <p:cNvSpPr/>
          <p:nvPr/>
        </p:nvSpPr>
        <p:spPr>
          <a:xfrm>
            <a:off x="6472239" y="3151508"/>
            <a:ext cx="3816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(Coefficient de frottements fluides)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37F139-B6F7-4F80-9983-912E79BB79E7}"/>
              </a:ext>
            </a:extLst>
          </p:cNvPr>
          <p:cNvSpPr/>
          <p:nvPr/>
        </p:nvSpPr>
        <p:spPr>
          <a:xfrm>
            <a:off x="2713849" y="3902424"/>
            <a:ext cx="1645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 (Inductance)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231C8E-13A7-4FD7-9EC7-F504201E19AB}"/>
              </a:ext>
            </a:extLst>
          </p:cNvPr>
          <p:cNvSpPr/>
          <p:nvPr/>
        </p:nvSpPr>
        <p:spPr>
          <a:xfrm>
            <a:off x="7531276" y="3902424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m (masse)</a:t>
            </a:r>
          </a:p>
        </p:txBody>
      </p:sp>
    </p:spTree>
    <p:extLst>
      <p:ext uri="{BB962C8B-B14F-4D97-AF65-F5344CB8AC3E}">
        <p14:creationId xmlns:p14="http://schemas.microsoft.com/office/powerpoint/2010/main" val="1617743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D0131548-C3F0-4A83-8752-4A0172475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0917"/>
              </p:ext>
            </p:extLst>
          </p:nvPr>
        </p:nvGraphicFramePr>
        <p:xfrm>
          <a:off x="1649615" y="426334"/>
          <a:ext cx="8533476" cy="4670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6738">
                  <a:extLst>
                    <a:ext uri="{9D8B030D-6E8A-4147-A177-3AD203B41FA5}">
                      <a16:colId xmlns:a16="http://schemas.microsoft.com/office/drawing/2014/main" val="2612969217"/>
                    </a:ext>
                  </a:extLst>
                </a:gridCol>
                <a:gridCol w="4266738">
                  <a:extLst>
                    <a:ext uri="{9D8B030D-6E8A-4147-A177-3AD203B41FA5}">
                      <a16:colId xmlns:a16="http://schemas.microsoft.com/office/drawing/2014/main" val="3765893606"/>
                    </a:ext>
                  </a:extLst>
                </a:gridCol>
              </a:tblGrid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Electrocinétique (RLC)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Mécanique (Amortisseur de vélo)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679332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Q (charge)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X (déplacement)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65361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61457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249465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048954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40913"/>
                  </a:ext>
                </a:extLst>
              </a:tr>
              <a:tr h="66725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743726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/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b="0" i="1" baseline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7205856-BC19-442D-A007-E9D53509E0A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130" y="1839483"/>
                <a:ext cx="1030475" cy="500393"/>
              </a:xfrm>
              <a:prstGeom prst="rect">
                <a:avLst/>
              </a:prstGeom>
              <a:blipFill>
                <a:blip r:embed="rId2"/>
                <a:stretch>
                  <a:fillRect l="-4734" b="-24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/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ω</a:t>
                </a:r>
                <a:r>
                  <a:rPr lang="el-GR" baseline="-25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fr-FR" i="1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fr-FR" b="0" i="1" baseline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5DAC351-2AF8-4C34-B4A1-7549302C9F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1438" y="1839482"/>
                <a:ext cx="995914" cy="656013"/>
              </a:xfrm>
              <a:prstGeom prst="rect">
                <a:avLst/>
              </a:prstGeom>
              <a:blipFill>
                <a:blip r:embed="rId3"/>
                <a:stretch>
                  <a:fillRect l="-48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/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r-F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fr-FR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fr-F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BDEED40-365B-4C2B-ABA2-2B9E098C86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3156" y="2495495"/>
                <a:ext cx="1048428" cy="656013"/>
              </a:xfrm>
              <a:prstGeom prst="rect">
                <a:avLst/>
              </a:prstGeom>
              <a:blipFill>
                <a:blip r:embed="rId4"/>
                <a:stretch>
                  <a:fillRect l="-46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/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FR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Q</a:t>
                </a:r>
                <a:r>
                  <a:rPr lang="fr-FR" baseline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</m:den>
                    </m:f>
                    <m:rad>
                      <m:radPr>
                        <m:degHide m:val="on"/>
                        <m:ctrlPr>
                          <a:rPr lang="fr-FR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fr-FR" b="0" i="1" baseline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𝑘𝑚</m:t>
                        </m:r>
                      </m:e>
                    </m:rad>
                  </m:oMath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6564A09-FBA2-4664-9B71-3B08611FA8B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905" y="2495495"/>
                <a:ext cx="1223476" cy="484941"/>
              </a:xfrm>
              <a:prstGeom prst="rect">
                <a:avLst/>
              </a:prstGeom>
              <a:blipFill>
                <a:blip r:embed="rId5"/>
                <a:stretch>
                  <a:fillRect l="-3483" b="-5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79560414-F894-4F13-8BE7-6D7D308332DD}"/>
              </a:ext>
            </a:extLst>
          </p:cNvPr>
          <p:cNvSpPr/>
          <p:nvPr/>
        </p:nvSpPr>
        <p:spPr>
          <a:xfrm>
            <a:off x="2727954" y="3151508"/>
            <a:ext cx="1616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R (Résistance)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D6FE84D-0792-4E8A-BAB2-BEACB3B1F8D7}"/>
              </a:ext>
            </a:extLst>
          </p:cNvPr>
          <p:cNvSpPr/>
          <p:nvPr/>
        </p:nvSpPr>
        <p:spPr>
          <a:xfrm>
            <a:off x="6472239" y="3151508"/>
            <a:ext cx="3816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dirty="0">
                <a:latin typeface="Cambria Math" panose="02040503050406030204" pitchFamily="18" charset="0"/>
                <a:ea typeface="Cambria Math" panose="02040503050406030204" pitchFamily="18" charset="0"/>
              </a:rPr>
              <a:t>λ</a:t>
            </a:r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 (Coefficient de frottements fluides)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37F139-B6F7-4F80-9983-912E79BB79E7}"/>
              </a:ext>
            </a:extLst>
          </p:cNvPr>
          <p:cNvSpPr/>
          <p:nvPr/>
        </p:nvSpPr>
        <p:spPr>
          <a:xfrm>
            <a:off x="2867026" y="4588808"/>
            <a:ext cx="1394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C (Capacité)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231C8E-13A7-4FD7-9EC7-F504201E19AB}"/>
              </a:ext>
            </a:extLst>
          </p:cNvPr>
          <p:cNvSpPr/>
          <p:nvPr/>
        </p:nvSpPr>
        <p:spPr>
          <a:xfrm>
            <a:off x="7531276" y="3902424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>
                <a:latin typeface="Cambria Math" panose="02040503050406030204" pitchFamily="18" charset="0"/>
                <a:ea typeface="Cambria Math" panose="02040503050406030204" pitchFamily="18" charset="0"/>
              </a:rPr>
              <a:t>m (masse)</a:t>
            </a:r>
            <a:endParaRPr lang="fr-FR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D10D9F-63B5-406D-9BDF-045674DD3F88}"/>
              </a:ext>
            </a:extLst>
          </p:cNvPr>
          <p:cNvSpPr/>
          <p:nvPr/>
        </p:nvSpPr>
        <p:spPr>
          <a:xfrm>
            <a:off x="2699741" y="3902424"/>
            <a:ext cx="1645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latin typeface="Cambria Math" panose="02040503050406030204" pitchFamily="18" charset="0"/>
                <a:ea typeface="Cambria Math" panose="02040503050406030204" pitchFamily="18" charset="0"/>
              </a:rPr>
              <a:t>L (Inductance)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E2E4A15-66D2-4709-BC64-55C0D59DF255}"/>
                  </a:ext>
                </a:extLst>
              </p:cNvPr>
              <p:cNvSpPr/>
              <p:nvPr/>
            </p:nvSpPr>
            <p:spPr>
              <a:xfrm>
                <a:off x="6730552" y="4467108"/>
                <a:ext cx="3238772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𝑓𝑜𝑟𝑐𝑒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𝑑𝑒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𝑟𝑎𝑝𝑝𝑒𝑙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é</m:t>
                      </m:r>
                      <m:r>
                        <a:rPr lang="fr-FR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𝑙𝑎𝑠𝑡𝑖𝑞𝑢𝑒</m:t>
                      </m:r>
                      <m:r>
                        <a:rPr lang="fr-F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fr-FR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E2E4A15-66D2-4709-BC64-55C0D59DF2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552" y="4467108"/>
                <a:ext cx="3238772" cy="6127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73922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235</Words>
  <Application>Microsoft Office PowerPoint</Application>
  <PresentationFormat>Grand écran</PresentationFormat>
  <Paragraphs>56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LOIC</dc:creator>
  <cp:lastModifiedBy>gaëtan gaston</cp:lastModifiedBy>
  <cp:revision>5</cp:revision>
  <dcterms:created xsi:type="dcterms:W3CDTF">2019-04-03T19:06:12Z</dcterms:created>
  <dcterms:modified xsi:type="dcterms:W3CDTF">2021-05-26T09:03:18Z</dcterms:modified>
</cp:coreProperties>
</file>