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64" r:id="rId4"/>
    <p:sldId id="260" r:id="rId5"/>
    <p:sldId id="258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D41EB-B623-4E9C-B36D-A2927E80AADE}" type="datetimeFigureOut">
              <a:rPr lang="fr-FR" smtClean="0"/>
              <a:t>20/03/2021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9F393-FE4A-4953-9343-C355C21003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75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2AD-A43E-40B7-9EE2-A3DF5B5ED422}" type="datetime1">
              <a:rPr lang="fr-FR" smtClean="0"/>
              <a:t>20/03/2021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21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F11D-5085-42A4-A1BC-1E9E647C6A70}" type="datetime1">
              <a:rPr lang="fr-FR" smtClean="0"/>
              <a:t>20/03/2021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39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DBF1-8867-4788-B480-DCA40A041D0E}" type="datetime1">
              <a:rPr lang="fr-FR" smtClean="0"/>
              <a:t>20/03/2021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54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927-B211-4370-8630-28528712CC78}" type="datetime1">
              <a:rPr lang="fr-FR" smtClean="0"/>
              <a:t>20/03/2021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47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6CA4-F28B-419F-8BC1-D9ED0F8D9629}" type="datetime1">
              <a:rPr lang="fr-FR" smtClean="0"/>
              <a:t>20/03/2021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3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F8F3-73B2-48E2-B8FE-92BA685E5008}" type="datetime1">
              <a:rPr lang="fr-FR" smtClean="0"/>
              <a:t>20/03/2021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75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7B73-B2F2-4A7F-96DC-B59246E742F9}" type="datetime1">
              <a:rPr lang="fr-FR" smtClean="0"/>
              <a:t>20/03/2021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41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7995-9E96-4BBD-BBFA-A921EECD3C83}" type="datetime1">
              <a:rPr lang="fr-FR" smtClean="0"/>
              <a:t>20/03/2021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53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BD48-A00E-4A18-9FA4-ABD90C5CE567}" type="datetime1">
              <a:rPr lang="fr-FR" smtClean="0"/>
              <a:t>20/03/2021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88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C6CFD9-427B-4688-862B-328C984954E3}" type="datetime1">
              <a:rPr lang="fr-FR" smtClean="0"/>
              <a:t>20/03/2021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62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01ED-B8AA-4699-8324-259360267AA6}" type="datetime1">
              <a:rPr lang="fr-FR" smtClean="0"/>
              <a:t>20/03/2021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7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47F4A7-BF2D-47FB-9D6D-5A7484DDB7B2}" type="datetime1">
              <a:rPr lang="fr-FR" smtClean="0"/>
              <a:t>20/03/2021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A1C746-2C58-49E1-B4B6-A5CBB23E69D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72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DF9EE4-9CC4-4D75-9CDE-6A322F92B971}"/>
              </a:ext>
            </a:extLst>
          </p:cNvPr>
          <p:cNvSpPr txBox="1"/>
          <p:nvPr/>
        </p:nvSpPr>
        <p:spPr>
          <a:xfrm>
            <a:off x="2408464" y="1069521"/>
            <a:ext cx="73805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u="sng" dirty="0"/>
              <a:t>LP: Phénomènes de polarisation optique</a:t>
            </a:r>
          </a:p>
          <a:p>
            <a:pPr algn="ctr"/>
            <a:endParaRPr lang="fr-FR" sz="3500" b="1" u="sng" dirty="0"/>
          </a:p>
          <a:p>
            <a:pPr algn="ctr"/>
            <a:r>
              <a:rPr lang="fr-FR" sz="3500" b="1" u="sng" dirty="0"/>
              <a:t>EI: Lunettes 3D</a:t>
            </a:r>
          </a:p>
          <a:p>
            <a:pPr algn="ctr"/>
            <a:endParaRPr lang="fr-FR" sz="3500" b="1" u="sng" dirty="0"/>
          </a:p>
          <a:p>
            <a:pPr algn="ctr"/>
            <a:r>
              <a:rPr lang="fr-FR" sz="3000" dirty="0"/>
              <a:t>Gaëtan Gaston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5FBA5F-9340-4354-8BD2-47F36A54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85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53A517F-EE30-4DCF-8905-182DE620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21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84ED01-ED9B-4A25-B34B-653A5E49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99" y="114300"/>
            <a:ext cx="6888296" cy="623002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B6357F-156A-45BB-83A2-9412310C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1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sser au contenu principal Panneau latéral Connexion Accueil du site  Accueil Éduscol Collections disponibles 2 : Sciences et laboratoire  Collections de 1 Image PCM 1 Instrumentation CDD 1 ETLV 1 Anciennes  collections de 1 Collections de terminale ...">
            <a:extLst>
              <a:ext uri="{FF2B5EF4-FFF2-40B4-BE49-F238E27FC236}">
                <a16:creationId xmlns:a16="http://schemas.microsoft.com/office/drawing/2014/main" id="{E21702A5-ADB2-4A30-BBF7-CFF0DF3FF7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8" y="1004207"/>
            <a:ext cx="7233555" cy="40249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4604C56-3AC5-47F5-A9C6-E5B1CC95DAD8}"/>
              </a:ext>
            </a:extLst>
          </p:cNvPr>
          <p:cNvCxnSpPr/>
          <p:nvPr/>
        </p:nvCxnSpPr>
        <p:spPr>
          <a:xfrm>
            <a:off x="9870621" y="3053442"/>
            <a:ext cx="131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6AF3D451-7BDB-4491-B912-C06E66796CD9}"/>
              </a:ext>
            </a:extLst>
          </p:cNvPr>
          <p:cNvSpPr txBox="1"/>
          <p:nvPr/>
        </p:nvSpPr>
        <p:spPr>
          <a:xfrm>
            <a:off x="9870621" y="3290207"/>
            <a:ext cx="202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Direction de propagation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1C54C34-9DF5-48F4-991B-32458DF8F239}"/>
              </a:ext>
            </a:extLst>
          </p:cNvPr>
          <p:cNvCxnSpPr>
            <a:cxnSpLocks/>
          </p:cNvCxnSpPr>
          <p:nvPr/>
        </p:nvCxnSpPr>
        <p:spPr>
          <a:xfrm flipV="1">
            <a:off x="6653893" y="1004207"/>
            <a:ext cx="0" cy="661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CAAE31A-2726-4604-B6E5-E60AEBE22F4C}"/>
              </a:ext>
            </a:extLst>
          </p:cNvPr>
          <p:cNvSpPr txBox="1"/>
          <p:nvPr/>
        </p:nvSpPr>
        <p:spPr>
          <a:xfrm>
            <a:off x="5510893" y="488684"/>
            <a:ext cx="376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Direction de polarisation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96A38A-3066-4AD3-97EA-D22AEAB7311E}"/>
              </a:ext>
            </a:extLst>
          </p:cNvPr>
          <p:cNvSpPr txBox="1"/>
          <p:nvPr/>
        </p:nvSpPr>
        <p:spPr>
          <a:xfrm>
            <a:off x="2637064" y="5830707"/>
            <a:ext cx="803365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00" dirty="0"/>
              <a:t>Schématisation du champ électromagnétique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04D7CDE-CD0E-4029-94F9-88A40E0A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26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EBB2F3C-B0E9-442B-A6F8-BB6EA5C9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77" y="1836965"/>
            <a:ext cx="11257245" cy="30478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BE96BB3-BB4D-45EB-B39C-CF1E6EBD2ED3}"/>
              </a:ext>
            </a:extLst>
          </p:cNvPr>
          <p:cNvSpPr txBox="1"/>
          <p:nvPr/>
        </p:nvSpPr>
        <p:spPr>
          <a:xfrm>
            <a:off x="3831989" y="174658"/>
            <a:ext cx="7610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Loi de Malus: dispositif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0131E9-9324-4AB4-9859-F8728CA974EA}"/>
              </a:ext>
            </a:extLst>
          </p:cNvPr>
          <p:cNvSpPr txBox="1"/>
          <p:nvPr/>
        </p:nvSpPr>
        <p:spPr>
          <a:xfrm>
            <a:off x="10041775" y="4456646"/>
            <a:ext cx="200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Photorécepteur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B12722-8A0A-41C9-BAD2-0C0A2858A067}"/>
              </a:ext>
            </a:extLst>
          </p:cNvPr>
          <p:cNvSpPr/>
          <p:nvPr/>
        </p:nvSpPr>
        <p:spPr>
          <a:xfrm>
            <a:off x="3938847" y="4292178"/>
            <a:ext cx="103909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1A528D-02B8-4B69-95E2-ECCAE1D962A9}"/>
              </a:ext>
            </a:extLst>
          </p:cNvPr>
          <p:cNvSpPr/>
          <p:nvPr/>
        </p:nvSpPr>
        <p:spPr>
          <a:xfrm>
            <a:off x="3938847" y="4292178"/>
            <a:ext cx="66640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87F0693-B9B7-4328-9AE8-990CF848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28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95DAD8A-8DB9-4C9E-85B3-C5C4CC58AE0A}"/>
              </a:ext>
            </a:extLst>
          </p:cNvPr>
          <p:cNvSpPr txBox="1"/>
          <p:nvPr/>
        </p:nvSpPr>
        <p:spPr>
          <a:xfrm>
            <a:off x="4645479" y="-1"/>
            <a:ext cx="80789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u="sng" dirty="0"/>
              <a:t>Loi de Biot</a:t>
            </a:r>
          </a:p>
        </p:txBody>
      </p:sp>
      <p:pic>
        <p:nvPicPr>
          <p:cNvPr id="1026" name="Picture 2" descr="Jean-Baptiste BIOT | Académie française">
            <a:extLst>
              <a:ext uri="{FF2B5EF4-FFF2-40B4-BE49-F238E27FC236}">
                <a16:creationId xmlns:a16="http://schemas.microsoft.com/office/drawing/2014/main" id="{7F95C5C2-AB75-48A5-99BF-9944C14A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9" y="1543920"/>
            <a:ext cx="2820080" cy="37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87D49A-C9FB-41B5-A5F9-AE2C9758C48D}"/>
              </a:ext>
            </a:extLst>
          </p:cNvPr>
          <p:cNvSpPr txBox="1"/>
          <p:nvPr/>
        </p:nvSpPr>
        <p:spPr>
          <a:xfrm>
            <a:off x="783772" y="5314080"/>
            <a:ext cx="3445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Jean-Baptiste Biot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908AB9-0FE7-482E-A8A4-8D3C3A0C10EA}"/>
              </a:ext>
            </a:extLst>
          </p:cNvPr>
          <p:cNvSpPr txBox="1"/>
          <p:nvPr/>
        </p:nvSpPr>
        <p:spPr>
          <a:xfrm>
            <a:off x="1383167" y="5764573"/>
            <a:ext cx="3673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1774-1862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F578FE-0387-44C5-AD6E-7616F709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6203D7A-B1B0-45F4-9D5C-3ECAFBFD4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" y="1093427"/>
            <a:ext cx="12192000" cy="17656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5E05170-2EE1-457D-8B13-E86B36A69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8" y="2950234"/>
            <a:ext cx="12192000" cy="168444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63A3541-7E04-453F-BC32-3A6A511F1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1" y="4739974"/>
            <a:ext cx="12192000" cy="17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7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F9BBD3A-4E59-45B2-8F0E-E1A2DF2AC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06609"/>
              </p:ext>
            </p:extLst>
          </p:nvPr>
        </p:nvGraphicFramePr>
        <p:xfrm>
          <a:off x="1363435" y="791710"/>
          <a:ext cx="3589111" cy="235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74652" imgH="1295066" progId="ChemDraw.Document.6.0">
                  <p:embed/>
                </p:oleObj>
              </mc:Choice>
              <mc:Fallback>
                <p:oleObj name="CS ChemDraw Drawing" r:id="rId2" imgW="1974652" imgH="12950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3435" y="791710"/>
                        <a:ext cx="3589111" cy="2354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88DB748-B673-4498-9CAB-6CB0EE8B71EF}"/>
              </a:ext>
            </a:extLst>
          </p:cNvPr>
          <p:cNvSpPr txBox="1"/>
          <p:nvPr/>
        </p:nvSpPr>
        <p:spPr>
          <a:xfrm>
            <a:off x="2756355" y="3244334"/>
            <a:ext cx="239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0" dirty="0">
                <a:effectLst/>
                <a:latin typeface="arial" panose="020B0604020202020204" pitchFamily="34" charset="0"/>
              </a:rPr>
              <a:t>β</a:t>
            </a:r>
            <a:r>
              <a:rPr lang="fr-FR" b="1" i="0" dirty="0">
                <a:effectLst/>
                <a:latin typeface="arial" panose="020B0604020202020204" pitchFamily="34" charset="0"/>
              </a:rPr>
              <a:t>-glucose</a:t>
            </a:r>
            <a:endParaRPr lang="fr-FR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31A9A14-ADD3-408C-8B23-CB7EE3272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83461"/>
              </p:ext>
            </p:extLst>
          </p:nvPr>
        </p:nvGraphicFramePr>
        <p:xfrm>
          <a:off x="7010853" y="684450"/>
          <a:ext cx="3323224" cy="217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974652" imgH="1295066" progId="ChemDraw.Document.6.0">
                  <p:embed/>
                </p:oleObj>
              </mc:Choice>
              <mc:Fallback>
                <p:oleObj name="CS ChemDraw Drawing" r:id="rId4" imgW="1974652" imgH="12950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853" y="684450"/>
                        <a:ext cx="3323224" cy="2179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29FAF3F-E890-4887-95B5-C3B8A03ECB9F}"/>
              </a:ext>
            </a:extLst>
          </p:cNvPr>
          <p:cNvSpPr txBox="1"/>
          <p:nvPr/>
        </p:nvSpPr>
        <p:spPr>
          <a:xfrm>
            <a:off x="8239577" y="3244334"/>
            <a:ext cx="239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0" dirty="0">
                <a:effectLst/>
                <a:latin typeface="arial" panose="020B0604020202020204" pitchFamily="34" charset="0"/>
              </a:rPr>
              <a:t>α</a:t>
            </a:r>
            <a:r>
              <a:rPr lang="fr-FR" b="1" i="0" dirty="0">
                <a:effectLst/>
                <a:latin typeface="arial" panose="020B0604020202020204" pitchFamily="34" charset="0"/>
              </a:rPr>
              <a:t>-glucose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E149A-EAE5-4A76-9B0E-2201E442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8A82F83-35C8-4231-8925-A6E621421E13}"/>
                  </a:ext>
                </a:extLst>
              </p:cNvPr>
              <p:cNvSpPr txBox="1"/>
              <p:nvPr/>
            </p:nvSpPr>
            <p:spPr>
              <a:xfrm>
                <a:off x="7081354" y="4789715"/>
                <a:ext cx="462623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[</a:t>
                </a:r>
                <a:r>
                  <a:rPr lang="el-GR" i="0" dirty="0">
                    <a:effectLst/>
                    <a:latin typeface="arial" panose="020B0604020202020204" pitchFamily="34" charset="0"/>
                  </a:rPr>
                  <a:t>α</a:t>
                </a:r>
                <a:r>
                  <a:rPr lang="fr-FR" i="0" dirty="0">
                    <a:effectLst/>
                    <a:latin typeface="arial" panose="020B0604020202020204" pitchFamily="34" charset="0"/>
                  </a:rPr>
                  <a:t>](</a:t>
                </a:r>
                <a:r>
                  <a:rPr lang="el-GR" dirty="0">
                    <a:latin typeface="arial" panose="020B0604020202020204" pitchFamily="34" charset="0"/>
                  </a:rPr>
                  <a:t>α</a:t>
                </a:r>
                <a:r>
                  <a:rPr lang="fr-FR" dirty="0">
                    <a:latin typeface="arial" panose="020B0604020202020204" pitchFamily="34" charset="0"/>
                  </a:rPr>
                  <a:t>,25°C,D, eau</a:t>
                </a:r>
                <a:r>
                  <a:rPr lang="fr-FR" i="0" dirty="0">
                    <a:effectLst/>
                    <a:latin typeface="arial" panose="020B0604020202020204" pitchFamily="34" charset="0"/>
                  </a:rPr>
                  <a:t>)= 112 °.</a:t>
                </a:r>
                <a:r>
                  <a:rPr lang="fr-FR" i="0" dirty="0" err="1">
                    <a:effectLst/>
                    <a:latin typeface="arial" panose="020B0604020202020204" pitchFamily="34" charset="0"/>
                  </a:rPr>
                  <a:t>L.e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0" smtClean="0"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fr-FR" b="0" i="0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i="0" dirty="0">
                    <a:effectLst/>
                    <a:latin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dm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i="0" dirty="0">
                    <a:effectLst/>
                    <a:latin typeface="arial" panose="020B0604020202020204" pitchFamily="34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8A82F83-35C8-4231-8925-A6E621421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354" y="4789715"/>
                <a:ext cx="4626232" cy="375552"/>
              </a:xfrm>
              <a:prstGeom prst="rect">
                <a:avLst/>
              </a:prstGeom>
              <a:blipFill>
                <a:blip r:embed="rId6"/>
                <a:stretch>
                  <a:fillRect l="-1186" t="-9836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9C88BEA-3D5D-479A-A58E-D0FB7D8684B1}"/>
                  </a:ext>
                </a:extLst>
              </p:cNvPr>
              <p:cNvSpPr txBox="1"/>
              <p:nvPr/>
            </p:nvSpPr>
            <p:spPr>
              <a:xfrm>
                <a:off x="1363435" y="4789715"/>
                <a:ext cx="483325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[</a:t>
                </a:r>
                <a:r>
                  <a:rPr lang="el-GR" i="0" dirty="0">
                    <a:effectLst/>
                    <a:latin typeface="arial" panose="020B0604020202020204" pitchFamily="34" charset="0"/>
                  </a:rPr>
                  <a:t>α</a:t>
                </a:r>
                <a:r>
                  <a:rPr lang="fr-FR" i="0" dirty="0">
                    <a:effectLst/>
                    <a:latin typeface="arial" panose="020B0604020202020204" pitchFamily="34" charset="0"/>
                  </a:rPr>
                  <a:t>](</a:t>
                </a:r>
                <a:r>
                  <a:rPr lang="el-GR" dirty="0">
                    <a:latin typeface="arial" panose="020B0604020202020204" pitchFamily="34" charset="0"/>
                  </a:rPr>
                  <a:t>β</a:t>
                </a:r>
                <a:r>
                  <a:rPr lang="fr-FR" dirty="0">
                    <a:latin typeface="arial" panose="020B0604020202020204" pitchFamily="34" charset="0"/>
                  </a:rPr>
                  <a:t>,25°C,D, eau)</a:t>
                </a:r>
                <a:r>
                  <a:rPr lang="fr-FR" i="0" dirty="0">
                    <a:effectLst/>
                    <a:latin typeface="arial" panose="020B0604020202020204" pitchFamily="34" charset="0"/>
                  </a:rPr>
                  <a:t>= 112 °.</a:t>
                </a:r>
                <a:r>
                  <a:rPr lang="fr-FR" i="0" dirty="0" err="1">
                    <a:effectLst/>
                    <a:latin typeface="arial" panose="020B0604020202020204" pitchFamily="34" charset="0"/>
                  </a:rPr>
                  <a:t>L.e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0" smtClean="0"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fr-FR" b="0" i="0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i="0" dirty="0">
                    <a:effectLst/>
                    <a:latin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dm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i="0" dirty="0">
                    <a:effectLst/>
                    <a:latin typeface="arial" panose="020B0604020202020204" pitchFamily="34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9C88BEA-3D5D-479A-A58E-D0FB7D868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35" y="4789715"/>
                <a:ext cx="4833258" cy="375552"/>
              </a:xfrm>
              <a:prstGeom prst="rect">
                <a:avLst/>
              </a:prstGeom>
              <a:blipFill>
                <a:blip r:embed="rId7"/>
                <a:stretch>
                  <a:fillRect l="-1135" t="-9836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5D7740A-314B-4661-B0F9-49F96CD7EAD8}"/>
                  </a:ext>
                </a:extLst>
              </p:cNvPr>
              <p:cNvSpPr txBox="1"/>
              <p:nvPr/>
            </p:nvSpPr>
            <p:spPr>
              <a:xfrm>
                <a:off x="5458731" y="5429250"/>
                <a:ext cx="17584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d=1 dm</a:t>
                </a:r>
              </a:p>
              <a:p>
                <a:r>
                  <a:rPr lang="fr-FR" dirty="0"/>
                  <a:t>c=1 g</a:t>
                </a:r>
                <a:r>
                  <a:rPr lang="fr-FR" dirty="0"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0" smtClean="0"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effectLst/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b="0" i="0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5D7740A-314B-4661-B0F9-49F96CD7E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31" y="5429250"/>
                <a:ext cx="1758497" cy="646331"/>
              </a:xfrm>
              <a:prstGeom prst="rect">
                <a:avLst/>
              </a:prstGeom>
              <a:blipFill>
                <a:blip r:embed="rId8"/>
                <a:stretch>
                  <a:fillRect l="-2768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05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AA2E10C-6D6A-4339-8040-E08A81F7C38E}"/>
              </a:ext>
            </a:extLst>
          </p:cNvPr>
          <p:cNvSpPr txBox="1"/>
          <p:nvPr/>
        </p:nvSpPr>
        <p:spPr>
          <a:xfrm>
            <a:off x="7807099" y="5677292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https://picoprojecteur.top/</a:t>
            </a:r>
          </a:p>
        </p:txBody>
      </p:sp>
      <p:sp>
        <p:nvSpPr>
          <p:cNvPr id="4" name="AutoShape 2" descr="𝐓𝐨𝐮𝐭 𝐩𝐨𝐮𝐫 𝐛𝐢𝐞𝐧 𝐬𝐚𝐯𝐨𝐢𝐫 𝐜𝐨𝐦𝐦𝐞𝐧𝐭 𝐛𝐢𝐞𝐧  𝐜𝐡𝐨𝐢𝐬𝐢𝐫 𝐬𝐞𝐬 𝐥𝐮𝐧𝐞𝐭𝐭𝐞𝐬 𝟑𝐃 ?">
            <a:extLst>
              <a:ext uri="{FF2B5EF4-FFF2-40B4-BE49-F238E27FC236}">
                <a16:creationId xmlns:a16="http://schemas.microsoft.com/office/drawing/2014/main" id="{BCA984C3-FE64-4EDC-83D6-44B657B09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0C17EC6-BEB5-47E7-B329-6628CCBA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69" y="811376"/>
            <a:ext cx="6626283" cy="40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CCB6C26-F27D-4393-90AC-0DBADAAB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57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B8F30C2-1E59-425E-9B49-A9A1F206F337}"/>
              </a:ext>
            </a:extLst>
          </p:cNvPr>
          <p:cNvSpPr txBox="1"/>
          <p:nvPr/>
        </p:nvSpPr>
        <p:spPr>
          <a:xfrm>
            <a:off x="4825093" y="122464"/>
            <a:ext cx="5119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Conclusion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04FEAC9-3A4A-47CA-809F-F88D9DA00226}"/>
              </a:ext>
            </a:extLst>
          </p:cNvPr>
          <p:cNvSpPr/>
          <p:nvPr/>
        </p:nvSpPr>
        <p:spPr>
          <a:xfrm>
            <a:off x="465364" y="2939142"/>
            <a:ext cx="2457450" cy="97971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26EB37-CBC2-467F-9030-DC24C7E20707}"/>
              </a:ext>
            </a:extLst>
          </p:cNvPr>
          <p:cNvSpPr txBox="1"/>
          <p:nvPr/>
        </p:nvSpPr>
        <p:spPr>
          <a:xfrm>
            <a:off x="816428" y="3152000"/>
            <a:ext cx="3510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 Lumière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9BB85FD-09A1-4120-8728-FADF206FFB57}"/>
              </a:ext>
            </a:extLst>
          </p:cNvPr>
          <p:cNvCxnSpPr>
            <a:cxnSpLocks/>
          </p:cNvCxnSpPr>
          <p:nvPr/>
        </p:nvCxnSpPr>
        <p:spPr>
          <a:xfrm flipV="1">
            <a:off x="3086100" y="1924049"/>
            <a:ext cx="1436914" cy="970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5BDFF01-396E-4081-BCB1-CE07E822255B}"/>
              </a:ext>
            </a:extLst>
          </p:cNvPr>
          <p:cNvSpPr/>
          <p:nvPr/>
        </p:nvSpPr>
        <p:spPr>
          <a:xfrm>
            <a:off x="4650921" y="1434192"/>
            <a:ext cx="2457450" cy="9797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CEDB017-811F-4817-831B-0D637E0EF839}"/>
              </a:ext>
            </a:extLst>
          </p:cNvPr>
          <p:cNvSpPr/>
          <p:nvPr/>
        </p:nvSpPr>
        <p:spPr>
          <a:xfrm>
            <a:off x="4650921" y="4517571"/>
            <a:ext cx="2457450" cy="9797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AEAD046-04D8-4DC8-B173-4ACCFCEAC4C6}"/>
              </a:ext>
            </a:extLst>
          </p:cNvPr>
          <p:cNvCxnSpPr>
            <a:cxnSpLocks/>
          </p:cNvCxnSpPr>
          <p:nvPr/>
        </p:nvCxnSpPr>
        <p:spPr>
          <a:xfrm>
            <a:off x="3086100" y="3963467"/>
            <a:ext cx="1379764" cy="1043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C61CF33-0990-426A-9125-45C7DA7C779E}"/>
              </a:ext>
            </a:extLst>
          </p:cNvPr>
          <p:cNvSpPr txBox="1"/>
          <p:nvPr/>
        </p:nvSpPr>
        <p:spPr>
          <a:xfrm>
            <a:off x="5151665" y="1647050"/>
            <a:ext cx="3037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u="sng" dirty="0">
                <a:solidFill>
                  <a:schemeClr val="bg1"/>
                </a:solidFill>
              </a:rPr>
              <a:t>Polarisé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2A0E6D-0C65-414B-AFB3-B2011187067C}"/>
              </a:ext>
            </a:extLst>
          </p:cNvPr>
          <p:cNvSpPr txBox="1"/>
          <p:nvPr/>
        </p:nvSpPr>
        <p:spPr>
          <a:xfrm>
            <a:off x="4825093" y="4692920"/>
            <a:ext cx="3037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u="sng" dirty="0">
                <a:solidFill>
                  <a:schemeClr val="bg1"/>
                </a:solidFill>
              </a:rPr>
              <a:t>Non polarisé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832F1AE-1821-47F4-AAFA-9D58E130BB59}"/>
              </a:ext>
            </a:extLst>
          </p:cNvPr>
          <p:cNvCxnSpPr>
            <a:cxnSpLocks/>
          </p:cNvCxnSpPr>
          <p:nvPr/>
        </p:nvCxnSpPr>
        <p:spPr>
          <a:xfrm>
            <a:off x="5879646" y="2467564"/>
            <a:ext cx="0" cy="561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7E9FC90-BC7A-4385-ABE6-E5FB9D909FC5}"/>
              </a:ext>
            </a:extLst>
          </p:cNvPr>
          <p:cNvCxnSpPr>
            <a:cxnSpLocks/>
          </p:cNvCxnSpPr>
          <p:nvPr/>
        </p:nvCxnSpPr>
        <p:spPr>
          <a:xfrm flipV="1">
            <a:off x="5879646" y="3918857"/>
            <a:ext cx="0" cy="52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94F1278-424C-42EA-B0E2-CDE3B0137514}"/>
              </a:ext>
            </a:extLst>
          </p:cNvPr>
          <p:cNvSpPr/>
          <p:nvPr/>
        </p:nvSpPr>
        <p:spPr>
          <a:xfrm>
            <a:off x="4825093" y="3102132"/>
            <a:ext cx="2051958" cy="64593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772C3EA-A13A-4A26-AC6C-5DEB191E0F80}"/>
              </a:ext>
            </a:extLst>
          </p:cNvPr>
          <p:cNvSpPr txBox="1"/>
          <p:nvPr/>
        </p:nvSpPr>
        <p:spPr>
          <a:xfrm>
            <a:off x="4955723" y="3114491"/>
            <a:ext cx="2547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u="sng" dirty="0">
                <a:solidFill>
                  <a:schemeClr val="bg1"/>
                </a:solidFill>
              </a:rPr>
              <a:t>Polariseur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E0329AC-5652-4A8A-A447-59C6336B3410}"/>
              </a:ext>
            </a:extLst>
          </p:cNvPr>
          <p:cNvCxnSpPr/>
          <p:nvPr/>
        </p:nvCxnSpPr>
        <p:spPr>
          <a:xfrm flipV="1">
            <a:off x="6096000" y="2480785"/>
            <a:ext cx="0" cy="4715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02009E7-72BC-4039-9BBA-BFBC299B5659}"/>
              </a:ext>
            </a:extLst>
          </p:cNvPr>
          <p:cNvCxnSpPr>
            <a:cxnSpLocks/>
          </p:cNvCxnSpPr>
          <p:nvPr/>
        </p:nvCxnSpPr>
        <p:spPr>
          <a:xfrm flipV="1">
            <a:off x="7266214" y="898072"/>
            <a:ext cx="1371600" cy="547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182D10F-EE3D-462B-B7A3-FBBA38D23830}"/>
              </a:ext>
            </a:extLst>
          </p:cNvPr>
          <p:cNvSpPr/>
          <p:nvPr/>
        </p:nvSpPr>
        <p:spPr>
          <a:xfrm>
            <a:off x="8705849" y="485450"/>
            <a:ext cx="2560864" cy="82524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041E315-9C7D-45A4-AE1B-33B20321FB38}"/>
              </a:ext>
            </a:extLst>
          </p:cNvPr>
          <p:cNvSpPr txBox="1"/>
          <p:nvPr/>
        </p:nvSpPr>
        <p:spPr>
          <a:xfrm>
            <a:off x="8893630" y="621072"/>
            <a:ext cx="2560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u="sng" dirty="0"/>
              <a:t>Lunettes 3D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6B4E53E6-4009-496B-98F3-C4718DC68814}"/>
              </a:ext>
            </a:extLst>
          </p:cNvPr>
          <p:cNvCxnSpPr/>
          <p:nvPr/>
        </p:nvCxnSpPr>
        <p:spPr>
          <a:xfrm>
            <a:off x="7266214" y="2201048"/>
            <a:ext cx="1257300" cy="279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625DAAD-EEE3-49DE-85CB-3794B2FB9C8D}"/>
              </a:ext>
            </a:extLst>
          </p:cNvPr>
          <p:cNvSpPr/>
          <p:nvPr/>
        </p:nvSpPr>
        <p:spPr>
          <a:xfrm>
            <a:off x="8622846" y="2069288"/>
            <a:ext cx="2701009" cy="82524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040F7D5-4DA4-41B4-9C7F-F94E6D2A19AB}"/>
              </a:ext>
            </a:extLst>
          </p:cNvPr>
          <p:cNvSpPr txBox="1"/>
          <p:nvPr/>
        </p:nvSpPr>
        <p:spPr>
          <a:xfrm>
            <a:off x="8681357" y="2201048"/>
            <a:ext cx="3298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u="sng" dirty="0">
                <a:solidFill>
                  <a:schemeClr val="bg1"/>
                </a:solidFill>
              </a:rPr>
              <a:t>Activité optique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5D23EF01-535C-46BC-B846-0C77D66D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9B0CCA4-96B3-4389-B2CB-BB9CCE64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746-2C58-49E1-B4B6-A5CBB23E69D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44690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1823</TotalTime>
  <Words>116</Words>
  <Application>Microsoft Office PowerPoint</Application>
  <PresentationFormat>Grand écran</PresentationFormat>
  <Paragraphs>37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Rétrospective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 gaston</dc:creator>
  <cp:lastModifiedBy>gaëtan gaston</cp:lastModifiedBy>
  <cp:revision>24</cp:revision>
  <dcterms:created xsi:type="dcterms:W3CDTF">2021-01-29T19:00:23Z</dcterms:created>
  <dcterms:modified xsi:type="dcterms:W3CDTF">2021-03-20T20:56:16Z</dcterms:modified>
</cp:coreProperties>
</file>