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AF5BD-BD94-4143-B64B-F0A8E2624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4D2C20-D9D2-415A-A579-E31BACA97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4C76F8-1787-4CB6-9093-D75B30C91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F9734-824D-44D7-9537-61BAC4047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73E20-51CC-4314-B4A3-9F645F879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18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40DAD9-521F-4E5B-860B-61A423499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C046D1-0EB5-4BF1-8569-7027355BE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B11993-A025-4203-8400-B1DC983A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B2F76D-DAC2-41D3-A701-8ED894D5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5E9F44-B0C1-442E-93E4-A1EE7125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18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84C910-13F5-49E7-B3D5-E044D4F4F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19030E-93F8-4E45-8693-DF2A67369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B00246-6176-4069-AC37-DD65996E3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06FA91-54D9-4210-B63D-0E647857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D5A860-9E47-4A4D-A74B-B5D1AA54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24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AB13C1-49FB-4445-AA0A-A275C7DAF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5DF5C6-883E-44AD-A588-22A2AEDBA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C5A312-3DF9-4295-9BD7-63970A6D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43F8C5-E86D-479B-9C2C-06C2D3D9E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C61EEA-7C46-4462-9B9C-1AAB90842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31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41A611-00F8-4844-809F-0E57C0417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4192B2-78D8-4ACB-B356-F1569476F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CBDD14-F4C5-41F5-9594-508E206F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25131F-D20B-4364-978E-4EC81FB49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ED503E-154A-46E4-8FA3-3B17BD67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9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68BFD5-0FED-4248-9AC6-F90676277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F06A18-48FE-40DC-81FA-CE1493D2D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FD4C44-4827-4C79-8B4C-17F841A61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A48BFF-6F22-4046-BDE4-E57A04B7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E699F8-C127-4355-B929-A7A3772A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423B44-B9FF-44A2-B976-9815D0A2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37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D4D01-CB40-43A8-AF4B-A845D0231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C9C2E2-7ED4-4869-8AC9-BB8ACA047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95BAD8-3869-439E-B1B5-CDB12518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FA2326-353E-449E-84CA-5B6D38974E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8A67FF-AB6F-4060-AB6E-320A3CBC4F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A4F9D9-B28F-4A1F-9B5F-73F04AC5E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26503FC-20DB-482C-926D-E4EC136EB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00B8AB2-8356-43D7-899D-D2A556FC7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46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7A22F-7F69-4554-B35A-15D4E34EF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98EA4D-51B4-4D73-8C10-0B94AB59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47EEA63-AD9F-42AC-A976-78544C5A2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2A682-8E02-4A70-A52D-6FA88A69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92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D1411F-D483-4684-901F-D509272B3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91E00D-5A04-4452-A05A-F398770F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514DD9-61AF-4481-B566-BA115B5A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7659F-E342-4AEE-B643-48F86981E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C126E5-FA5E-48FD-BAD3-60DFD7DAD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399152-88D5-4D9E-B5FC-5EEC55597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4954E5-A9F8-49C7-82C0-177C9092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D7D2B8-7982-4CF4-A722-8C28F245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0A4ADB-2DAD-4FC2-AA1C-2C296EBD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4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DB2132-8856-485E-8736-34BEF1A59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5BCC58-44B6-48A3-A2C4-646D5422B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E14D7C-0133-40FC-9BF0-E50408DFA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A4DEB4-7F26-4526-AC93-DBD9B740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65B709-26B9-4FC0-83A4-E8B0AE844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78CEA7-9A35-452A-A6EB-762268E27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4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6363E8-6E9F-4E5B-BFB4-3D8E422CA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107B89-C406-4BDA-97D5-2ECCC54C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AF771B-5485-4CE8-9E6B-8CEE21F36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DF15B-CFBB-4407-B2EC-18A2A5F5F295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1168B4-1145-4D53-87B4-17E8B5FA3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FC9F08-6D8E-4E5D-8D14-2FD9D9B69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72CE4-29C8-4BBF-981B-809D0B1633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07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7D988-0CC8-4597-9424-83AC64C5E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LP 6: Aspects énergétiques des phénomènes physiques</a:t>
            </a:r>
          </a:p>
        </p:txBody>
      </p:sp>
    </p:spTree>
    <p:extLst>
      <p:ext uri="{BB962C8B-B14F-4D97-AF65-F5344CB8AC3E}">
        <p14:creationId xmlns:p14="http://schemas.microsoft.com/office/powerpoint/2010/main" val="38746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626BD432-0F27-4533-814F-09A4677C1283}"/>
              </a:ext>
            </a:extLst>
          </p:cNvPr>
          <p:cNvCxnSpPr>
            <a:cxnSpLocks/>
          </p:cNvCxnSpPr>
          <p:nvPr/>
        </p:nvCxnSpPr>
        <p:spPr>
          <a:xfrm flipV="1">
            <a:off x="2950612" y="452804"/>
            <a:ext cx="0" cy="5912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BCCF722-1187-4B05-BFFD-D45D0EEF8892}"/>
              </a:ext>
            </a:extLst>
          </p:cNvPr>
          <p:cNvSpPr/>
          <p:nvPr/>
        </p:nvSpPr>
        <p:spPr>
          <a:xfrm>
            <a:off x="4273061" y="729762"/>
            <a:ext cx="448408" cy="536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B5686E5C-6217-4203-9A13-6145FFEB1033}"/>
              </a:ext>
            </a:extLst>
          </p:cNvPr>
          <p:cNvSpPr/>
          <p:nvPr/>
        </p:nvSpPr>
        <p:spPr>
          <a:xfrm>
            <a:off x="4079735" y="1026745"/>
            <a:ext cx="1114602" cy="5099539"/>
          </a:xfrm>
          <a:custGeom>
            <a:avLst/>
            <a:gdLst>
              <a:gd name="connsiteX0" fmla="*/ 409218 w 1114602"/>
              <a:gd name="connsiteY0" fmla="*/ 0 h 5099539"/>
              <a:gd name="connsiteX1" fmla="*/ 989511 w 1114602"/>
              <a:gd name="connsiteY1" fmla="*/ 237392 h 5099539"/>
              <a:gd name="connsiteX2" fmla="*/ 769703 w 1114602"/>
              <a:gd name="connsiteY2" fmla="*/ 685800 h 5099539"/>
              <a:gd name="connsiteX3" fmla="*/ 215788 w 1114602"/>
              <a:gd name="connsiteY3" fmla="*/ 905608 h 5099539"/>
              <a:gd name="connsiteX4" fmla="*/ 206995 w 1114602"/>
              <a:gd name="connsiteY4" fmla="*/ 1415562 h 5099539"/>
              <a:gd name="connsiteX5" fmla="*/ 963134 w 1114602"/>
              <a:gd name="connsiteY5" fmla="*/ 1925516 h 5099539"/>
              <a:gd name="connsiteX6" fmla="*/ 699364 w 1114602"/>
              <a:gd name="connsiteY6" fmla="*/ 2453054 h 5099539"/>
              <a:gd name="connsiteX7" fmla="*/ 330088 w 1114602"/>
              <a:gd name="connsiteY7" fmla="*/ 2637692 h 5099539"/>
              <a:gd name="connsiteX8" fmla="*/ 154241 w 1114602"/>
              <a:gd name="connsiteY8" fmla="*/ 2751992 h 5099539"/>
              <a:gd name="connsiteX9" fmla="*/ 4772 w 1114602"/>
              <a:gd name="connsiteY9" fmla="*/ 2989385 h 5099539"/>
              <a:gd name="connsiteX10" fmla="*/ 338880 w 1114602"/>
              <a:gd name="connsiteY10" fmla="*/ 3341077 h 5099539"/>
              <a:gd name="connsiteX11" fmla="*/ 681780 w 1114602"/>
              <a:gd name="connsiteY11" fmla="*/ 3525716 h 5099539"/>
              <a:gd name="connsiteX12" fmla="*/ 1112603 w 1114602"/>
              <a:gd name="connsiteY12" fmla="*/ 3894992 h 5099539"/>
              <a:gd name="connsiteX13" fmla="*/ 497141 w 1114602"/>
              <a:gd name="connsiteY13" fmla="*/ 4484077 h 5099539"/>
              <a:gd name="connsiteX14" fmla="*/ 75111 w 1114602"/>
              <a:gd name="connsiteY14" fmla="*/ 4906108 h 5099539"/>
              <a:gd name="connsiteX15" fmla="*/ 75111 w 1114602"/>
              <a:gd name="connsiteY15" fmla="*/ 4923692 h 5099539"/>
              <a:gd name="connsiteX16" fmla="*/ 602649 w 1114602"/>
              <a:gd name="connsiteY16" fmla="*/ 5046785 h 5099539"/>
              <a:gd name="connsiteX17" fmla="*/ 787288 w 1114602"/>
              <a:gd name="connsiteY17" fmla="*/ 5099539 h 5099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14602" h="5099539">
                <a:moveTo>
                  <a:pt x="409218" y="0"/>
                </a:moveTo>
                <a:cubicBezTo>
                  <a:pt x="669324" y="61546"/>
                  <a:pt x="929430" y="123092"/>
                  <a:pt x="989511" y="237392"/>
                </a:cubicBezTo>
                <a:cubicBezTo>
                  <a:pt x="1049592" y="351692"/>
                  <a:pt x="898657" y="574431"/>
                  <a:pt x="769703" y="685800"/>
                </a:cubicBezTo>
                <a:cubicBezTo>
                  <a:pt x="640749" y="797169"/>
                  <a:pt x="309573" y="783981"/>
                  <a:pt x="215788" y="905608"/>
                </a:cubicBezTo>
                <a:cubicBezTo>
                  <a:pt x="122003" y="1027235"/>
                  <a:pt x="82437" y="1245577"/>
                  <a:pt x="206995" y="1415562"/>
                </a:cubicBezTo>
                <a:cubicBezTo>
                  <a:pt x="331553" y="1585547"/>
                  <a:pt x="881073" y="1752601"/>
                  <a:pt x="963134" y="1925516"/>
                </a:cubicBezTo>
                <a:cubicBezTo>
                  <a:pt x="1045195" y="2098431"/>
                  <a:pt x="804872" y="2334358"/>
                  <a:pt x="699364" y="2453054"/>
                </a:cubicBezTo>
                <a:cubicBezTo>
                  <a:pt x="593856" y="2571750"/>
                  <a:pt x="420942" y="2587869"/>
                  <a:pt x="330088" y="2637692"/>
                </a:cubicBezTo>
                <a:cubicBezTo>
                  <a:pt x="239234" y="2687515"/>
                  <a:pt x="208460" y="2693377"/>
                  <a:pt x="154241" y="2751992"/>
                </a:cubicBezTo>
                <a:cubicBezTo>
                  <a:pt x="100022" y="2810607"/>
                  <a:pt x="-26001" y="2891204"/>
                  <a:pt x="4772" y="2989385"/>
                </a:cubicBezTo>
                <a:cubicBezTo>
                  <a:pt x="35545" y="3087566"/>
                  <a:pt x="226045" y="3251689"/>
                  <a:pt x="338880" y="3341077"/>
                </a:cubicBezTo>
                <a:cubicBezTo>
                  <a:pt x="451715" y="3430465"/>
                  <a:pt x="552826" y="3433397"/>
                  <a:pt x="681780" y="3525716"/>
                </a:cubicBezTo>
                <a:cubicBezTo>
                  <a:pt x="810734" y="3618035"/>
                  <a:pt x="1143376" y="3735265"/>
                  <a:pt x="1112603" y="3894992"/>
                </a:cubicBezTo>
                <a:cubicBezTo>
                  <a:pt x="1081830" y="4054719"/>
                  <a:pt x="670056" y="4315558"/>
                  <a:pt x="497141" y="4484077"/>
                </a:cubicBezTo>
                <a:cubicBezTo>
                  <a:pt x="324226" y="4652596"/>
                  <a:pt x="75111" y="4906108"/>
                  <a:pt x="75111" y="4906108"/>
                </a:cubicBezTo>
                <a:cubicBezTo>
                  <a:pt x="4773" y="4979377"/>
                  <a:pt x="-12812" y="4900246"/>
                  <a:pt x="75111" y="4923692"/>
                </a:cubicBezTo>
                <a:cubicBezTo>
                  <a:pt x="163034" y="4947138"/>
                  <a:pt x="483953" y="5017477"/>
                  <a:pt x="602649" y="5046785"/>
                </a:cubicBezTo>
                <a:cubicBezTo>
                  <a:pt x="721345" y="5076093"/>
                  <a:pt x="754316" y="5087816"/>
                  <a:pt x="787288" y="5099539"/>
                </a:cubicBezTo>
              </a:path>
            </a:pathLst>
          </a:custGeom>
          <a:noFill/>
          <a:ln w="28575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76859F7-A2AE-42B0-8996-C27F747A0AA7}"/>
              </a:ext>
            </a:extLst>
          </p:cNvPr>
          <p:cNvSpPr/>
          <p:nvPr/>
        </p:nvSpPr>
        <p:spPr>
          <a:xfrm>
            <a:off x="4557999" y="5829298"/>
            <a:ext cx="448408" cy="536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8C6794-DE7C-4135-9BF6-4FEACC285A94}"/>
              </a:ext>
            </a:extLst>
          </p:cNvPr>
          <p:cNvCxnSpPr>
            <a:cxnSpLocks/>
          </p:cNvCxnSpPr>
          <p:nvPr/>
        </p:nvCxnSpPr>
        <p:spPr>
          <a:xfrm>
            <a:off x="4491871" y="997927"/>
            <a:ext cx="290331" cy="50829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5FDA3090-4C62-4965-AE79-829570B5368F}"/>
              </a:ext>
            </a:extLst>
          </p:cNvPr>
          <p:cNvSpPr txBox="1"/>
          <p:nvPr/>
        </p:nvSpPr>
        <p:spPr>
          <a:xfrm>
            <a:off x="2638485" y="307706"/>
            <a:ext cx="624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z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5768A73-6443-4211-8E47-0CE6C825F3F1}"/>
              </a:ext>
            </a:extLst>
          </p:cNvPr>
          <p:cNvCxnSpPr>
            <a:cxnSpLocks/>
          </p:cNvCxnSpPr>
          <p:nvPr/>
        </p:nvCxnSpPr>
        <p:spPr>
          <a:xfrm>
            <a:off x="4486477" y="952529"/>
            <a:ext cx="10788" cy="4923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6124EE24-4FA9-4738-8E81-80A4E402F740}"/>
              </a:ext>
            </a:extLst>
          </p:cNvPr>
          <p:cNvCxnSpPr>
            <a:cxnSpLocks/>
          </p:cNvCxnSpPr>
          <p:nvPr/>
        </p:nvCxnSpPr>
        <p:spPr>
          <a:xfrm flipH="1">
            <a:off x="4793193" y="6075484"/>
            <a:ext cx="1" cy="5754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0777B581-DDC7-46D9-934A-B90154E6A942}"/>
                  </a:ext>
                </a:extLst>
              </p:cNvPr>
              <p:cNvSpPr txBox="1"/>
              <p:nvPr/>
            </p:nvSpPr>
            <p:spPr>
              <a:xfrm>
                <a:off x="4386177" y="6271876"/>
                <a:ext cx="201209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0777B581-DDC7-46D9-934A-B90154E6A9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177" y="6271876"/>
                <a:ext cx="201209" cy="310598"/>
              </a:xfrm>
              <a:prstGeom prst="rect">
                <a:avLst/>
              </a:prstGeom>
              <a:blipFill>
                <a:blip r:embed="rId2"/>
                <a:stretch>
                  <a:fillRect l="-30303" r="-24242" b="-58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CBED123C-C802-4681-90B5-72143DEA0566}"/>
                  </a:ext>
                </a:extLst>
              </p:cNvPr>
              <p:cNvSpPr txBox="1"/>
              <p:nvPr/>
            </p:nvSpPr>
            <p:spPr>
              <a:xfrm>
                <a:off x="4075786" y="1289601"/>
                <a:ext cx="201209" cy="3105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CBED123C-C802-4681-90B5-72143DEA05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786" y="1289601"/>
                <a:ext cx="201209" cy="310598"/>
              </a:xfrm>
              <a:prstGeom prst="rect">
                <a:avLst/>
              </a:prstGeom>
              <a:blipFill>
                <a:blip r:embed="rId3"/>
                <a:stretch>
                  <a:fillRect l="-30303" r="-24242" b="-8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 : coins arrondis 22">
                <a:extLst>
                  <a:ext uri="{FF2B5EF4-FFF2-40B4-BE49-F238E27FC236}">
                    <a16:creationId xmlns:a16="http://schemas.microsoft.com/office/drawing/2014/main" id="{E5811A20-4716-4277-837D-857809B80D06}"/>
                  </a:ext>
                </a:extLst>
              </p:cNvPr>
              <p:cNvSpPr/>
              <p:nvPr/>
            </p:nvSpPr>
            <p:spPr>
              <a:xfrm>
                <a:off x="6601002" y="1956287"/>
                <a:ext cx="2927839" cy="2527790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Le poids est une force conservative</a:t>
                </a:r>
              </a:p>
              <a:p>
                <a:pPr algn="ctr"/>
                <a:endParaRPr lang="fr-FR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fr-FR" sz="20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W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fr-FR" sz="20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) </a:t>
                </a:r>
                <a:r>
                  <a:rPr lang="fr-FR" sz="20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fr-FR" sz="20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fr-FR" sz="20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W(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fr-FR" sz="2000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  <a:endParaRPr lang="fr-FR" sz="2000" dirty="0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Rectangle : coins arrondis 22">
                <a:extLst>
                  <a:ext uri="{FF2B5EF4-FFF2-40B4-BE49-F238E27FC236}">
                    <a16:creationId xmlns:a16="http://schemas.microsoft.com/office/drawing/2014/main" id="{E5811A20-4716-4277-837D-857809B80D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002" y="1956287"/>
                <a:ext cx="2927839" cy="252779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79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DFA61E-4D3D-4BA7-84DE-6D5A3753AC34}"/>
              </a:ext>
            </a:extLst>
          </p:cNvPr>
          <p:cNvSpPr/>
          <p:nvPr/>
        </p:nvSpPr>
        <p:spPr>
          <a:xfrm>
            <a:off x="4545623" y="2497015"/>
            <a:ext cx="2804747" cy="2409092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8EC2843-126D-4481-8E64-147055665030}"/>
              </a:ext>
            </a:extLst>
          </p:cNvPr>
          <p:cNvSpPr/>
          <p:nvPr/>
        </p:nvSpPr>
        <p:spPr>
          <a:xfrm>
            <a:off x="5002824" y="2356343"/>
            <a:ext cx="1881552" cy="1837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20A62B-A0A6-4B25-AC00-DF04964340A0}"/>
              </a:ext>
            </a:extLst>
          </p:cNvPr>
          <p:cNvSpPr/>
          <p:nvPr/>
        </p:nvSpPr>
        <p:spPr>
          <a:xfrm>
            <a:off x="4545623" y="4044465"/>
            <a:ext cx="2804747" cy="861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6B469125-EFFC-4D77-8D71-F4D00E75F882}"/>
              </a:ext>
            </a:extLst>
          </p:cNvPr>
          <p:cNvCxnSpPr>
            <a:cxnSpLocks/>
          </p:cNvCxnSpPr>
          <p:nvPr/>
        </p:nvCxnSpPr>
        <p:spPr>
          <a:xfrm>
            <a:off x="7069015" y="4615962"/>
            <a:ext cx="15122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A52D76CE-3704-4369-AF47-17DB4EB3FEAB}"/>
              </a:ext>
            </a:extLst>
          </p:cNvPr>
          <p:cNvSpPr txBox="1"/>
          <p:nvPr/>
        </p:nvSpPr>
        <p:spPr>
          <a:xfrm>
            <a:off x="8581292" y="4360985"/>
            <a:ext cx="2048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fr-FR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fr-F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, T</a:t>
            </a:r>
            <a:r>
              <a:rPr lang="fr-FR" sz="24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endParaRPr lang="fr-FR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65863D92-69A7-4D88-9EA6-FA30D65B6B61}"/>
              </a:ext>
            </a:extLst>
          </p:cNvPr>
          <p:cNvCxnSpPr/>
          <p:nvPr/>
        </p:nvCxnSpPr>
        <p:spPr>
          <a:xfrm>
            <a:off x="7473462" y="3235569"/>
            <a:ext cx="11078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55955E00-B3F4-4526-BA7F-84AD046F9657}"/>
              </a:ext>
            </a:extLst>
          </p:cNvPr>
          <p:cNvSpPr txBox="1"/>
          <p:nvPr/>
        </p:nvSpPr>
        <p:spPr>
          <a:xfrm>
            <a:off x="8581292" y="3024554"/>
            <a:ext cx="1811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Calorimètre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1635A9C-72E2-4355-9BBF-97B057E51EF0}"/>
              </a:ext>
            </a:extLst>
          </p:cNvPr>
          <p:cNvCxnSpPr>
            <a:cxnSpLocks/>
          </p:cNvCxnSpPr>
          <p:nvPr/>
        </p:nvCxnSpPr>
        <p:spPr>
          <a:xfrm>
            <a:off x="5011615" y="1587012"/>
            <a:ext cx="0" cy="28750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5736B751-B686-4327-B7C2-5DC786CAFD25}"/>
              </a:ext>
            </a:extLst>
          </p:cNvPr>
          <p:cNvSpPr/>
          <p:nvPr/>
        </p:nvSpPr>
        <p:spPr>
          <a:xfrm>
            <a:off x="5020408" y="4202636"/>
            <a:ext cx="1863969" cy="246272"/>
          </a:xfrm>
          <a:custGeom>
            <a:avLst/>
            <a:gdLst>
              <a:gd name="connsiteX0" fmla="*/ 0 w 1863969"/>
              <a:gd name="connsiteY0" fmla="*/ 246272 h 246272"/>
              <a:gd name="connsiteX1" fmla="*/ 298938 w 1863969"/>
              <a:gd name="connsiteY1" fmla="*/ 61633 h 246272"/>
              <a:gd name="connsiteX2" fmla="*/ 571500 w 1863969"/>
              <a:gd name="connsiteY2" fmla="*/ 184726 h 246272"/>
              <a:gd name="connsiteX3" fmla="*/ 844061 w 1863969"/>
              <a:gd name="connsiteY3" fmla="*/ 87 h 246272"/>
              <a:gd name="connsiteX4" fmla="*/ 1151792 w 1863969"/>
              <a:gd name="connsiteY4" fmla="*/ 158349 h 246272"/>
              <a:gd name="connsiteX5" fmla="*/ 1336430 w 1863969"/>
              <a:gd name="connsiteY5" fmla="*/ 87 h 246272"/>
              <a:gd name="connsiteX6" fmla="*/ 1732084 w 1863969"/>
              <a:gd name="connsiteY6" fmla="*/ 149556 h 246272"/>
              <a:gd name="connsiteX7" fmla="*/ 1863969 w 1863969"/>
              <a:gd name="connsiteY7" fmla="*/ 61633 h 24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3969" h="246272">
                <a:moveTo>
                  <a:pt x="0" y="246272"/>
                </a:moveTo>
                <a:cubicBezTo>
                  <a:pt x="101844" y="159081"/>
                  <a:pt x="203688" y="71891"/>
                  <a:pt x="298938" y="61633"/>
                </a:cubicBezTo>
                <a:cubicBezTo>
                  <a:pt x="394188" y="51375"/>
                  <a:pt x="480646" y="194984"/>
                  <a:pt x="571500" y="184726"/>
                </a:cubicBezTo>
                <a:cubicBezTo>
                  <a:pt x="662354" y="174468"/>
                  <a:pt x="747346" y="4483"/>
                  <a:pt x="844061" y="87"/>
                </a:cubicBezTo>
                <a:cubicBezTo>
                  <a:pt x="940776" y="-4309"/>
                  <a:pt x="1069731" y="158349"/>
                  <a:pt x="1151792" y="158349"/>
                </a:cubicBezTo>
                <a:cubicBezTo>
                  <a:pt x="1233853" y="158349"/>
                  <a:pt x="1239715" y="1552"/>
                  <a:pt x="1336430" y="87"/>
                </a:cubicBezTo>
                <a:cubicBezTo>
                  <a:pt x="1433145" y="-1379"/>
                  <a:pt x="1644161" y="139298"/>
                  <a:pt x="1732084" y="149556"/>
                </a:cubicBezTo>
                <a:cubicBezTo>
                  <a:pt x="1820007" y="159814"/>
                  <a:pt x="1841988" y="110723"/>
                  <a:pt x="1863969" y="6163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F8E4E24-0A52-4A18-82DF-91F022BC5D12}"/>
              </a:ext>
            </a:extLst>
          </p:cNvPr>
          <p:cNvCxnSpPr/>
          <p:nvPr/>
        </p:nvCxnSpPr>
        <p:spPr>
          <a:xfrm flipV="1">
            <a:off x="6884376" y="1512277"/>
            <a:ext cx="0" cy="27607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8E0B9649-8AAD-443C-B65B-89E458951B37}"/>
              </a:ext>
            </a:extLst>
          </p:cNvPr>
          <p:cNvCxnSpPr/>
          <p:nvPr/>
        </p:nvCxnSpPr>
        <p:spPr>
          <a:xfrm flipH="1">
            <a:off x="3701562" y="1587012"/>
            <a:ext cx="13188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45310D56-C1CF-4687-B7D1-F872322AAB3D}"/>
              </a:ext>
            </a:extLst>
          </p:cNvPr>
          <p:cNvSpPr/>
          <p:nvPr/>
        </p:nvSpPr>
        <p:spPr>
          <a:xfrm>
            <a:off x="3042138" y="1389189"/>
            <a:ext cx="773718" cy="3604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</a:t>
            </a:r>
          </a:p>
        </p:txBody>
      </p:sp>
      <p:sp>
        <p:nvSpPr>
          <p:cNvPr id="30" name="Forme libre : forme 29">
            <a:extLst>
              <a:ext uri="{FF2B5EF4-FFF2-40B4-BE49-F238E27FC236}">
                <a16:creationId xmlns:a16="http://schemas.microsoft.com/office/drawing/2014/main" id="{DA42732A-92AC-478E-8918-92DF2BF07508}"/>
              </a:ext>
            </a:extLst>
          </p:cNvPr>
          <p:cNvSpPr/>
          <p:nvPr/>
        </p:nvSpPr>
        <p:spPr>
          <a:xfrm>
            <a:off x="2636880" y="399392"/>
            <a:ext cx="2550582" cy="1165639"/>
          </a:xfrm>
          <a:custGeom>
            <a:avLst/>
            <a:gdLst>
              <a:gd name="connsiteX0" fmla="*/ 414051 w 2550582"/>
              <a:gd name="connsiteY0" fmla="*/ 1165639 h 1165639"/>
              <a:gd name="connsiteX1" fmla="*/ 9605 w 2550582"/>
              <a:gd name="connsiteY1" fmla="*/ 690854 h 1165639"/>
              <a:gd name="connsiteX2" fmla="*/ 774535 w 2550582"/>
              <a:gd name="connsiteY2" fmla="*/ 31431 h 1165639"/>
              <a:gd name="connsiteX3" fmla="*/ 2128551 w 2550582"/>
              <a:gd name="connsiteY3" fmla="*/ 101770 h 1165639"/>
              <a:gd name="connsiteX4" fmla="*/ 2550582 w 2550582"/>
              <a:gd name="connsiteY4" fmla="*/ 66600 h 116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582" h="1165639">
                <a:moveTo>
                  <a:pt x="414051" y="1165639"/>
                </a:moveTo>
                <a:cubicBezTo>
                  <a:pt x="181787" y="1022764"/>
                  <a:pt x="-50476" y="879889"/>
                  <a:pt x="9605" y="690854"/>
                </a:cubicBezTo>
                <a:cubicBezTo>
                  <a:pt x="69686" y="501819"/>
                  <a:pt x="421377" y="129612"/>
                  <a:pt x="774535" y="31431"/>
                </a:cubicBezTo>
                <a:cubicBezTo>
                  <a:pt x="1127693" y="-66750"/>
                  <a:pt x="1832543" y="95909"/>
                  <a:pt x="2128551" y="101770"/>
                </a:cubicBezTo>
                <a:cubicBezTo>
                  <a:pt x="2424559" y="107631"/>
                  <a:pt x="2487570" y="87115"/>
                  <a:pt x="2550582" y="66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1DBC46A2-CB96-4819-92FA-6671D1FC5FC8}"/>
              </a:ext>
            </a:extLst>
          </p:cNvPr>
          <p:cNvSpPr/>
          <p:nvPr/>
        </p:nvSpPr>
        <p:spPr>
          <a:xfrm>
            <a:off x="6884377" y="1512277"/>
            <a:ext cx="931985" cy="26377"/>
          </a:xfrm>
          <a:custGeom>
            <a:avLst/>
            <a:gdLst>
              <a:gd name="connsiteX0" fmla="*/ 0 w 931985"/>
              <a:gd name="connsiteY0" fmla="*/ 26377 h 26377"/>
              <a:gd name="connsiteX1" fmla="*/ 931985 w 931985"/>
              <a:gd name="connsiteY1" fmla="*/ 0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1985" h="26377">
                <a:moveTo>
                  <a:pt x="0" y="26377"/>
                </a:moveTo>
                <a:cubicBezTo>
                  <a:pt x="374406" y="19782"/>
                  <a:pt x="748812" y="13188"/>
                  <a:pt x="93198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B008CCA4-A54A-4C92-AE13-25B22A1EF4D1}"/>
              </a:ext>
            </a:extLst>
          </p:cNvPr>
          <p:cNvSpPr/>
          <p:nvPr/>
        </p:nvSpPr>
        <p:spPr>
          <a:xfrm>
            <a:off x="7754815" y="1274885"/>
            <a:ext cx="615461" cy="42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</a:t>
            </a: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33E4720E-E90D-449E-913A-930B9D2D4716}"/>
              </a:ext>
            </a:extLst>
          </p:cNvPr>
          <p:cNvSpPr/>
          <p:nvPr/>
        </p:nvSpPr>
        <p:spPr>
          <a:xfrm>
            <a:off x="5846885" y="301024"/>
            <a:ext cx="2549769" cy="1132122"/>
          </a:xfrm>
          <a:custGeom>
            <a:avLst/>
            <a:gdLst>
              <a:gd name="connsiteX0" fmla="*/ 2549769 w 2549769"/>
              <a:gd name="connsiteY0" fmla="*/ 1132122 h 1132122"/>
              <a:gd name="connsiteX1" fmla="*/ 2224453 w 2549769"/>
              <a:gd name="connsiteY1" fmla="*/ 85838 h 1132122"/>
              <a:gd name="connsiteX2" fmla="*/ 1345223 w 2549769"/>
              <a:gd name="connsiteY2" fmla="*/ 68253 h 1132122"/>
              <a:gd name="connsiteX3" fmla="*/ 677007 w 2549769"/>
              <a:gd name="connsiteY3" fmla="*/ 138591 h 1132122"/>
              <a:gd name="connsiteX4" fmla="*/ 290146 w 2549769"/>
              <a:gd name="connsiteY4" fmla="*/ 129799 h 1132122"/>
              <a:gd name="connsiteX5" fmla="*/ 0 w 2549769"/>
              <a:gd name="connsiteY5" fmla="*/ 138591 h 1132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49769" h="1132122">
                <a:moveTo>
                  <a:pt x="2549769" y="1132122"/>
                </a:moveTo>
                <a:cubicBezTo>
                  <a:pt x="2487490" y="697636"/>
                  <a:pt x="2425211" y="263150"/>
                  <a:pt x="2224453" y="85838"/>
                </a:cubicBezTo>
                <a:cubicBezTo>
                  <a:pt x="2023695" y="-91474"/>
                  <a:pt x="1603131" y="59461"/>
                  <a:pt x="1345223" y="68253"/>
                </a:cubicBezTo>
                <a:cubicBezTo>
                  <a:pt x="1087315" y="77045"/>
                  <a:pt x="852853" y="128333"/>
                  <a:pt x="677007" y="138591"/>
                </a:cubicBezTo>
                <a:cubicBezTo>
                  <a:pt x="501161" y="148849"/>
                  <a:pt x="402980" y="129799"/>
                  <a:pt x="290146" y="129799"/>
                </a:cubicBezTo>
                <a:cubicBezTo>
                  <a:pt x="177312" y="129799"/>
                  <a:pt x="88656" y="134195"/>
                  <a:pt x="0" y="13859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35C666F9-5CB4-456C-B950-4A009A838BBE}"/>
              </a:ext>
            </a:extLst>
          </p:cNvPr>
          <p:cNvSpPr/>
          <p:nvPr/>
        </p:nvSpPr>
        <p:spPr>
          <a:xfrm>
            <a:off x="4844562" y="114077"/>
            <a:ext cx="1696914" cy="747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Alim 12 V</a:t>
            </a:r>
          </a:p>
        </p:txBody>
      </p: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3A70663-5321-44E8-8F93-D06BDB0D0F53}"/>
              </a:ext>
            </a:extLst>
          </p:cNvPr>
          <p:cNvSpPr/>
          <p:nvPr/>
        </p:nvSpPr>
        <p:spPr>
          <a:xfrm>
            <a:off x="5011615" y="1339965"/>
            <a:ext cx="694593" cy="260235"/>
          </a:xfrm>
          <a:custGeom>
            <a:avLst/>
            <a:gdLst>
              <a:gd name="connsiteX0" fmla="*/ 0 w 694593"/>
              <a:gd name="connsiteY0" fmla="*/ 260235 h 260235"/>
              <a:gd name="connsiteX1" fmla="*/ 545123 w 694593"/>
              <a:gd name="connsiteY1" fmla="*/ 22843 h 260235"/>
              <a:gd name="connsiteX2" fmla="*/ 694593 w 694593"/>
              <a:gd name="connsiteY2" fmla="*/ 22843 h 26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4593" h="260235">
                <a:moveTo>
                  <a:pt x="0" y="260235"/>
                </a:moveTo>
                <a:cubicBezTo>
                  <a:pt x="214679" y="161321"/>
                  <a:pt x="429358" y="62408"/>
                  <a:pt x="545123" y="22843"/>
                </a:cubicBezTo>
                <a:cubicBezTo>
                  <a:pt x="660888" y="-16722"/>
                  <a:pt x="677740" y="3060"/>
                  <a:pt x="694593" y="2284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orme libre : forme 36">
            <a:extLst>
              <a:ext uri="{FF2B5EF4-FFF2-40B4-BE49-F238E27FC236}">
                <a16:creationId xmlns:a16="http://schemas.microsoft.com/office/drawing/2014/main" id="{CDC781A1-4C89-4A6B-824E-EEA0790A509B}"/>
              </a:ext>
            </a:extLst>
          </p:cNvPr>
          <p:cNvSpPr/>
          <p:nvPr/>
        </p:nvSpPr>
        <p:spPr>
          <a:xfrm>
            <a:off x="6093069" y="1343571"/>
            <a:ext cx="791308" cy="168706"/>
          </a:xfrm>
          <a:custGeom>
            <a:avLst/>
            <a:gdLst>
              <a:gd name="connsiteX0" fmla="*/ 791308 w 791308"/>
              <a:gd name="connsiteY0" fmla="*/ 168706 h 168706"/>
              <a:gd name="connsiteX1" fmla="*/ 360485 w 791308"/>
              <a:gd name="connsiteY1" fmla="*/ 10444 h 168706"/>
              <a:gd name="connsiteX2" fmla="*/ 0 w 791308"/>
              <a:gd name="connsiteY2" fmla="*/ 28029 h 168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308" h="168706">
                <a:moveTo>
                  <a:pt x="791308" y="168706"/>
                </a:moveTo>
                <a:cubicBezTo>
                  <a:pt x="641839" y="101298"/>
                  <a:pt x="492370" y="33890"/>
                  <a:pt x="360485" y="10444"/>
                </a:cubicBezTo>
                <a:cubicBezTo>
                  <a:pt x="228600" y="-13002"/>
                  <a:pt x="114300" y="7513"/>
                  <a:pt x="0" y="280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B7B6C6F5-5650-487B-AB8B-1BE998EB1853}"/>
              </a:ext>
            </a:extLst>
          </p:cNvPr>
          <p:cNvSpPr/>
          <p:nvPr/>
        </p:nvSpPr>
        <p:spPr>
          <a:xfrm>
            <a:off x="5622697" y="1159725"/>
            <a:ext cx="496757" cy="42202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53C57E2E-9BFA-4A39-AEE9-98719AC7C412}"/>
              </a:ext>
            </a:extLst>
          </p:cNvPr>
          <p:cNvSpPr/>
          <p:nvPr/>
        </p:nvSpPr>
        <p:spPr>
          <a:xfrm>
            <a:off x="5020406" y="2444266"/>
            <a:ext cx="1846377" cy="8814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5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C490C1CB-4254-4352-8CE8-4D50E8A96FB9}"/>
              </a:ext>
            </a:extLst>
          </p:cNvPr>
          <p:cNvSpPr/>
          <p:nvPr/>
        </p:nvSpPr>
        <p:spPr>
          <a:xfrm>
            <a:off x="4232031" y="325315"/>
            <a:ext cx="3727938" cy="1072662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Conservation de l’énergie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4515F61-1DD3-4A92-A69E-4BA03F387102}"/>
              </a:ext>
            </a:extLst>
          </p:cNvPr>
          <p:cNvCxnSpPr>
            <a:cxnSpLocks/>
            <a:endCxn id="18" idx="0"/>
          </p:cNvCxnSpPr>
          <p:nvPr/>
        </p:nvCxnSpPr>
        <p:spPr>
          <a:xfrm flipH="1">
            <a:off x="3339875" y="1389185"/>
            <a:ext cx="1091448" cy="11781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7349694-5C0A-49E9-9FF7-CE61C03E8621}"/>
              </a:ext>
            </a:extLst>
          </p:cNvPr>
          <p:cNvCxnSpPr>
            <a:cxnSpLocks/>
          </p:cNvCxnSpPr>
          <p:nvPr/>
        </p:nvCxnSpPr>
        <p:spPr>
          <a:xfrm>
            <a:off x="7760679" y="1397977"/>
            <a:ext cx="1362806" cy="13188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CFF2FEA-B4B0-4081-B55B-53AB66EDEB99}"/>
              </a:ext>
            </a:extLst>
          </p:cNvPr>
          <p:cNvCxnSpPr>
            <a:cxnSpLocks/>
          </p:cNvCxnSpPr>
          <p:nvPr/>
        </p:nvCxnSpPr>
        <p:spPr>
          <a:xfrm>
            <a:off x="3147646" y="3696677"/>
            <a:ext cx="0" cy="123580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 : coins arrondis 16">
                <a:extLst>
                  <a:ext uri="{FF2B5EF4-FFF2-40B4-BE49-F238E27FC236}">
                    <a16:creationId xmlns:a16="http://schemas.microsoft.com/office/drawing/2014/main" id="{4B987455-B9AB-4BBF-BFE8-43D020CA648C}"/>
                  </a:ext>
                </a:extLst>
              </p:cNvPr>
              <p:cNvSpPr/>
              <p:nvPr/>
            </p:nvSpPr>
            <p:spPr>
              <a:xfrm>
                <a:off x="1166185" y="4932485"/>
                <a:ext cx="4281854" cy="1433146"/>
              </a:xfrm>
              <a:prstGeom prst="round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000" u="sng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Théorème de l’énergie mécanique </a:t>
                </a:r>
                <a:r>
                  <a:rPr lang="fr-FR" sz="20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:</a:t>
                </a:r>
              </a:p>
              <a:p>
                <a:pPr algn="ctr"/>
                <a:endParaRPr lang="fr-FR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fr-F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𝑁𝐶</m:t>
                            </m:r>
                          </m:sub>
                        </m:sSub>
                      </m:e>
                    </m:acc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Rectangle : coins arrondis 16">
                <a:extLst>
                  <a:ext uri="{FF2B5EF4-FFF2-40B4-BE49-F238E27FC236}">
                    <a16:creationId xmlns:a16="http://schemas.microsoft.com/office/drawing/2014/main" id="{4B987455-B9AB-4BBF-BFE8-43D020CA64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185" y="4932485"/>
                <a:ext cx="4281854" cy="1433146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Ellipse 17">
            <a:extLst>
              <a:ext uri="{FF2B5EF4-FFF2-40B4-BE49-F238E27FC236}">
                <a16:creationId xmlns:a16="http://schemas.microsoft.com/office/drawing/2014/main" id="{5D5D6195-B796-4AA2-9ACC-9E47193C165A}"/>
              </a:ext>
            </a:extLst>
          </p:cNvPr>
          <p:cNvSpPr/>
          <p:nvPr/>
        </p:nvSpPr>
        <p:spPr>
          <a:xfrm>
            <a:off x="1370398" y="2567355"/>
            <a:ext cx="3938953" cy="132763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Macroscopique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C0F57C72-F664-419D-9AFD-39D41596C382}"/>
              </a:ext>
            </a:extLst>
          </p:cNvPr>
          <p:cNvSpPr/>
          <p:nvPr/>
        </p:nvSpPr>
        <p:spPr>
          <a:xfrm>
            <a:off x="7551389" y="2716823"/>
            <a:ext cx="3938953" cy="1327638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Microscopique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28BF6095-DCA9-419E-A162-8046E6FA0646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9520866" y="4044461"/>
            <a:ext cx="18788" cy="8880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0BCE83A7-5D36-4BEE-A95A-67ECF1198CE8}"/>
              </a:ext>
            </a:extLst>
          </p:cNvPr>
          <p:cNvSpPr/>
          <p:nvPr/>
        </p:nvSpPr>
        <p:spPr>
          <a:xfrm>
            <a:off x="7398727" y="4932485"/>
            <a:ext cx="4281854" cy="1433146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u="sng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Premier principe :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fr-FR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 = W + Q</a:t>
            </a:r>
            <a:endParaRPr lang="fr-FR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9611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62</Words>
  <Application>Microsoft Office PowerPoint</Application>
  <PresentationFormat>Grand écran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Symbol</vt:lpstr>
      <vt:lpstr>Thème Office</vt:lpstr>
      <vt:lpstr>LP 6: Aspects énergétiques des phénomènes physiques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Conservation de l’énergie</dc:title>
  <dc:creator>LOIC</dc:creator>
  <cp:lastModifiedBy>gaëtan gaston</cp:lastModifiedBy>
  <cp:revision>15</cp:revision>
  <dcterms:created xsi:type="dcterms:W3CDTF">2019-05-28T08:41:24Z</dcterms:created>
  <dcterms:modified xsi:type="dcterms:W3CDTF">2021-06-03T09:57:39Z</dcterms:modified>
</cp:coreProperties>
</file>