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80" r:id="rId4"/>
    <p:sldId id="287" r:id="rId5"/>
    <p:sldId id="286" r:id="rId6"/>
    <p:sldId id="260" r:id="rId7"/>
    <p:sldId id="261" r:id="rId8"/>
    <p:sldId id="262" r:id="rId9"/>
    <p:sldId id="274" r:id="rId10"/>
    <p:sldId id="275" r:id="rId11"/>
    <p:sldId id="276" r:id="rId12"/>
    <p:sldId id="277" r:id="rId13"/>
    <p:sldId id="278" r:id="rId14"/>
    <p:sldId id="279" r:id="rId15"/>
    <p:sldId id="281" r:id="rId16"/>
    <p:sldId id="282" r:id="rId17"/>
    <p:sldId id="259" r:id="rId18"/>
    <p:sldId id="284" r:id="rId19"/>
    <p:sldId id="265" r:id="rId20"/>
    <p:sldId id="285" r:id="rId21"/>
    <p:sldId id="270" r:id="rId22"/>
    <p:sldId id="263" r:id="rId23"/>
    <p:sldId id="267" r:id="rId24"/>
    <p:sldId id="283" r:id="rId25"/>
    <p:sldId id="272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9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21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77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73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40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8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84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928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3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5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91485-3B19-4718-9D3C-F13C19C2012F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CA794-F9B8-40B6-ACE7-2B34F0765C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43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3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9.gif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LC6 Méthodes d’analyse en chimie (analyses quantitatives, spectroscopies, critères de choix des méthodes)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63889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Elément imposé : utilisation des constantes de couplage en RMN </a:t>
            </a:r>
            <a:r>
              <a:rPr lang="fr-FR" baseline="30000" dirty="0" smtClean="0"/>
              <a:t>1</a:t>
            </a:r>
            <a:r>
              <a:rPr lang="fr-FR" dirty="0" smtClean="0"/>
              <a:t>H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CORNE Léo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704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5" y="2098766"/>
            <a:ext cx="11940526" cy="25341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8971" y="3361508"/>
            <a:ext cx="2786743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265714" y="3396343"/>
            <a:ext cx="1384663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064137" y="3361507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140754" y="3361506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67885" y="2690947"/>
            <a:ext cx="3393921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097383" y="2690944"/>
            <a:ext cx="1328057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943171" y="2229394"/>
            <a:ext cx="1493949" cy="11669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806805" y="2098766"/>
            <a:ext cx="1779369" cy="1297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849017" y="4380411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002700" y="4406535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326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5" y="2098766"/>
            <a:ext cx="11940526" cy="25341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65714" y="3396343"/>
            <a:ext cx="1384663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064137" y="3361507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140754" y="3361506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097383" y="2690944"/>
            <a:ext cx="1328057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943171" y="2229394"/>
            <a:ext cx="1493949" cy="11669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806805" y="2098766"/>
            <a:ext cx="1779369" cy="1297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849017" y="4380411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002700" y="4406535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741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5" y="2098766"/>
            <a:ext cx="11940526" cy="25341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4137" y="3361507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140754" y="3361506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943171" y="2229394"/>
            <a:ext cx="1493949" cy="11669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806805" y="2098766"/>
            <a:ext cx="1779369" cy="1297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849017" y="4380411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002700" y="4406535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182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5" y="2098766"/>
            <a:ext cx="11940526" cy="25341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4137" y="3361507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806805" y="2098766"/>
            <a:ext cx="1779369" cy="1297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849017" y="4380411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002700" y="4406535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792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5" y="2098766"/>
            <a:ext cx="11940526" cy="253419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849017" y="4380411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002700" y="4406535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388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978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684157" y="6225388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benzyl</a:t>
            </a:r>
            <a:r>
              <a:rPr lang="fr-FR" dirty="0" smtClean="0"/>
              <a:t> </a:t>
            </a:r>
            <a:r>
              <a:rPr lang="fr-FR" dirty="0" err="1" smtClean="0"/>
              <a:t>methacrylate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591" y="534767"/>
            <a:ext cx="3371850" cy="22955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64776" y="2869736"/>
            <a:ext cx="2818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2,2'-isopropylidenedifuran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185" y="3730178"/>
            <a:ext cx="5505450" cy="22955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167055" y="2620885"/>
            <a:ext cx="169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ethyl</a:t>
            </a:r>
            <a:r>
              <a:rPr lang="fr-FR" dirty="0"/>
              <a:t> </a:t>
            </a:r>
            <a:r>
              <a:rPr lang="fr-FR" dirty="0" err="1" smtClean="0"/>
              <a:t>cinnamate</a:t>
            </a:r>
            <a:endParaRPr lang="fr-FR" dirty="0"/>
          </a:p>
        </p:txBody>
      </p:sp>
      <p:grpSp>
        <p:nvGrpSpPr>
          <p:cNvPr id="16" name="Group 15"/>
          <p:cNvGrpSpPr/>
          <p:nvPr/>
        </p:nvGrpSpPr>
        <p:grpSpPr>
          <a:xfrm>
            <a:off x="7729126" y="888102"/>
            <a:ext cx="4462874" cy="1828800"/>
            <a:chOff x="920925" y="713032"/>
            <a:chExt cx="4462874" cy="18288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0925" y="713032"/>
              <a:ext cx="4462874" cy="18288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4"/>
            <a:srcRect l="38393" t="76963" r="55753" b="11608"/>
            <a:stretch/>
          </p:blipFill>
          <p:spPr>
            <a:xfrm>
              <a:off x="2636939" y="1418427"/>
              <a:ext cx="261257" cy="209005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2107474" y="1123407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16423" y="1860509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4"/>
            <a:srcRect l="38393" t="76963" r="55753" b="11608"/>
            <a:stretch/>
          </p:blipFill>
          <p:spPr>
            <a:xfrm>
              <a:off x="2192049" y="1439123"/>
              <a:ext cx="261257" cy="209005"/>
            </a:xfrm>
            <a:prstGeom prst="rect">
              <a:avLst/>
            </a:prstGeom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12" y="140934"/>
            <a:ext cx="4324350" cy="29051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69553" y="3337388"/>
            <a:ext cx="2751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3-phenyl-2,4-pentanedione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3668" y="6166660"/>
            <a:ext cx="5480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1,2,3,4-tetrahydro-1,4-methanonaphthalene-5,8-diol</a:t>
            </a:r>
            <a:endParaRPr lang="fr-FR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/>
          <a:srcRect t="18662"/>
          <a:stretch/>
        </p:blipFill>
        <p:spPr>
          <a:xfrm>
            <a:off x="1420385" y="3925031"/>
            <a:ext cx="3939348" cy="2241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08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799" y="1093698"/>
            <a:ext cx="10807721" cy="3079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94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91799" y="1093698"/>
            <a:ext cx="10807721" cy="3633225"/>
            <a:chOff x="591799" y="1093698"/>
            <a:chExt cx="10807721" cy="36332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1799" y="1093698"/>
              <a:ext cx="10807721" cy="307922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7672250" y="1462009"/>
              <a:ext cx="139339" cy="1133146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341326" y="1462009"/>
              <a:ext cx="235131" cy="198658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00658" y="4357591"/>
              <a:ext cx="575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FF0000"/>
                  </a:solidFill>
                </a:rPr>
                <a:t>C=O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538116" y="3988259"/>
              <a:ext cx="5469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B050"/>
                  </a:solidFill>
                </a:rPr>
                <a:t>C=C</a:t>
              </a:r>
              <a:endParaRPr lang="fr-FR" dirty="0">
                <a:solidFill>
                  <a:srgbClr val="00B05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348444" y="1306286"/>
              <a:ext cx="757646" cy="862148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42058" y="4357591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chemeClr val="bg2">
                      <a:lumMod val="25000"/>
                    </a:schemeClr>
                  </a:solidFill>
                </a:rPr>
                <a:t>C-H</a:t>
              </a:r>
              <a:endParaRPr lang="fr-FR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569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684157" y="6225388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benzyl</a:t>
            </a:r>
            <a:r>
              <a:rPr lang="fr-FR" dirty="0" smtClean="0"/>
              <a:t> </a:t>
            </a:r>
            <a:r>
              <a:rPr lang="fr-FR" dirty="0" err="1" smtClean="0"/>
              <a:t>methacrylate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591" y="534767"/>
            <a:ext cx="3371850" cy="22955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64776" y="2869736"/>
            <a:ext cx="2818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2,2'-isopropylidenedifuran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185" y="3730178"/>
            <a:ext cx="5505450" cy="229552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0094130" y="4581858"/>
            <a:ext cx="296233" cy="10291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9167055" y="2620885"/>
            <a:ext cx="169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ethyl</a:t>
            </a:r>
            <a:r>
              <a:rPr lang="fr-FR" dirty="0"/>
              <a:t> </a:t>
            </a:r>
            <a:r>
              <a:rPr lang="fr-FR" dirty="0" err="1" smtClean="0"/>
              <a:t>cinnamate</a:t>
            </a:r>
            <a:endParaRPr lang="fr-FR" dirty="0"/>
          </a:p>
        </p:txBody>
      </p:sp>
      <p:grpSp>
        <p:nvGrpSpPr>
          <p:cNvPr id="16" name="Group 15"/>
          <p:cNvGrpSpPr/>
          <p:nvPr/>
        </p:nvGrpSpPr>
        <p:grpSpPr>
          <a:xfrm>
            <a:off x="7729126" y="888102"/>
            <a:ext cx="4462874" cy="1828800"/>
            <a:chOff x="920925" y="713032"/>
            <a:chExt cx="4462874" cy="18288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0925" y="713032"/>
              <a:ext cx="4462874" cy="18288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4"/>
            <a:srcRect l="38393" t="76963" r="55753" b="11608"/>
            <a:stretch/>
          </p:blipFill>
          <p:spPr>
            <a:xfrm>
              <a:off x="2636939" y="1418427"/>
              <a:ext cx="261257" cy="209005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2107474" y="1123407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16423" y="1860509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4"/>
            <a:srcRect l="38393" t="76963" r="55753" b="11608"/>
            <a:stretch/>
          </p:blipFill>
          <p:spPr>
            <a:xfrm>
              <a:off x="2192049" y="1439123"/>
              <a:ext cx="261257" cy="209005"/>
            </a:xfrm>
            <a:prstGeom prst="rect">
              <a:avLst/>
            </a:prstGeom>
          </p:spPr>
        </p:pic>
      </p:grpSp>
      <p:sp>
        <p:nvSpPr>
          <p:cNvPr id="12" name="Rectangle 11"/>
          <p:cNvSpPr/>
          <p:nvPr/>
        </p:nvSpPr>
        <p:spPr>
          <a:xfrm>
            <a:off x="9864426" y="1099630"/>
            <a:ext cx="296233" cy="10291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12" y="140934"/>
            <a:ext cx="4324350" cy="29051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69553" y="3337388"/>
            <a:ext cx="2751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3-phenyl-2,4-pentanedione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3668" y="6166660"/>
            <a:ext cx="5480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1,2,3,4-tetrahydro-1,4-methanonaphthalene-5,8-diol</a:t>
            </a:r>
            <a:endParaRPr lang="fr-FR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/>
          <a:srcRect t="18662"/>
          <a:stretch/>
        </p:blipFill>
        <p:spPr>
          <a:xfrm>
            <a:off x="1420385" y="3925031"/>
            <a:ext cx="3939348" cy="2241629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2972383" y="409796"/>
            <a:ext cx="296233" cy="10291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7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470" y="3690918"/>
            <a:ext cx="10423313" cy="29946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083" y="367553"/>
            <a:ext cx="10465700" cy="31129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4797" y="1277719"/>
            <a:ext cx="1306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Spectre UV-visible</a:t>
            </a:r>
            <a:endParaRPr lang="fr-FR" dirty="0"/>
          </a:p>
        </p:txBody>
      </p:sp>
      <p:sp>
        <p:nvSpPr>
          <p:cNvPr id="5" name="TextBox 4"/>
          <p:cNvSpPr txBox="1"/>
          <p:nvPr/>
        </p:nvSpPr>
        <p:spPr>
          <a:xfrm>
            <a:off x="250774" y="4687125"/>
            <a:ext cx="1490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Spectromètre de masse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439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476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roton NMR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461" y="1419497"/>
            <a:ext cx="8637124" cy="406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27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815" y="296090"/>
            <a:ext cx="8882608" cy="619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97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2011815" y="296090"/>
            <a:ext cx="8882608" cy="6195531"/>
            <a:chOff x="2011815" y="296090"/>
            <a:chExt cx="8882608" cy="619553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11815" y="296090"/>
              <a:ext cx="8882608" cy="6195531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3291841" y="2747524"/>
              <a:ext cx="14020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5 protons aromatiques</a:t>
              </a:r>
              <a:endParaRPr lang="fr-FR" dirty="0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4119154" y="3544389"/>
              <a:ext cx="418012" cy="60089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4188824" y="1506521"/>
              <a:ext cx="1750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1</a:t>
              </a:r>
              <a:r>
                <a:rPr lang="fr-FR" dirty="0" smtClean="0"/>
                <a:t> proton (d) éthylénique </a:t>
              </a:r>
              <a:endParaRPr lang="fr-FR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312229" y="2349092"/>
              <a:ext cx="209005" cy="8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5852160" y="2747524"/>
              <a:ext cx="278674" cy="10232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5521234" y="2025926"/>
              <a:ext cx="1750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1</a:t>
              </a:r>
              <a:r>
                <a:rPr lang="fr-FR" dirty="0" smtClean="0"/>
                <a:t> proton (d) éthylénique </a:t>
              </a:r>
              <a:endParaRPr lang="fr-FR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27817" y="2661325"/>
              <a:ext cx="17504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2 protons (q)  </a:t>
              </a:r>
              <a:endParaRPr lang="fr-FR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7602582" y="3191662"/>
              <a:ext cx="600757" cy="4572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7528560" y="1019760"/>
              <a:ext cx="17504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3</a:t>
              </a:r>
              <a:r>
                <a:rPr lang="fr-FR" dirty="0" smtClean="0"/>
                <a:t> protons (t)  </a:t>
              </a:r>
              <a:endParaRPr lang="fr-FR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8691154" y="1467303"/>
              <a:ext cx="587828" cy="4833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7430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462958" y="6009799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benzyl</a:t>
            </a:r>
            <a:r>
              <a:rPr lang="fr-FR" dirty="0" smtClean="0"/>
              <a:t> </a:t>
            </a:r>
            <a:r>
              <a:rPr lang="fr-FR" dirty="0" err="1" smtClean="0"/>
              <a:t>methacrylate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2986" y="3514589"/>
            <a:ext cx="5505450" cy="22955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167055" y="2620885"/>
            <a:ext cx="169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ethyl</a:t>
            </a:r>
            <a:r>
              <a:rPr lang="fr-FR" dirty="0"/>
              <a:t> </a:t>
            </a:r>
            <a:r>
              <a:rPr lang="fr-FR" dirty="0" err="1" smtClean="0"/>
              <a:t>cinnamate</a:t>
            </a:r>
            <a:endParaRPr lang="fr-FR" dirty="0"/>
          </a:p>
        </p:txBody>
      </p:sp>
      <p:grpSp>
        <p:nvGrpSpPr>
          <p:cNvPr id="16" name="Group 15"/>
          <p:cNvGrpSpPr/>
          <p:nvPr/>
        </p:nvGrpSpPr>
        <p:grpSpPr>
          <a:xfrm>
            <a:off x="7729126" y="888102"/>
            <a:ext cx="4462874" cy="1828800"/>
            <a:chOff x="920925" y="713032"/>
            <a:chExt cx="4462874" cy="18288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20925" y="713032"/>
              <a:ext cx="4462874" cy="18288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3"/>
            <a:srcRect l="38393" t="76963" r="55753" b="11608"/>
            <a:stretch/>
          </p:blipFill>
          <p:spPr>
            <a:xfrm>
              <a:off x="2636939" y="1418427"/>
              <a:ext cx="261257" cy="209005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2107474" y="1123407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16423" y="1860509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3"/>
            <a:srcRect l="38393" t="76963" r="55753" b="11608"/>
            <a:stretch/>
          </p:blipFill>
          <p:spPr>
            <a:xfrm>
              <a:off x="2192049" y="1439123"/>
              <a:ext cx="261257" cy="209005"/>
            </a:xfrm>
            <a:prstGeom prst="rect">
              <a:avLst/>
            </a:prstGeom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2" y="140934"/>
            <a:ext cx="4324350" cy="29051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69553" y="3337388"/>
            <a:ext cx="2751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3-phenyl-2,4-pentanedione</a:t>
            </a:r>
          </a:p>
        </p:txBody>
      </p:sp>
    </p:spTree>
    <p:extLst>
      <p:ext uri="{BB962C8B-B14F-4D97-AF65-F5344CB8AC3E}">
        <p14:creationId xmlns:p14="http://schemas.microsoft.com/office/powerpoint/2010/main" val="25297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377" y="147836"/>
            <a:ext cx="4845868" cy="33791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78277" y="2529466"/>
            <a:ext cx="169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ethyl</a:t>
            </a:r>
            <a:r>
              <a:rPr lang="fr-FR" dirty="0"/>
              <a:t> </a:t>
            </a:r>
            <a:r>
              <a:rPr lang="fr-FR" dirty="0" err="1" smtClean="0"/>
              <a:t>cinnamate</a:t>
            </a:r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692328" y="691786"/>
            <a:ext cx="4462874" cy="1828800"/>
            <a:chOff x="920925" y="713032"/>
            <a:chExt cx="4462874" cy="18288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20925" y="713032"/>
              <a:ext cx="4462874" cy="18288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/>
            <a:srcRect l="38393" t="76963" r="55753" b="11608"/>
            <a:stretch/>
          </p:blipFill>
          <p:spPr>
            <a:xfrm>
              <a:off x="2636939" y="1418427"/>
              <a:ext cx="261257" cy="20900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2107474" y="1123407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16423" y="1860509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3"/>
            <a:srcRect l="38393" t="76963" r="55753" b="11608"/>
            <a:stretch/>
          </p:blipFill>
          <p:spPr>
            <a:xfrm>
              <a:off x="2192049" y="1439123"/>
              <a:ext cx="261257" cy="209005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3313280" y="3701143"/>
            <a:ext cx="8334353" cy="2795582"/>
            <a:chOff x="591799" y="1093698"/>
            <a:chExt cx="10807721" cy="3633225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1799" y="1093698"/>
              <a:ext cx="10807721" cy="3079227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7672250" y="1462009"/>
              <a:ext cx="139339" cy="1133146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341326" y="1462009"/>
              <a:ext cx="235131" cy="198658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00658" y="4357591"/>
              <a:ext cx="575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FF0000"/>
                  </a:solidFill>
                </a:rPr>
                <a:t>C=O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38116" y="3988259"/>
              <a:ext cx="5469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B050"/>
                  </a:solidFill>
                </a:rPr>
                <a:t>C=C</a:t>
              </a:r>
              <a:endParaRPr lang="fr-FR" dirty="0">
                <a:solidFill>
                  <a:srgbClr val="00B05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48444" y="1306286"/>
              <a:ext cx="757646" cy="862148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42058" y="4357591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chemeClr val="bg2">
                      <a:lumMod val="25000"/>
                    </a:schemeClr>
                  </a:solidFill>
                </a:rPr>
                <a:t>C-H</a:t>
              </a:r>
              <a:endParaRPr lang="fr-FR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552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8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684157" y="6225388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benzyl</a:t>
            </a:r>
            <a:r>
              <a:rPr lang="fr-FR" dirty="0" smtClean="0"/>
              <a:t> </a:t>
            </a:r>
            <a:r>
              <a:rPr lang="fr-FR" dirty="0" err="1" smtClean="0"/>
              <a:t>methacrylate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591" y="534767"/>
            <a:ext cx="3371850" cy="22955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64776" y="2869736"/>
            <a:ext cx="2818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2,2'-isopropylidenedifuran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185" y="3730178"/>
            <a:ext cx="5505450" cy="22955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167055" y="2620885"/>
            <a:ext cx="169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ethyl</a:t>
            </a:r>
            <a:r>
              <a:rPr lang="fr-FR" dirty="0"/>
              <a:t> </a:t>
            </a:r>
            <a:r>
              <a:rPr lang="fr-FR" dirty="0" err="1" smtClean="0"/>
              <a:t>cinnamate</a:t>
            </a:r>
            <a:endParaRPr lang="fr-FR" dirty="0"/>
          </a:p>
        </p:txBody>
      </p:sp>
      <p:grpSp>
        <p:nvGrpSpPr>
          <p:cNvPr id="16" name="Group 15"/>
          <p:cNvGrpSpPr/>
          <p:nvPr/>
        </p:nvGrpSpPr>
        <p:grpSpPr>
          <a:xfrm>
            <a:off x="7729126" y="888102"/>
            <a:ext cx="4462874" cy="1828800"/>
            <a:chOff x="920925" y="713032"/>
            <a:chExt cx="4462874" cy="18288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0925" y="713032"/>
              <a:ext cx="4462874" cy="18288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4"/>
            <a:srcRect l="38393" t="76963" r="55753" b="11608"/>
            <a:stretch/>
          </p:blipFill>
          <p:spPr>
            <a:xfrm>
              <a:off x="2636939" y="1418427"/>
              <a:ext cx="261257" cy="209005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2107474" y="1123407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16423" y="1860509"/>
              <a:ext cx="302287" cy="5040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4"/>
            <a:srcRect l="38393" t="76963" r="55753" b="11608"/>
            <a:stretch/>
          </p:blipFill>
          <p:spPr>
            <a:xfrm>
              <a:off x="2192049" y="1439123"/>
              <a:ext cx="261257" cy="209005"/>
            </a:xfrm>
            <a:prstGeom prst="rect">
              <a:avLst/>
            </a:prstGeom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12" y="140934"/>
            <a:ext cx="4324350" cy="29051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69553" y="3337388"/>
            <a:ext cx="2751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3-phenyl-2,4-pentanedione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3668" y="6166660"/>
            <a:ext cx="5480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1,2,3,4-tetrahydro-1,4-methanonaphthalene-5,8-diol</a:t>
            </a:r>
            <a:endParaRPr lang="fr-FR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/>
          <a:srcRect t="18662"/>
          <a:stretch/>
        </p:blipFill>
        <p:spPr>
          <a:xfrm>
            <a:off x="1420385" y="3925031"/>
            <a:ext cx="3939348" cy="2241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37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2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104" y="824419"/>
            <a:ext cx="2000250" cy="1428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647" y="756259"/>
            <a:ext cx="2000250" cy="14287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217943" y="2576557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Étirement</a:t>
            </a:r>
            <a:r>
              <a:rPr lang="fr-FR" sz="1400" dirty="0"/>
              <a:t> </a:t>
            </a:r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symétrique</a:t>
            </a:r>
            <a:endParaRPr lang="fr-FR" sz="1400" dirty="0"/>
          </a:p>
        </p:txBody>
      </p:sp>
      <p:sp>
        <p:nvSpPr>
          <p:cNvPr id="11" name="Rectangle 10"/>
          <p:cNvSpPr/>
          <p:nvPr/>
        </p:nvSpPr>
        <p:spPr>
          <a:xfrm>
            <a:off x="1364400" y="2576557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Étirement</a:t>
            </a:r>
            <a:r>
              <a:rPr lang="fr-FR" sz="1400" dirty="0"/>
              <a:t> </a:t>
            </a:r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antisymétrique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0100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104" y="824419"/>
            <a:ext cx="2000250" cy="1428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452" y="3275882"/>
            <a:ext cx="2000250" cy="1428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715" y="3275882"/>
            <a:ext cx="2000250" cy="1428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647" y="756259"/>
            <a:ext cx="2000250" cy="14287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217943" y="2576557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Étirement</a:t>
            </a:r>
            <a:r>
              <a:rPr lang="fr-FR" sz="1400" dirty="0"/>
              <a:t> </a:t>
            </a:r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symétrique</a:t>
            </a:r>
            <a:endParaRPr lang="fr-FR" sz="1400" dirty="0"/>
          </a:p>
        </p:txBody>
      </p:sp>
      <p:sp>
        <p:nvSpPr>
          <p:cNvPr id="11" name="Rectangle 10"/>
          <p:cNvSpPr/>
          <p:nvPr/>
        </p:nvSpPr>
        <p:spPr>
          <a:xfrm>
            <a:off x="1364400" y="2576557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Étirement</a:t>
            </a:r>
            <a:r>
              <a:rPr lang="fr-FR" sz="1400" dirty="0"/>
              <a:t> </a:t>
            </a:r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antisymétrique</a:t>
            </a:r>
            <a:endParaRPr lang="fr-FR" sz="1400" dirty="0"/>
          </a:p>
        </p:txBody>
      </p:sp>
      <p:sp>
        <p:nvSpPr>
          <p:cNvPr id="12" name="Rectangle 11"/>
          <p:cNvSpPr/>
          <p:nvPr/>
        </p:nvSpPr>
        <p:spPr>
          <a:xfrm>
            <a:off x="5217943" y="5028020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Cisaillement</a:t>
            </a:r>
            <a:endParaRPr lang="fr-FR" sz="1400" dirty="0"/>
          </a:p>
        </p:txBody>
      </p:sp>
      <p:sp>
        <p:nvSpPr>
          <p:cNvPr id="13" name="Rectangle 12"/>
          <p:cNvSpPr/>
          <p:nvPr/>
        </p:nvSpPr>
        <p:spPr>
          <a:xfrm>
            <a:off x="1299086" y="5028020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Bascule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55029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104" y="824419"/>
            <a:ext cx="2000250" cy="1428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452" y="3275882"/>
            <a:ext cx="2000250" cy="1428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715" y="3275882"/>
            <a:ext cx="2000250" cy="1428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647" y="756259"/>
            <a:ext cx="2000250" cy="14287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217943" y="2576557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Étirement</a:t>
            </a:r>
            <a:r>
              <a:rPr lang="fr-FR" sz="1400" dirty="0"/>
              <a:t> </a:t>
            </a:r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symétrique</a:t>
            </a:r>
            <a:endParaRPr lang="fr-FR" sz="1400" dirty="0"/>
          </a:p>
        </p:txBody>
      </p:sp>
      <p:sp>
        <p:nvSpPr>
          <p:cNvPr id="11" name="Rectangle 10"/>
          <p:cNvSpPr/>
          <p:nvPr/>
        </p:nvSpPr>
        <p:spPr>
          <a:xfrm>
            <a:off x="1364400" y="2576557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Étirement</a:t>
            </a:r>
            <a:r>
              <a:rPr lang="fr-FR" sz="1400" dirty="0"/>
              <a:t> </a:t>
            </a:r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antisymétrique</a:t>
            </a:r>
            <a:endParaRPr lang="fr-FR" sz="1400" dirty="0"/>
          </a:p>
        </p:txBody>
      </p:sp>
      <p:sp>
        <p:nvSpPr>
          <p:cNvPr id="12" name="Rectangle 11"/>
          <p:cNvSpPr/>
          <p:nvPr/>
        </p:nvSpPr>
        <p:spPr>
          <a:xfrm>
            <a:off x="5217943" y="5028020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Cisaillement</a:t>
            </a:r>
            <a:endParaRPr lang="fr-FR" sz="1400" dirty="0"/>
          </a:p>
        </p:txBody>
      </p:sp>
      <p:sp>
        <p:nvSpPr>
          <p:cNvPr id="13" name="Rectangle 12"/>
          <p:cNvSpPr/>
          <p:nvPr/>
        </p:nvSpPr>
        <p:spPr>
          <a:xfrm>
            <a:off x="1299086" y="5028020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Bascule</a:t>
            </a:r>
            <a:endParaRPr lang="fr-FR" sz="1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1040" y="3251267"/>
            <a:ext cx="2000250" cy="14287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846" y="867964"/>
            <a:ext cx="2000250" cy="142875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9136800" y="5071565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Torsion</a:t>
            </a:r>
            <a:endParaRPr lang="fr-FR" sz="1400" dirty="0"/>
          </a:p>
        </p:txBody>
      </p:sp>
      <p:sp>
        <p:nvSpPr>
          <p:cNvPr id="19" name="Rectangle 18"/>
          <p:cNvSpPr/>
          <p:nvPr/>
        </p:nvSpPr>
        <p:spPr>
          <a:xfrm>
            <a:off x="9071486" y="2688262"/>
            <a:ext cx="26996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202122"/>
                </a:solidFill>
                <a:latin typeface="Arial" panose="020B0604020202020204" pitchFamily="34" charset="0"/>
              </a:rPr>
              <a:t>Agitation</a:t>
            </a:r>
          </a:p>
        </p:txBody>
      </p:sp>
    </p:spTree>
    <p:extLst>
      <p:ext uri="{BB962C8B-B14F-4D97-AF65-F5344CB8AC3E}">
        <p14:creationId xmlns:p14="http://schemas.microsoft.com/office/powerpoint/2010/main" val="217221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5" y="2098766"/>
            <a:ext cx="11940526" cy="25341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8971" y="3361508"/>
            <a:ext cx="2786743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265714" y="3396343"/>
            <a:ext cx="1384663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9100457" y="3361507"/>
            <a:ext cx="2076994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064137" y="3361507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140754" y="3361506"/>
            <a:ext cx="1077440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67885" y="2690947"/>
            <a:ext cx="3393921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849394" y="2690945"/>
            <a:ext cx="1328057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097383" y="2690944"/>
            <a:ext cx="1328057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943171" y="2229394"/>
            <a:ext cx="1493949" cy="11669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806805" y="2098766"/>
            <a:ext cx="1779369" cy="1297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849017" y="4380411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002700" y="4406535"/>
            <a:ext cx="583474" cy="252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816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118</Words>
  <Application>Microsoft Office PowerPoint</Application>
  <PresentationFormat>Widescreen</PresentationFormat>
  <Paragraphs>49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</vt:lpstr>
      <vt:lpstr>Calibri</vt:lpstr>
      <vt:lpstr>Calibri Light</vt:lpstr>
      <vt:lpstr>Office Theme</vt:lpstr>
      <vt:lpstr>LC6 Méthodes d’analyse en chimie (analyses quantitatives, spectroscopies, critères de choix des méthodes)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leo.corne38@gmail.com</dc:creator>
  <cp:lastModifiedBy>leo.corne38@gmail.com</cp:lastModifiedBy>
  <cp:revision>19</cp:revision>
  <dcterms:created xsi:type="dcterms:W3CDTF">2021-10-24T11:18:08Z</dcterms:created>
  <dcterms:modified xsi:type="dcterms:W3CDTF">2021-10-27T11:37:42Z</dcterms:modified>
</cp:coreProperties>
</file>