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59" r:id="rId6"/>
    <p:sldId id="270" r:id="rId7"/>
    <p:sldId id="271" r:id="rId8"/>
    <p:sldId id="272" r:id="rId9"/>
    <p:sldId id="260" r:id="rId10"/>
    <p:sldId id="261" r:id="rId11"/>
    <p:sldId id="262" r:id="rId12"/>
    <p:sldId id="264" r:id="rId13"/>
    <p:sldId id="263" r:id="rId14"/>
    <p:sldId id="265" r:id="rId15"/>
    <p:sldId id="266" r:id="rId16"/>
    <p:sldId id="267" r:id="rId17"/>
    <p:sldId id="268" r:id="rId18"/>
    <p:sldId id="273"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1330" y="5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r-F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2217BC6C-ED38-454E-8776-462C71ECE46C}" type="datetimeFigureOut">
              <a:rPr lang="fr-FR" smtClean="0"/>
              <a:t>30/05/2022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1142587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2217BC6C-ED38-454E-8776-462C71ECE46C}" type="datetimeFigureOut">
              <a:rPr lang="fr-FR" smtClean="0"/>
              <a:t>30/05/2022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1650672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2217BC6C-ED38-454E-8776-462C71ECE46C}" type="datetimeFigureOut">
              <a:rPr lang="fr-FR" smtClean="0"/>
              <a:t>30/05/2022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862224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2217BC6C-ED38-454E-8776-462C71ECE46C}" type="datetimeFigureOut">
              <a:rPr lang="fr-FR" smtClean="0"/>
              <a:t>30/05/2022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46568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r-F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17BC6C-ED38-454E-8776-462C71ECE46C}" type="datetimeFigureOut">
              <a:rPr lang="fr-FR" smtClean="0"/>
              <a:t>30/05/2022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4068054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2217BC6C-ED38-454E-8776-462C71ECE46C}" type="datetimeFigureOut">
              <a:rPr lang="fr-FR" smtClean="0"/>
              <a:t>30/05/2022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1310892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r-F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2217BC6C-ED38-454E-8776-462C71ECE46C}" type="datetimeFigureOut">
              <a:rPr lang="fr-FR" smtClean="0"/>
              <a:t>30/05/2022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742786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2217BC6C-ED38-454E-8776-462C71ECE46C}" type="datetimeFigureOut">
              <a:rPr lang="fr-FR" smtClean="0"/>
              <a:t>30/05/2022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2895838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17BC6C-ED38-454E-8776-462C71ECE46C}" type="datetimeFigureOut">
              <a:rPr lang="fr-FR" smtClean="0"/>
              <a:t>30/05/2022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1874619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17BC6C-ED38-454E-8776-462C71ECE46C}" type="datetimeFigureOut">
              <a:rPr lang="fr-FR" smtClean="0"/>
              <a:t>30/05/2022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2875148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17BC6C-ED38-454E-8776-462C71ECE46C}" type="datetimeFigureOut">
              <a:rPr lang="fr-FR" smtClean="0"/>
              <a:t>30/05/2022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934B557-5B5A-4BE6-83F7-72C96F8DF9F4}" type="slidenum">
              <a:rPr lang="fr-FR" smtClean="0"/>
              <a:t>‹#›</a:t>
            </a:fld>
            <a:endParaRPr lang="fr-FR"/>
          </a:p>
        </p:txBody>
      </p:sp>
    </p:spTree>
    <p:extLst>
      <p:ext uri="{BB962C8B-B14F-4D97-AF65-F5344CB8AC3E}">
        <p14:creationId xmlns:p14="http://schemas.microsoft.com/office/powerpoint/2010/main" val="2107349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17BC6C-ED38-454E-8776-462C71ECE46C}" type="datetimeFigureOut">
              <a:rPr lang="fr-FR" smtClean="0"/>
              <a:t>30/05/2022</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34B557-5B5A-4BE6-83F7-72C96F8DF9F4}" type="slidenum">
              <a:rPr lang="fr-FR" smtClean="0"/>
              <a:t>‹#›</a:t>
            </a:fld>
            <a:endParaRPr lang="fr-FR"/>
          </a:p>
        </p:txBody>
      </p:sp>
    </p:spTree>
    <p:extLst>
      <p:ext uri="{BB962C8B-B14F-4D97-AF65-F5344CB8AC3E}">
        <p14:creationId xmlns:p14="http://schemas.microsoft.com/office/powerpoint/2010/main" val="3481177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smtClean="0"/>
              <a:t>LC6 Titrages</a:t>
            </a:r>
            <a:endParaRPr lang="fr-FR" dirty="0"/>
          </a:p>
        </p:txBody>
      </p:sp>
      <p:sp>
        <p:nvSpPr>
          <p:cNvPr id="3" name="Subtitle 2"/>
          <p:cNvSpPr>
            <a:spLocks noGrp="1"/>
          </p:cNvSpPr>
          <p:nvPr>
            <p:ph type="subTitle" idx="1"/>
          </p:nvPr>
        </p:nvSpPr>
        <p:spPr/>
        <p:txBody>
          <a:bodyPr/>
          <a:lstStyle/>
          <a:p>
            <a:r>
              <a:rPr lang="fr-FR" dirty="0" smtClean="0"/>
              <a:t>Elément imposé : Point de fin de titrage</a:t>
            </a:r>
            <a:endParaRPr lang="fr-FR" dirty="0"/>
          </a:p>
        </p:txBody>
      </p:sp>
      <p:sp>
        <p:nvSpPr>
          <p:cNvPr id="4" name="TextBox 3"/>
          <p:cNvSpPr txBox="1"/>
          <p:nvPr/>
        </p:nvSpPr>
        <p:spPr>
          <a:xfrm>
            <a:off x="10959418" y="6488668"/>
            <a:ext cx="1232582" cy="369332"/>
          </a:xfrm>
          <a:prstGeom prst="rect">
            <a:avLst/>
          </a:prstGeom>
          <a:noFill/>
        </p:spPr>
        <p:txBody>
          <a:bodyPr wrap="none" rtlCol="0">
            <a:spAutoFit/>
          </a:bodyPr>
          <a:lstStyle/>
          <a:p>
            <a:r>
              <a:rPr lang="fr-FR" dirty="0" smtClean="0"/>
              <a:t>CORNE Léo</a:t>
            </a:r>
            <a:endParaRPr lang="fr-FR" dirty="0"/>
          </a:p>
        </p:txBody>
      </p:sp>
    </p:spTree>
    <p:extLst>
      <p:ext uri="{BB962C8B-B14F-4D97-AF65-F5344CB8AC3E}">
        <p14:creationId xmlns:p14="http://schemas.microsoft.com/office/powerpoint/2010/main" val="9494529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pH-métrie</a:t>
            </a:r>
            <a:endParaRPr lang="fr-FR" dirty="0"/>
          </a:p>
        </p:txBody>
      </p:sp>
      <p:pic>
        <p:nvPicPr>
          <p:cNvPr id="3" name="Picture 2"/>
          <p:cNvPicPr>
            <a:picLocks noChangeAspect="1"/>
          </p:cNvPicPr>
          <p:nvPr/>
        </p:nvPicPr>
        <p:blipFill>
          <a:blip r:embed="rId2"/>
          <a:stretch>
            <a:fillRect/>
          </a:stretch>
        </p:blipFill>
        <p:spPr>
          <a:xfrm>
            <a:off x="7353164" y="3304771"/>
            <a:ext cx="3686175" cy="1133475"/>
          </a:xfrm>
          <a:prstGeom prst="rect">
            <a:avLst/>
          </a:prstGeom>
        </p:spPr>
      </p:pic>
      <p:sp>
        <p:nvSpPr>
          <p:cNvPr id="4" name="TextBox 3"/>
          <p:cNvSpPr txBox="1"/>
          <p:nvPr/>
        </p:nvSpPr>
        <p:spPr>
          <a:xfrm>
            <a:off x="7167155" y="2523858"/>
            <a:ext cx="4058194" cy="646331"/>
          </a:xfrm>
          <a:prstGeom prst="rect">
            <a:avLst/>
          </a:prstGeom>
          <a:noFill/>
        </p:spPr>
        <p:txBody>
          <a:bodyPr wrap="square" rtlCol="0">
            <a:spAutoFit/>
          </a:bodyPr>
          <a:lstStyle/>
          <a:p>
            <a:pPr algn="ctr"/>
            <a:r>
              <a:rPr lang="fr-FR" dirty="0" smtClean="0"/>
              <a:t>Précision sur le pH pour l’erreur sur la concentration :</a:t>
            </a:r>
            <a:endParaRPr lang="fr-FR" dirty="0"/>
          </a:p>
        </p:txBody>
      </p:sp>
      <p:pic>
        <p:nvPicPr>
          <p:cNvPr id="5" name="Picture 4"/>
          <p:cNvPicPr>
            <a:picLocks noChangeAspect="1"/>
          </p:cNvPicPr>
          <p:nvPr/>
        </p:nvPicPr>
        <p:blipFill>
          <a:blip r:embed="rId3"/>
          <a:stretch>
            <a:fillRect/>
          </a:stretch>
        </p:blipFill>
        <p:spPr>
          <a:xfrm>
            <a:off x="132125" y="1384858"/>
            <a:ext cx="5711327" cy="3364034"/>
          </a:xfrm>
          <a:prstGeom prst="rect">
            <a:avLst/>
          </a:prstGeom>
        </p:spPr>
      </p:pic>
      <p:sp>
        <p:nvSpPr>
          <p:cNvPr id="6" name="Rectangle 5"/>
          <p:cNvSpPr/>
          <p:nvPr/>
        </p:nvSpPr>
        <p:spPr>
          <a:xfrm>
            <a:off x="949985" y="5149963"/>
            <a:ext cx="3544560" cy="261610"/>
          </a:xfrm>
          <a:prstGeom prst="rect">
            <a:avLst/>
          </a:prstGeom>
        </p:spPr>
        <p:txBody>
          <a:bodyPr wrap="none">
            <a:spAutoFit/>
          </a:bodyPr>
          <a:lstStyle/>
          <a:p>
            <a:r>
              <a:rPr lang="fr-FR" sz="1100" dirty="0" smtClean="0"/>
              <a:t>https://cahier-de-prepa.fr/atsmc-encpb/download?id=376</a:t>
            </a:r>
            <a:endParaRPr lang="fr-FR" sz="1100" dirty="0"/>
          </a:p>
        </p:txBody>
      </p:sp>
    </p:spTree>
    <p:extLst>
      <p:ext uri="{BB962C8B-B14F-4D97-AF65-F5344CB8AC3E}">
        <p14:creationId xmlns:p14="http://schemas.microsoft.com/office/powerpoint/2010/main" val="3195395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pH-métrie</a:t>
            </a:r>
            <a:endParaRPr lang="fr-FR" dirty="0"/>
          </a:p>
        </p:txBody>
      </p:sp>
      <p:pic>
        <p:nvPicPr>
          <p:cNvPr id="3" name="Picture 2"/>
          <p:cNvPicPr>
            <a:picLocks noChangeAspect="1"/>
          </p:cNvPicPr>
          <p:nvPr/>
        </p:nvPicPr>
        <p:blipFill>
          <a:blip r:embed="rId2"/>
          <a:stretch>
            <a:fillRect/>
          </a:stretch>
        </p:blipFill>
        <p:spPr>
          <a:xfrm>
            <a:off x="479228" y="1299882"/>
            <a:ext cx="11712772" cy="5263684"/>
          </a:xfrm>
          <a:prstGeom prst="rect">
            <a:avLst/>
          </a:prstGeom>
        </p:spPr>
      </p:pic>
    </p:spTree>
    <p:extLst>
      <p:ext uri="{BB962C8B-B14F-4D97-AF65-F5344CB8AC3E}">
        <p14:creationId xmlns:p14="http://schemas.microsoft.com/office/powerpoint/2010/main" val="2953968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Méthode des tangentes</a:t>
            </a:r>
            <a:endParaRPr lang="fr-FR" dirty="0"/>
          </a:p>
        </p:txBody>
      </p:sp>
      <p:pic>
        <p:nvPicPr>
          <p:cNvPr id="2050" name="Picture 2" descr="Analyser un système par des méthodes chimiques | Cours Terminale Spé"/>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59281" y="1370648"/>
            <a:ext cx="5670384" cy="468471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7025640" y="4843195"/>
            <a:ext cx="6096000" cy="261610"/>
          </a:xfrm>
          <a:prstGeom prst="rect">
            <a:avLst/>
          </a:prstGeom>
        </p:spPr>
        <p:txBody>
          <a:bodyPr>
            <a:spAutoFit/>
          </a:bodyPr>
          <a:lstStyle/>
          <a:p>
            <a:r>
              <a:rPr lang="fr-FR" sz="1100" dirty="0" smtClean="0"/>
              <a:t>https://webphysique.fr/analyser-un-systeme-chimique-par-des-methodes-physiques/</a:t>
            </a:r>
            <a:endParaRPr lang="fr-FR" sz="1100" dirty="0"/>
          </a:p>
        </p:txBody>
      </p:sp>
    </p:spTree>
    <p:extLst>
      <p:ext uri="{BB962C8B-B14F-4D97-AF65-F5344CB8AC3E}">
        <p14:creationId xmlns:p14="http://schemas.microsoft.com/office/powerpoint/2010/main" val="1898167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Méthode de </a:t>
            </a:r>
            <a:r>
              <a:rPr lang="fr-FR" dirty="0" err="1" smtClean="0"/>
              <a:t>Gran</a:t>
            </a:r>
            <a:endParaRPr lang="fr-FR" dirty="0"/>
          </a:p>
        </p:txBody>
      </p:sp>
      <p:pic>
        <p:nvPicPr>
          <p:cNvPr id="3" name="Picture 2"/>
          <p:cNvPicPr>
            <a:picLocks noChangeAspect="1"/>
          </p:cNvPicPr>
          <p:nvPr/>
        </p:nvPicPr>
        <p:blipFill>
          <a:blip r:embed="rId2"/>
          <a:stretch>
            <a:fillRect/>
          </a:stretch>
        </p:blipFill>
        <p:spPr>
          <a:xfrm>
            <a:off x="429296" y="1690688"/>
            <a:ext cx="11333408" cy="5095595"/>
          </a:xfrm>
          <a:prstGeom prst="rect">
            <a:avLst/>
          </a:prstGeom>
        </p:spPr>
      </p:pic>
    </p:spTree>
    <p:extLst>
      <p:ext uri="{BB962C8B-B14F-4D97-AF65-F5344CB8AC3E}">
        <p14:creationId xmlns:p14="http://schemas.microsoft.com/office/powerpoint/2010/main" val="740430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Titrage colorimétrique</a:t>
            </a:r>
            <a:endParaRPr lang="fr-FR" dirty="0"/>
          </a:p>
        </p:txBody>
      </p:sp>
      <p:pic>
        <p:nvPicPr>
          <p:cNvPr id="4102" name="Picture 6" descr="D. Diagramme de prédominance et de distribution d'un couple acide/base -  Manuel numérique max Bel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1837" y="2101990"/>
            <a:ext cx="5648325" cy="300037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295138" y="5822065"/>
            <a:ext cx="1601721" cy="261610"/>
          </a:xfrm>
          <a:prstGeom prst="rect">
            <a:avLst/>
          </a:prstGeom>
          <a:noFill/>
        </p:spPr>
        <p:txBody>
          <a:bodyPr wrap="none" rtlCol="0">
            <a:spAutoFit/>
          </a:bodyPr>
          <a:lstStyle/>
          <a:p>
            <a:r>
              <a:rPr lang="fr-FR" sz="1100" dirty="0" smtClean="0"/>
              <a:t>Manuel numérique Belin</a:t>
            </a:r>
            <a:endParaRPr lang="fr-FR" sz="1100" dirty="0"/>
          </a:p>
        </p:txBody>
      </p:sp>
    </p:spTree>
    <p:extLst>
      <p:ext uri="{BB962C8B-B14F-4D97-AF65-F5344CB8AC3E}">
        <p14:creationId xmlns:p14="http://schemas.microsoft.com/office/powerpoint/2010/main" val="3153036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Titrage </a:t>
            </a:r>
            <a:r>
              <a:rPr lang="fr-FR" dirty="0" err="1" smtClean="0"/>
              <a:t>conductimétrique</a:t>
            </a:r>
            <a:endParaRPr lang="fr-FR" dirty="0"/>
          </a:p>
        </p:txBody>
      </p:sp>
      <p:pic>
        <p:nvPicPr>
          <p:cNvPr id="5122" name="Picture 2" descr="Cours | Lelivrescolaire.f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8141" y="1485963"/>
            <a:ext cx="4717367" cy="300501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029682" y="5481011"/>
            <a:ext cx="1066318" cy="261610"/>
          </a:xfrm>
          <a:prstGeom prst="rect">
            <a:avLst/>
          </a:prstGeom>
          <a:noFill/>
        </p:spPr>
        <p:txBody>
          <a:bodyPr wrap="none" rtlCol="0">
            <a:spAutoFit/>
          </a:bodyPr>
          <a:lstStyle/>
          <a:p>
            <a:r>
              <a:rPr lang="fr-FR" sz="1100" dirty="0" smtClean="0"/>
              <a:t>Le livre scolaire</a:t>
            </a:r>
            <a:endParaRPr lang="fr-FR" sz="1100" dirty="0"/>
          </a:p>
        </p:txBody>
      </p:sp>
    </p:spTree>
    <p:extLst>
      <p:ext uri="{BB962C8B-B14F-4D97-AF65-F5344CB8AC3E}">
        <p14:creationId xmlns:p14="http://schemas.microsoft.com/office/powerpoint/2010/main" val="1398408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Titrage </a:t>
            </a:r>
            <a:r>
              <a:rPr lang="fr-FR" dirty="0" err="1" smtClean="0"/>
              <a:t>conductimétrique</a:t>
            </a:r>
            <a:endParaRPr lang="fr-FR" dirty="0"/>
          </a:p>
        </p:txBody>
      </p:sp>
      <p:pic>
        <p:nvPicPr>
          <p:cNvPr id="6148" name="Picture 4" descr="http://freephysique.free.fr/images/chimie%20B/conductimetr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8922" y="1506156"/>
            <a:ext cx="3562350" cy="40576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358605" y="5860212"/>
            <a:ext cx="2702984" cy="261610"/>
          </a:xfrm>
          <a:prstGeom prst="rect">
            <a:avLst/>
          </a:prstGeom>
        </p:spPr>
        <p:txBody>
          <a:bodyPr wrap="none">
            <a:spAutoFit/>
          </a:bodyPr>
          <a:lstStyle/>
          <a:p>
            <a:r>
              <a:rPr lang="fr-FR" sz="1100" dirty="0" smtClean="0"/>
              <a:t>http://freephysique.free.fr/cours%206.html</a:t>
            </a:r>
            <a:endParaRPr lang="fr-FR" sz="1100" dirty="0"/>
          </a:p>
        </p:txBody>
      </p:sp>
    </p:spTree>
    <p:extLst>
      <p:ext uri="{BB962C8B-B14F-4D97-AF65-F5344CB8AC3E}">
        <p14:creationId xmlns:p14="http://schemas.microsoft.com/office/powerpoint/2010/main" val="840546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Titrage </a:t>
            </a:r>
            <a:r>
              <a:rPr lang="fr-FR" dirty="0" err="1" smtClean="0"/>
              <a:t>conductimétrique</a:t>
            </a:r>
            <a:endParaRPr lang="fr-FR" dirty="0"/>
          </a:p>
        </p:txBody>
      </p:sp>
      <p:pic>
        <p:nvPicPr>
          <p:cNvPr id="3" name="Picture 2"/>
          <p:cNvPicPr>
            <a:picLocks noChangeAspect="1"/>
          </p:cNvPicPr>
          <p:nvPr/>
        </p:nvPicPr>
        <p:blipFill>
          <a:blip r:embed="rId2"/>
          <a:stretch>
            <a:fillRect/>
          </a:stretch>
        </p:blipFill>
        <p:spPr>
          <a:xfrm>
            <a:off x="547630" y="1932972"/>
            <a:ext cx="6619580" cy="2953936"/>
          </a:xfrm>
          <a:prstGeom prst="rect">
            <a:avLst/>
          </a:prstGeom>
        </p:spPr>
      </p:pic>
      <p:pic>
        <p:nvPicPr>
          <p:cNvPr id="4" name="Picture 3"/>
          <p:cNvPicPr>
            <a:picLocks noChangeAspect="1"/>
          </p:cNvPicPr>
          <p:nvPr/>
        </p:nvPicPr>
        <p:blipFill>
          <a:blip r:embed="rId3"/>
          <a:stretch>
            <a:fillRect/>
          </a:stretch>
        </p:blipFill>
        <p:spPr>
          <a:xfrm>
            <a:off x="8026681" y="2530455"/>
            <a:ext cx="2990850" cy="523875"/>
          </a:xfrm>
          <a:prstGeom prst="rect">
            <a:avLst/>
          </a:prstGeom>
        </p:spPr>
      </p:pic>
      <p:pic>
        <p:nvPicPr>
          <p:cNvPr id="5" name="Picture 4"/>
          <p:cNvPicPr>
            <a:picLocks noChangeAspect="1"/>
          </p:cNvPicPr>
          <p:nvPr/>
        </p:nvPicPr>
        <p:blipFill>
          <a:blip r:embed="rId4"/>
          <a:stretch>
            <a:fillRect/>
          </a:stretch>
        </p:blipFill>
        <p:spPr>
          <a:xfrm>
            <a:off x="7457472" y="4852177"/>
            <a:ext cx="4383429" cy="543614"/>
          </a:xfrm>
          <a:prstGeom prst="rect">
            <a:avLst/>
          </a:prstGeom>
        </p:spPr>
      </p:pic>
      <p:sp>
        <p:nvSpPr>
          <p:cNvPr id="6" name="TextBox 5"/>
          <p:cNvSpPr txBox="1"/>
          <p:nvPr/>
        </p:nvSpPr>
        <p:spPr>
          <a:xfrm>
            <a:off x="8218025" y="1760166"/>
            <a:ext cx="2153731" cy="369332"/>
          </a:xfrm>
          <a:prstGeom prst="rect">
            <a:avLst/>
          </a:prstGeom>
          <a:noFill/>
        </p:spPr>
        <p:txBody>
          <a:bodyPr wrap="none" rtlCol="0">
            <a:spAutoFit/>
          </a:bodyPr>
          <a:lstStyle/>
          <a:p>
            <a:r>
              <a:rPr lang="fr-FR" b="1" dirty="0" smtClean="0"/>
              <a:t>Avant l’équivalence :</a:t>
            </a:r>
            <a:endParaRPr lang="fr-FR" b="1" dirty="0"/>
          </a:p>
        </p:txBody>
      </p:sp>
      <p:sp>
        <p:nvSpPr>
          <p:cNvPr id="7" name="TextBox 6"/>
          <p:cNvSpPr txBox="1"/>
          <p:nvPr/>
        </p:nvSpPr>
        <p:spPr>
          <a:xfrm>
            <a:off x="8218025" y="4126435"/>
            <a:ext cx="2147896" cy="369332"/>
          </a:xfrm>
          <a:prstGeom prst="rect">
            <a:avLst/>
          </a:prstGeom>
          <a:noFill/>
        </p:spPr>
        <p:txBody>
          <a:bodyPr wrap="none" rtlCol="0">
            <a:spAutoFit/>
          </a:bodyPr>
          <a:lstStyle/>
          <a:p>
            <a:r>
              <a:rPr lang="fr-FR" b="1" dirty="0" smtClean="0"/>
              <a:t>Après l’équivalence :</a:t>
            </a:r>
            <a:endParaRPr lang="fr-FR" b="1" dirty="0"/>
          </a:p>
        </p:txBody>
      </p:sp>
    </p:spTree>
    <p:extLst>
      <p:ext uri="{BB962C8B-B14F-4D97-AF65-F5344CB8AC3E}">
        <p14:creationId xmlns:p14="http://schemas.microsoft.com/office/powerpoint/2010/main" val="3322147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Titrage </a:t>
            </a:r>
            <a:r>
              <a:rPr lang="fr-FR" dirty="0" err="1" smtClean="0"/>
              <a:t>conductimétrique</a:t>
            </a:r>
            <a:endParaRPr lang="fr-FR" dirty="0"/>
          </a:p>
        </p:txBody>
      </p:sp>
      <p:pic>
        <p:nvPicPr>
          <p:cNvPr id="3" name="Picture 2"/>
          <p:cNvPicPr>
            <a:picLocks noChangeAspect="1"/>
          </p:cNvPicPr>
          <p:nvPr/>
        </p:nvPicPr>
        <p:blipFill>
          <a:blip r:embed="rId2"/>
          <a:stretch>
            <a:fillRect/>
          </a:stretch>
        </p:blipFill>
        <p:spPr>
          <a:xfrm>
            <a:off x="547630" y="1932972"/>
            <a:ext cx="6619580" cy="2953936"/>
          </a:xfrm>
          <a:prstGeom prst="rect">
            <a:avLst/>
          </a:prstGeom>
        </p:spPr>
      </p:pic>
      <p:pic>
        <p:nvPicPr>
          <p:cNvPr id="4" name="Picture 3"/>
          <p:cNvPicPr>
            <a:picLocks noChangeAspect="1"/>
          </p:cNvPicPr>
          <p:nvPr/>
        </p:nvPicPr>
        <p:blipFill>
          <a:blip r:embed="rId3"/>
          <a:stretch>
            <a:fillRect/>
          </a:stretch>
        </p:blipFill>
        <p:spPr>
          <a:xfrm>
            <a:off x="8026681" y="2530455"/>
            <a:ext cx="2990850" cy="523875"/>
          </a:xfrm>
          <a:prstGeom prst="rect">
            <a:avLst/>
          </a:prstGeom>
        </p:spPr>
      </p:pic>
      <p:pic>
        <p:nvPicPr>
          <p:cNvPr id="5" name="Picture 4"/>
          <p:cNvPicPr>
            <a:picLocks noChangeAspect="1"/>
          </p:cNvPicPr>
          <p:nvPr/>
        </p:nvPicPr>
        <p:blipFill>
          <a:blip r:embed="rId4"/>
          <a:stretch>
            <a:fillRect/>
          </a:stretch>
        </p:blipFill>
        <p:spPr>
          <a:xfrm>
            <a:off x="7457472" y="4852177"/>
            <a:ext cx="4383429" cy="543614"/>
          </a:xfrm>
          <a:prstGeom prst="rect">
            <a:avLst/>
          </a:prstGeom>
        </p:spPr>
      </p:pic>
      <p:sp>
        <p:nvSpPr>
          <p:cNvPr id="6" name="TextBox 5"/>
          <p:cNvSpPr txBox="1"/>
          <p:nvPr/>
        </p:nvSpPr>
        <p:spPr>
          <a:xfrm>
            <a:off x="8218025" y="1760166"/>
            <a:ext cx="2153731" cy="369332"/>
          </a:xfrm>
          <a:prstGeom prst="rect">
            <a:avLst/>
          </a:prstGeom>
          <a:noFill/>
        </p:spPr>
        <p:txBody>
          <a:bodyPr wrap="none" rtlCol="0">
            <a:spAutoFit/>
          </a:bodyPr>
          <a:lstStyle/>
          <a:p>
            <a:r>
              <a:rPr lang="fr-FR" b="1" dirty="0" smtClean="0"/>
              <a:t>Avant l’équivalence :</a:t>
            </a:r>
            <a:endParaRPr lang="fr-FR" b="1" dirty="0"/>
          </a:p>
        </p:txBody>
      </p:sp>
      <p:sp>
        <p:nvSpPr>
          <p:cNvPr id="7" name="TextBox 6"/>
          <p:cNvSpPr txBox="1"/>
          <p:nvPr/>
        </p:nvSpPr>
        <p:spPr>
          <a:xfrm>
            <a:off x="8218025" y="4126435"/>
            <a:ext cx="2147896" cy="369332"/>
          </a:xfrm>
          <a:prstGeom prst="rect">
            <a:avLst/>
          </a:prstGeom>
          <a:noFill/>
        </p:spPr>
        <p:txBody>
          <a:bodyPr wrap="none" rtlCol="0">
            <a:spAutoFit/>
          </a:bodyPr>
          <a:lstStyle/>
          <a:p>
            <a:r>
              <a:rPr lang="fr-FR" b="1" dirty="0" smtClean="0"/>
              <a:t>Après l’équivalence :</a:t>
            </a:r>
            <a:endParaRPr lang="fr-FR" b="1" dirty="0"/>
          </a:p>
        </p:txBody>
      </p:sp>
      <p:pic>
        <p:nvPicPr>
          <p:cNvPr id="8" name="Picture 7"/>
          <p:cNvPicPr>
            <a:picLocks noChangeAspect="1"/>
          </p:cNvPicPr>
          <p:nvPr/>
        </p:nvPicPr>
        <p:blipFill>
          <a:blip r:embed="rId5"/>
          <a:stretch>
            <a:fillRect/>
          </a:stretch>
        </p:blipFill>
        <p:spPr>
          <a:xfrm>
            <a:off x="8003721" y="3201603"/>
            <a:ext cx="3086058" cy="746627"/>
          </a:xfrm>
          <a:prstGeom prst="rect">
            <a:avLst/>
          </a:prstGeom>
        </p:spPr>
      </p:pic>
      <p:pic>
        <p:nvPicPr>
          <p:cNvPr id="9" name="Picture 8"/>
          <p:cNvPicPr>
            <a:picLocks noChangeAspect="1"/>
          </p:cNvPicPr>
          <p:nvPr/>
        </p:nvPicPr>
        <p:blipFill>
          <a:blip r:embed="rId6"/>
          <a:stretch>
            <a:fillRect/>
          </a:stretch>
        </p:blipFill>
        <p:spPr>
          <a:xfrm>
            <a:off x="8138420" y="5732162"/>
            <a:ext cx="3215380" cy="716030"/>
          </a:xfrm>
          <a:prstGeom prst="rect">
            <a:avLst/>
          </a:prstGeom>
        </p:spPr>
      </p:pic>
    </p:spTree>
    <p:extLst>
      <p:ext uri="{BB962C8B-B14F-4D97-AF65-F5344CB8AC3E}">
        <p14:creationId xmlns:p14="http://schemas.microsoft.com/office/powerpoint/2010/main" val="2339212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Montage de titrage</a:t>
            </a:r>
            <a:endParaRPr lang="fr-FR" dirty="0"/>
          </a:p>
        </p:txBody>
      </p:sp>
      <p:pic>
        <p:nvPicPr>
          <p:cNvPr id="1026" name="Picture 2" descr="Illustration d'un titrage. Une burette graduée contenant le titrant est maintenue par une pince sur une potence. La burette est positionnée au dessus d'un bécher contenant le titré. Le bécher est posé sur un agitateur magnétique, un baeau aimanté se trouve dans le béch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1564" y="1490525"/>
            <a:ext cx="8561705" cy="536747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186992" y="6471749"/>
            <a:ext cx="4119282" cy="261610"/>
          </a:xfrm>
          <a:prstGeom prst="rect">
            <a:avLst/>
          </a:prstGeom>
        </p:spPr>
        <p:txBody>
          <a:bodyPr wrap="square">
            <a:spAutoFit/>
          </a:bodyPr>
          <a:lstStyle/>
          <a:p>
            <a:r>
              <a:rPr lang="fr-FR" sz="1100" dirty="0" smtClean="0"/>
              <a:t>http://chimactiv.agroparistech.fr/fr/bases/titrage/mode-operatoire</a:t>
            </a:r>
            <a:endParaRPr lang="fr-FR" sz="1100" dirty="0"/>
          </a:p>
        </p:txBody>
      </p:sp>
    </p:spTree>
    <p:extLst>
      <p:ext uri="{BB962C8B-B14F-4D97-AF65-F5344CB8AC3E}">
        <p14:creationId xmlns:p14="http://schemas.microsoft.com/office/powerpoint/2010/main" val="220316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Types de titrages</a:t>
            </a:r>
            <a:endParaRPr lang="fr-FR" dirty="0"/>
          </a:p>
        </p:txBody>
      </p:sp>
      <p:sp>
        <p:nvSpPr>
          <p:cNvPr id="3" name="TextBox 2"/>
          <p:cNvSpPr txBox="1"/>
          <p:nvPr/>
        </p:nvSpPr>
        <p:spPr>
          <a:xfrm>
            <a:off x="1323704" y="2029097"/>
            <a:ext cx="3528658" cy="461665"/>
          </a:xfrm>
          <a:prstGeom prst="rect">
            <a:avLst/>
          </a:prstGeom>
          <a:noFill/>
        </p:spPr>
        <p:txBody>
          <a:bodyPr wrap="none" rtlCol="0">
            <a:spAutoFit/>
          </a:bodyPr>
          <a:lstStyle/>
          <a:p>
            <a:r>
              <a:rPr lang="fr-FR" sz="2400" b="1" dirty="0" smtClean="0"/>
              <a:t>Par la réaction impliquée :</a:t>
            </a:r>
            <a:endParaRPr lang="fr-FR" sz="2400" b="1" dirty="0"/>
          </a:p>
        </p:txBody>
      </p:sp>
      <p:sp>
        <p:nvSpPr>
          <p:cNvPr id="5" name="TextBox 4"/>
          <p:cNvSpPr txBox="1"/>
          <p:nvPr/>
        </p:nvSpPr>
        <p:spPr>
          <a:xfrm>
            <a:off x="1201783" y="3091543"/>
            <a:ext cx="2029082" cy="1200329"/>
          </a:xfrm>
          <a:prstGeom prst="rect">
            <a:avLst/>
          </a:prstGeom>
          <a:noFill/>
        </p:spPr>
        <p:txBody>
          <a:bodyPr wrap="none" rtlCol="0">
            <a:spAutoFit/>
          </a:bodyPr>
          <a:lstStyle/>
          <a:p>
            <a:pPr marL="285750" indent="-285750">
              <a:buFont typeface="Arial" panose="020B0604020202020204" pitchFamily="34" charset="0"/>
              <a:buChar char="•"/>
            </a:pPr>
            <a:r>
              <a:rPr lang="fr-FR" dirty="0" smtClean="0"/>
              <a:t>Acido-basique</a:t>
            </a:r>
          </a:p>
          <a:p>
            <a:pPr marL="285750" indent="-285750">
              <a:buFont typeface="Arial" panose="020B0604020202020204" pitchFamily="34" charset="0"/>
              <a:buChar char="•"/>
            </a:pPr>
            <a:r>
              <a:rPr lang="fr-FR" dirty="0" smtClean="0"/>
              <a:t>Précipitation</a:t>
            </a:r>
          </a:p>
          <a:p>
            <a:pPr marL="285750" indent="-285750">
              <a:buFont typeface="Arial" panose="020B0604020202020204" pitchFamily="34" charset="0"/>
              <a:buChar char="•"/>
            </a:pPr>
            <a:r>
              <a:rPr lang="fr-FR" dirty="0" smtClean="0"/>
              <a:t>Complexation</a:t>
            </a:r>
          </a:p>
          <a:p>
            <a:pPr marL="285750" indent="-285750">
              <a:buFont typeface="Arial" panose="020B0604020202020204" pitchFamily="34" charset="0"/>
              <a:buChar char="•"/>
            </a:pPr>
            <a:r>
              <a:rPr lang="fr-FR" dirty="0" smtClean="0"/>
              <a:t>Oxydoréduction </a:t>
            </a:r>
            <a:endParaRPr lang="fr-FR" dirty="0"/>
          </a:p>
        </p:txBody>
      </p:sp>
    </p:spTree>
    <p:extLst>
      <p:ext uri="{BB962C8B-B14F-4D97-AF65-F5344CB8AC3E}">
        <p14:creationId xmlns:p14="http://schemas.microsoft.com/office/powerpoint/2010/main" val="2229615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Types de titrages</a:t>
            </a:r>
            <a:endParaRPr lang="fr-FR" dirty="0"/>
          </a:p>
        </p:txBody>
      </p:sp>
      <p:sp>
        <p:nvSpPr>
          <p:cNvPr id="3" name="TextBox 2"/>
          <p:cNvSpPr txBox="1"/>
          <p:nvPr/>
        </p:nvSpPr>
        <p:spPr>
          <a:xfrm>
            <a:off x="1323704" y="2029097"/>
            <a:ext cx="3528658" cy="461665"/>
          </a:xfrm>
          <a:prstGeom prst="rect">
            <a:avLst/>
          </a:prstGeom>
          <a:noFill/>
        </p:spPr>
        <p:txBody>
          <a:bodyPr wrap="none" rtlCol="0">
            <a:spAutoFit/>
          </a:bodyPr>
          <a:lstStyle/>
          <a:p>
            <a:r>
              <a:rPr lang="fr-FR" sz="2400" b="1" dirty="0" smtClean="0"/>
              <a:t>Par la réaction impliquée :</a:t>
            </a:r>
            <a:endParaRPr lang="fr-FR" sz="2400" b="1" dirty="0"/>
          </a:p>
        </p:txBody>
      </p:sp>
      <p:sp>
        <p:nvSpPr>
          <p:cNvPr id="4" name="TextBox 3"/>
          <p:cNvSpPr txBox="1"/>
          <p:nvPr/>
        </p:nvSpPr>
        <p:spPr>
          <a:xfrm>
            <a:off x="7415350" y="2029096"/>
            <a:ext cx="3547638" cy="461665"/>
          </a:xfrm>
          <a:prstGeom prst="rect">
            <a:avLst/>
          </a:prstGeom>
          <a:noFill/>
        </p:spPr>
        <p:txBody>
          <a:bodyPr wrap="none" rtlCol="0">
            <a:spAutoFit/>
          </a:bodyPr>
          <a:lstStyle/>
          <a:p>
            <a:r>
              <a:rPr lang="fr-FR" sz="2400" b="1" dirty="0" smtClean="0"/>
              <a:t>Par la méthode d’analyse :</a:t>
            </a:r>
            <a:endParaRPr lang="fr-FR" sz="2400" b="1" dirty="0"/>
          </a:p>
        </p:txBody>
      </p:sp>
      <p:sp>
        <p:nvSpPr>
          <p:cNvPr id="5" name="TextBox 4"/>
          <p:cNvSpPr txBox="1"/>
          <p:nvPr/>
        </p:nvSpPr>
        <p:spPr>
          <a:xfrm>
            <a:off x="1201783" y="3091543"/>
            <a:ext cx="2029082" cy="1200329"/>
          </a:xfrm>
          <a:prstGeom prst="rect">
            <a:avLst/>
          </a:prstGeom>
          <a:noFill/>
        </p:spPr>
        <p:txBody>
          <a:bodyPr wrap="none" rtlCol="0">
            <a:spAutoFit/>
          </a:bodyPr>
          <a:lstStyle/>
          <a:p>
            <a:pPr marL="285750" indent="-285750">
              <a:buFont typeface="Arial" panose="020B0604020202020204" pitchFamily="34" charset="0"/>
              <a:buChar char="•"/>
            </a:pPr>
            <a:r>
              <a:rPr lang="fr-FR" dirty="0" smtClean="0"/>
              <a:t>Acido-basique</a:t>
            </a:r>
          </a:p>
          <a:p>
            <a:pPr marL="285750" indent="-285750">
              <a:buFont typeface="Arial" panose="020B0604020202020204" pitchFamily="34" charset="0"/>
              <a:buChar char="•"/>
            </a:pPr>
            <a:r>
              <a:rPr lang="fr-FR" dirty="0" smtClean="0"/>
              <a:t>Précipitation</a:t>
            </a:r>
          </a:p>
          <a:p>
            <a:pPr marL="285750" indent="-285750">
              <a:buFont typeface="Arial" panose="020B0604020202020204" pitchFamily="34" charset="0"/>
              <a:buChar char="•"/>
            </a:pPr>
            <a:r>
              <a:rPr lang="fr-FR" dirty="0" smtClean="0"/>
              <a:t>Complexation</a:t>
            </a:r>
          </a:p>
          <a:p>
            <a:pPr marL="285750" indent="-285750">
              <a:buFont typeface="Arial" panose="020B0604020202020204" pitchFamily="34" charset="0"/>
              <a:buChar char="•"/>
            </a:pPr>
            <a:r>
              <a:rPr lang="fr-FR" dirty="0" smtClean="0"/>
              <a:t>Oxydoréduction </a:t>
            </a:r>
            <a:endParaRPr lang="fr-FR" dirty="0"/>
          </a:p>
        </p:txBody>
      </p:sp>
      <p:sp>
        <p:nvSpPr>
          <p:cNvPr id="6" name="TextBox 5"/>
          <p:cNvSpPr txBox="1"/>
          <p:nvPr/>
        </p:nvSpPr>
        <p:spPr>
          <a:xfrm>
            <a:off x="7345681" y="3091542"/>
            <a:ext cx="2602828" cy="1754326"/>
          </a:xfrm>
          <a:prstGeom prst="rect">
            <a:avLst/>
          </a:prstGeom>
          <a:noFill/>
        </p:spPr>
        <p:txBody>
          <a:bodyPr wrap="none" rtlCol="0">
            <a:spAutoFit/>
          </a:bodyPr>
          <a:lstStyle/>
          <a:p>
            <a:pPr marL="285750" indent="-285750">
              <a:buFont typeface="Arial" panose="020B0604020202020204" pitchFamily="34" charset="0"/>
              <a:buChar char="•"/>
            </a:pPr>
            <a:r>
              <a:rPr lang="fr-FR" dirty="0" smtClean="0"/>
              <a:t>Colorimétrique</a:t>
            </a:r>
          </a:p>
          <a:p>
            <a:pPr marL="285750" indent="-285750">
              <a:buFont typeface="Arial" panose="020B0604020202020204" pitchFamily="34" charset="0"/>
              <a:buChar char="•"/>
            </a:pPr>
            <a:r>
              <a:rPr lang="fr-FR" dirty="0" smtClean="0"/>
              <a:t>pH-métrique</a:t>
            </a:r>
          </a:p>
          <a:p>
            <a:pPr marL="285750" indent="-285750">
              <a:buFont typeface="Arial" panose="020B0604020202020204" pitchFamily="34" charset="0"/>
              <a:buChar char="•"/>
            </a:pPr>
            <a:r>
              <a:rPr lang="fr-FR" dirty="0" err="1" smtClean="0"/>
              <a:t>Potentiométrique</a:t>
            </a:r>
            <a:endParaRPr lang="fr-FR" dirty="0" smtClean="0"/>
          </a:p>
          <a:p>
            <a:pPr marL="285750" indent="-285750">
              <a:buFont typeface="Arial" panose="020B0604020202020204" pitchFamily="34" charset="0"/>
              <a:buChar char="•"/>
            </a:pPr>
            <a:r>
              <a:rPr lang="fr-FR" dirty="0" err="1" smtClean="0"/>
              <a:t>Conductimétrique</a:t>
            </a:r>
            <a:endParaRPr lang="fr-FR" dirty="0" smtClean="0"/>
          </a:p>
          <a:p>
            <a:pPr marL="285750" indent="-285750">
              <a:buFont typeface="Arial" panose="020B0604020202020204" pitchFamily="34" charset="0"/>
              <a:buChar char="•"/>
            </a:pPr>
            <a:r>
              <a:rPr lang="fr-FR" dirty="0" smtClean="0"/>
              <a:t>Spectrophotométrique</a:t>
            </a:r>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2765398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Titrages indirects</a:t>
            </a:r>
            <a:endParaRPr lang="fr-FR" dirty="0"/>
          </a:p>
        </p:txBody>
      </p:sp>
      <p:pic>
        <p:nvPicPr>
          <p:cNvPr id="3" name="Picture 2"/>
          <p:cNvPicPr>
            <a:picLocks noChangeAspect="1"/>
          </p:cNvPicPr>
          <p:nvPr/>
        </p:nvPicPr>
        <p:blipFill>
          <a:blip r:embed="rId2"/>
          <a:stretch>
            <a:fillRect/>
          </a:stretch>
        </p:blipFill>
        <p:spPr>
          <a:xfrm>
            <a:off x="900929" y="4622619"/>
            <a:ext cx="3667125" cy="800100"/>
          </a:xfrm>
          <a:prstGeom prst="rect">
            <a:avLst/>
          </a:prstGeom>
        </p:spPr>
      </p:pic>
      <p:sp>
        <p:nvSpPr>
          <p:cNvPr id="4" name="TextBox 3"/>
          <p:cNvSpPr txBox="1"/>
          <p:nvPr/>
        </p:nvSpPr>
        <p:spPr>
          <a:xfrm>
            <a:off x="418013" y="2464156"/>
            <a:ext cx="4509183" cy="461665"/>
          </a:xfrm>
          <a:prstGeom prst="rect">
            <a:avLst/>
          </a:prstGeom>
          <a:noFill/>
        </p:spPr>
        <p:txBody>
          <a:bodyPr wrap="none" rtlCol="0">
            <a:spAutoFit/>
          </a:bodyPr>
          <a:lstStyle/>
          <a:p>
            <a:r>
              <a:rPr lang="fr-FR" sz="2400" b="1" dirty="0" smtClean="0"/>
              <a:t>Titrage indirect par déplacement :</a:t>
            </a:r>
            <a:endParaRPr lang="fr-FR" sz="2400" b="1" dirty="0"/>
          </a:p>
        </p:txBody>
      </p:sp>
    </p:spTree>
    <p:extLst>
      <p:ext uri="{BB962C8B-B14F-4D97-AF65-F5344CB8AC3E}">
        <p14:creationId xmlns:p14="http://schemas.microsoft.com/office/powerpoint/2010/main" val="1560458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Titrages indirects</a:t>
            </a:r>
            <a:endParaRPr lang="fr-FR" dirty="0"/>
          </a:p>
        </p:txBody>
      </p:sp>
      <p:pic>
        <p:nvPicPr>
          <p:cNvPr id="3" name="Picture 2"/>
          <p:cNvPicPr>
            <a:picLocks noChangeAspect="1"/>
          </p:cNvPicPr>
          <p:nvPr/>
        </p:nvPicPr>
        <p:blipFill>
          <a:blip r:embed="rId2"/>
          <a:stretch>
            <a:fillRect/>
          </a:stretch>
        </p:blipFill>
        <p:spPr>
          <a:xfrm>
            <a:off x="900929" y="4622619"/>
            <a:ext cx="3667125" cy="800100"/>
          </a:xfrm>
          <a:prstGeom prst="rect">
            <a:avLst/>
          </a:prstGeom>
        </p:spPr>
      </p:pic>
      <p:sp>
        <p:nvSpPr>
          <p:cNvPr id="4" name="TextBox 3"/>
          <p:cNvSpPr txBox="1"/>
          <p:nvPr/>
        </p:nvSpPr>
        <p:spPr>
          <a:xfrm>
            <a:off x="418013" y="2464156"/>
            <a:ext cx="4509183" cy="461665"/>
          </a:xfrm>
          <a:prstGeom prst="rect">
            <a:avLst/>
          </a:prstGeom>
          <a:noFill/>
        </p:spPr>
        <p:txBody>
          <a:bodyPr wrap="none" rtlCol="0">
            <a:spAutoFit/>
          </a:bodyPr>
          <a:lstStyle/>
          <a:p>
            <a:r>
              <a:rPr lang="fr-FR" sz="2400" b="1" dirty="0" smtClean="0"/>
              <a:t>Titrage indirect par déplacement :</a:t>
            </a:r>
            <a:endParaRPr lang="fr-FR" sz="2400" b="1" dirty="0"/>
          </a:p>
        </p:txBody>
      </p:sp>
      <p:sp>
        <p:nvSpPr>
          <p:cNvPr id="7" name="Rectangle 6"/>
          <p:cNvSpPr/>
          <p:nvPr/>
        </p:nvSpPr>
        <p:spPr>
          <a:xfrm>
            <a:off x="3004457" y="4711337"/>
            <a:ext cx="296092" cy="26846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1432560" y="5075870"/>
            <a:ext cx="296092" cy="26846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33632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Titrages indirects</a:t>
            </a:r>
            <a:endParaRPr lang="fr-FR" dirty="0"/>
          </a:p>
        </p:txBody>
      </p:sp>
      <p:pic>
        <p:nvPicPr>
          <p:cNvPr id="3" name="Picture 2"/>
          <p:cNvPicPr>
            <a:picLocks noChangeAspect="1"/>
          </p:cNvPicPr>
          <p:nvPr/>
        </p:nvPicPr>
        <p:blipFill>
          <a:blip r:embed="rId2"/>
          <a:stretch>
            <a:fillRect/>
          </a:stretch>
        </p:blipFill>
        <p:spPr>
          <a:xfrm>
            <a:off x="900929" y="4622619"/>
            <a:ext cx="3667125" cy="800100"/>
          </a:xfrm>
          <a:prstGeom prst="rect">
            <a:avLst/>
          </a:prstGeom>
        </p:spPr>
      </p:pic>
      <p:sp>
        <p:nvSpPr>
          <p:cNvPr id="4" name="TextBox 3"/>
          <p:cNvSpPr txBox="1"/>
          <p:nvPr/>
        </p:nvSpPr>
        <p:spPr>
          <a:xfrm>
            <a:off x="418013" y="2464156"/>
            <a:ext cx="4509183" cy="461665"/>
          </a:xfrm>
          <a:prstGeom prst="rect">
            <a:avLst/>
          </a:prstGeom>
          <a:noFill/>
        </p:spPr>
        <p:txBody>
          <a:bodyPr wrap="none" rtlCol="0">
            <a:spAutoFit/>
          </a:bodyPr>
          <a:lstStyle/>
          <a:p>
            <a:r>
              <a:rPr lang="fr-FR" sz="2400" b="1" dirty="0" smtClean="0"/>
              <a:t>Titrage indirect par déplacement :</a:t>
            </a:r>
            <a:endParaRPr lang="fr-FR" sz="2400" b="1" dirty="0"/>
          </a:p>
        </p:txBody>
      </p:sp>
      <p:sp>
        <p:nvSpPr>
          <p:cNvPr id="5" name="TextBox 4"/>
          <p:cNvSpPr txBox="1"/>
          <p:nvPr/>
        </p:nvSpPr>
        <p:spPr>
          <a:xfrm>
            <a:off x="6675121" y="2464155"/>
            <a:ext cx="3533660" cy="461665"/>
          </a:xfrm>
          <a:prstGeom prst="rect">
            <a:avLst/>
          </a:prstGeom>
          <a:noFill/>
        </p:spPr>
        <p:txBody>
          <a:bodyPr wrap="none" rtlCol="0">
            <a:spAutoFit/>
          </a:bodyPr>
          <a:lstStyle/>
          <a:p>
            <a:r>
              <a:rPr lang="fr-FR" sz="2400" b="1" dirty="0" smtClean="0"/>
              <a:t>Titrage indirect en retour :</a:t>
            </a:r>
            <a:endParaRPr lang="fr-FR" sz="2400" b="1" dirty="0"/>
          </a:p>
        </p:txBody>
      </p:sp>
      <p:pic>
        <p:nvPicPr>
          <p:cNvPr id="6" name="Picture 5"/>
          <p:cNvPicPr>
            <a:picLocks noChangeAspect="1"/>
          </p:cNvPicPr>
          <p:nvPr/>
        </p:nvPicPr>
        <p:blipFill>
          <a:blip r:embed="rId3"/>
          <a:stretch>
            <a:fillRect/>
          </a:stretch>
        </p:blipFill>
        <p:spPr>
          <a:xfrm>
            <a:off x="6096000" y="4536894"/>
            <a:ext cx="5095875" cy="885825"/>
          </a:xfrm>
          <a:prstGeom prst="rect">
            <a:avLst/>
          </a:prstGeom>
        </p:spPr>
      </p:pic>
      <p:sp>
        <p:nvSpPr>
          <p:cNvPr id="7" name="Rectangle 6"/>
          <p:cNvSpPr/>
          <p:nvPr/>
        </p:nvSpPr>
        <p:spPr>
          <a:xfrm>
            <a:off x="3004457" y="4711337"/>
            <a:ext cx="296092" cy="26846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1432560" y="5075870"/>
            <a:ext cx="296092" cy="26846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317591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Titrages indirects</a:t>
            </a:r>
            <a:endParaRPr lang="fr-FR" dirty="0"/>
          </a:p>
        </p:txBody>
      </p:sp>
      <p:pic>
        <p:nvPicPr>
          <p:cNvPr id="3" name="Picture 2"/>
          <p:cNvPicPr>
            <a:picLocks noChangeAspect="1"/>
          </p:cNvPicPr>
          <p:nvPr/>
        </p:nvPicPr>
        <p:blipFill>
          <a:blip r:embed="rId2"/>
          <a:stretch>
            <a:fillRect/>
          </a:stretch>
        </p:blipFill>
        <p:spPr>
          <a:xfrm>
            <a:off x="900929" y="4622619"/>
            <a:ext cx="3667125" cy="800100"/>
          </a:xfrm>
          <a:prstGeom prst="rect">
            <a:avLst/>
          </a:prstGeom>
        </p:spPr>
      </p:pic>
      <p:sp>
        <p:nvSpPr>
          <p:cNvPr id="4" name="TextBox 3"/>
          <p:cNvSpPr txBox="1"/>
          <p:nvPr/>
        </p:nvSpPr>
        <p:spPr>
          <a:xfrm>
            <a:off x="418013" y="2464156"/>
            <a:ext cx="4509183" cy="461665"/>
          </a:xfrm>
          <a:prstGeom prst="rect">
            <a:avLst/>
          </a:prstGeom>
          <a:noFill/>
        </p:spPr>
        <p:txBody>
          <a:bodyPr wrap="none" rtlCol="0">
            <a:spAutoFit/>
          </a:bodyPr>
          <a:lstStyle/>
          <a:p>
            <a:r>
              <a:rPr lang="fr-FR" sz="2400" b="1" dirty="0" smtClean="0"/>
              <a:t>Titrage indirect par déplacement :</a:t>
            </a:r>
            <a:endParaRPr lang="fr-FR" sz="2400" b="1" dirty="0"/>
          </a:p>
        </p:txBody>
      </p:sp>
      <p:sp>
        <p:nvSpPr>
          <p:cNvPr id="5" name="TextBox 4"/>
          <p:cNvSpPr txBox="1"/>
          <p:nvPr/>
        </p:nvSpPr>
        <p:spPr>
          <a:xfrm>
            <a:off x="6675121" y="2464155"/>
            <a:ext cx="3533660" cy="461665"/>
          </a:xfrm>
          <a:prstGeom prst="rect">
            <a:avLst/>
          </a:prstGeom>
          <a:noFill/>
        </p:spPr>
        <p:txBody>
          <a:bodyPr wrap="none" rtlCol="0">
            <a:spAutoFit/>
          </a:bodyPr>
          <a:lstStyle/>
          <a:p>
            <a:r>
              <a:rPr lang="fr-FR" sz="2400" b="1" dirty="0" smtClean="0"/>
              <a:t>Titrage indirect en retour :</a:t>
            </a:r>
            <a:endParaRPr lang="fr-FR" sz="2400" b="1" dirty="0"/>
          </a:p>
        </p:txBody>
      </p:sp>
      <p:pic>
        <p:nvPicPr>
          <p:cNvPr id="6" name="Picture 5"/>
          <p:cNvPicPr>
            <a:picLocks noChangeAspect="1"/>
          </p:cNvPicPr>
          <p:nvPr/>
        </p:nvPicPr>
        <p:blipFill>
          <a:blip r:embed="rId3"/>
          <a:stretch>
            <a:fillRect/>
          </a:stretch>
        </p:blipFill>
        <p:spPr>
          <a:xfrm>
            <a:off x="6096000" y="4536894"/>
            <a:ext cx="5095875" cy="885825"/>
          </a:xfrm>
          <a:prstGeom prst="rect">
            <a:avLst/>
          </a:prstGeom>
        </p:spPr>
      </p:pic>
      <p:sp>
        <p:nvSpPr>
          <p:cNvPr id="7" name="Rectangle 6"/>
          <p:cNvSpPr/>
          <p:nvPr/>
        </p:nvSpPr>
        <p:spPr>
          <a:xfrm>
            <a:off x="3004457" y="4711337"/>
            <a:ext cx="296092" cy="26846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1432560" y="5075870"/>
            <a:ext cx="296092" cy="26846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7911736" y="4621122"/>
            <a:ext cx="474617" cy="35718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8281850" y="4987152"/>
            <a:ext cx="474617" cy="35718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51804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Montage de titrage</a:t>
            </a:r>
            <a:endParaRPr lang="fr-FR" dirty="0"/>
          </a:p>
        </p:txBody>
      </p:sp>
      <p:pic>
        <p:nvPicPr>
          <p:cNvPr id="1026" name="Picture 2" descr="Illustration d'un titrage. Une burette graduée contenant le titrant est maintenue par une pince sur une potence. La burette est positionnée au dessus d'un bécher contenant le titré. Le bécher est posé sur un agitateur magnétique, un baeau aimanté se trouve dans le béch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1564" y="1490525"/>
            <a:ext cx="8561705" cy="536747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186992" y="6471749"/>
            <a:ext cx="4119282" cy="261610"/>
          </a:xfrm>
          <a:prstGeom prst="rect">
            <a:avLst/>
          </a:prstGeom>
        </p:spPr>
        <p:txBody>
          <a:bodyPr wrap="square">
            <a:spAutoFit/>
          </a:bodyPr>
          <a:lstStyle/>
          <a:p>
            <a:r>
              <a:rPr lang="fr-FR" sz="1100" dirty="0" smtClean="0"/>
              <a:t>http://chimactiv.agroparistech.fr/fr/bases/titrage/mode-operatoire</a:t>
            </a:r>
            <a:endParaRPr lang="fr-FR" sz="1100" dirty="0"/>
          </a:p>
        </p:txBody>
      </p:sp>
    </p:spTree>
    <p:extLst>
      <p:ext uri="{BB962C8B-B14F-4D97-AF65-F5344CB8AC3E}">
        <p14:creationId xmlns:p14="http://schemas.microsoft.com/office/powerpoint/2010/main" val="35552112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152</Words>
  <Application>Microsoft Office PowerPoint</Application>
  <PresentationFormat>Widescreen</PresentationFormat>
  <Paragraphs>54</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LC6 Titrages</vt:lpstr>
      <vt:lpstr>Montage de titrage</vt:lpstr>
      <vt:lpstr>Types de titrages</vt:lpstr>
      <vt:lpstr>Types de titrages</vt:lpstr>
      <vt:lpstr>Titrages indirects</vt:lpstr>
      <vt:lpstr>Titrages indirects</vt:lpstr>
      <vt:lpstr>Titrages indirects</vt:lpstr>
      <vt:lpstr>Titrages indirects</vt:lpstr>
      <vt:lpstr>Montage de titrage</vt:lpstr>
      <vt:lpstr>pH-métrie</vt:lpstr>
      <vt:lpstr>pH-métrie</vt:lpstr>
      <vt:lpstr>Méthode des tangentes</vt:lpstr>
      <vt:lpstr>Méthode de Gran</vt:lpstr>
      <vt:lpstr>Titrage colorimétrique</vt:lpstr>
      <vt:lpstr>Titrage conductimétrique</vt:lpstr>
      <vt:lpstr>Titrage conductimétrique</vt:lpstr>
      <vt:lpstr>Titrage conductimétrique</vt:lpstr>
      <vt:lpstr>Titrage conductimétrique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LC6 Titrages</dc:title>
  <dc:creator>leo.corne38@gmail.com</dc:creator>
  <cp:lastModifiedBy>leo.corne38@gmail.com</cp:lastModifiedBy>
  <cp:revision>13</cp:revision>
  <dcterms:created xsi:type="dcterms:W3CDTF">2022-05-30T05:24:46Z</dcterms:created>
  <dcterms:modified xsi:type="dcterms:W3CDTF">2022-05-30T07:38:14Z</dcterms:modified>
</cp:coreProperties>
</file>