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8" r:id="rId8"/>
    <p:sldId id="279" r:id="rId9"/>
    <p:sldId id="260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80" r:id="rId21"/>
    <p:sldId id="277" r:id="rId22"/>
    <p:sldId id="269" r:id="rId23"/>
    <p:sldId id="27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6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1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0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8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24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28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7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3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69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7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760D-A5CD-4ADF-9D1A-0566826345C7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8526-B398-4D09-A8BB-528DCEFCD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LC 8 : Diagrammes en électrochimie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Element</a:t>
            </a:r>
            <a:r>
              <a:rPr lang="fr-FR" dirty="0" smtClean="0"/>
              <a:t> imposé : Diagrammes E-pH et E-</a:t>
            </a:r>
            <a:r>
              <a:rPr lang="fr-FR" dirty="0" err="1" smtClean="0"/>
              <a:t>pL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981509" y="640950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Corne Léo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3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E-pNH</a:t>
            </a:r>
            <a:r>
              <a:rPr lang="fr-FR" baseline="-25000" dirty="0" smtClean="0"/>
              <a:t>3</a:t>
            </a:r>
            <a:r>
              <a:rPr lang="fr-FR" dirty="0" smtClean="0"/>
              <a:t> du cuivre</a:t>
            </a:r>
            <a:endParaRPr lang="fr-FR" dirty="0"/>
          </a:p>
        </p:txBody>
      </p:sp>
      <p:pic>
        <p:nvPicPr>
          <p:cNvPr id="2050" name="Picture 2" descr="Diagramme E-pL, exercice de Chimie - 277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34" y="2307771"/>
            <a:ext cx="6364726" cy="39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6823" y="627842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 smtClean="0"/>
              <a:t>https://www.ilephysique.net/sujet-diagramme-e-pl-277259.html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279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milieu aqueux </a:t>
            </a:r>
            <a:r>
              <a:rPr lang="fr-FR" sz="3600" dirty="0" smtClean="0"/>
              <a:t>(</a:t>
            </a:r>
            <a:r>
              <a:rPr lang="fr-FR" sz="3600" dirty="0" err="1" smtClean="0"/>
              <a:t>P</a:t>
            </a:r>
            <a:r>
              <a:rPr lang="fr-FR" sz="3600" baseline="-25000" dirty="0" err="1" smtClean="0"/>
              <a:t>tra</a:t>
            </a:r>
            <a:r>
              <a:rPr lang="fr-FR" sz="3600" dirty="0" smtClean="0"/>
              <a:t> = P°)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471749" y="1410788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 + 4H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+ 4e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= 2H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 </a:t>
            </a:r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70896" y="25908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+ 2e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=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51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milieu aqueux </a:t>
            </a:r>
            <a:r>
              <a:rPr lang="fr-FR" sz="3600" dirty="0" smtClean="0"/>
              <a:t>(</a:t>
            </a:r>
            <a:r>
              <a:rPr lang="fr-FR" sz="3600" dirty="0" err="1" smtClean="0"/>
              <a:t>P</a:t>
            </a:r>
            <a:r>
              <a:rPr lang="fr-FR" sz="3600" baseline="-25000" dirty="0" err="1" smtClean="0"/>
              <a:t>tra</a:t>
            </a:r>
            <a:r>
              <a:rPr lang="fr-FR" sz="3600" dirty="0" smtClean="0"/>
              <a:t> = P°)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471749" y="1410788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 + 4H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+ 4e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= 2H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 </a:t>
            </a:r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70896" y="25908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+ 2e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=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58743" y="1471748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 = 1,23 -0,06 pH</a:t>
            </a:r>
            <a:endParaRPr lang="fr-F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58743" y="2619549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 = 0,00 -0,06 pH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820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milieu aqueux </a:t>
            </a:r>
            <a:r>
              <a:rPr lang="fr-FR" sz="3600" dirty="0" smtClean="0"/>
              <a:t>(</a:t>
            </a:r>
            <a:r>
              <a:rPr lang="fr-FR" sz="3600" dirty="0" err="1" smtClean="0"/>
              <a:t>P</a:t>
            </a:r>
            <a:r>
              <a:rPr lang="fr-FR" sz="3600" baseline="-25000" dirty="0" err="1" smtClean="0"/>
              <a:t>tra</a:t>
            </a:r>
            <a:r>
              <a:rPr lang="fr-FR" sz="3600" dirty="0" smtClean="0"/>
              <a:t> = P°)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471749" y="1410788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 + 4H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+ 4e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= 2H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 </a:t>
            </a:r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70896" y="25908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+ 2e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=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58743" y="1471748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 = 1,23 -0,06 pH</a:t>
            </a:r>
            <a:endParaRPr lang="fr-F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58743" y="2619549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 = 0,00 -0,06 pH</a:t>
            </a:r>
            <a:endParaRPr lang="fr-F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3142769"/>
            <a:ext cx="5238848" cy="351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18286" r="11905" b="13904"/>
          <a:stretch/>
        </p:blipFill>
        <p:spPr>
          <a:xfrm>
            <a:off x="7236823" y="3420804"/>
            <a:ext cx="3187337" cy="3128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26329" y="629466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H prépa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131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E-pH du fer en milieu aqueux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531755"/>
            <a:ext cx="67246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Lixivation</a:t>
            </a:r>
            <a:r>
              <a:rPr lang="fr-FR" dirty="0" smtClean="0"/>
              <a:t> du cuivre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85" y="1308735"/>
            <a:ext cx="6686550" cy="4514850"/>
          </a:xfrm>
          <a:prstGeom prst="rect">
            <a:avLst/>
          </a:prstGeom>
        </p:spPr>
      </p:pic>
      <p:pic>
        <p:nvPicPr>
          <p:cNvPr id="12294" name="Picture 6" descr="https://www.evolene-geologie.ch/data/images/gal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" y="2232660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185" y="4038287"/>
            <a:ext cx="2484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https://www.evolene-geologie.ch/geologie/richesses-minieres-herens-196.html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573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Lixivation</a:t>
            </a:r>
            <a:r>
              <a:rPr lang="fr-FR" dirty="0" smtClean="0"/>
              <a:t> du cuivre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85" y="1308735"/>
            <a:ext cx="6686550" cy="4514850"/>
          </a:xfrm>
          <a:prstGeom prst="rect">
            <a:avLst/>
          </a:prstGeom>
        </p:spPr>
      </p:pic>
      <p:pic>
        <p:nvPicPr>
          <p:cNvPr id="12294" name="Picture 6" descr="https://www.evolene-geologie.ch/data/images/gal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" y="2004060"/>
            <a:ext cx="184005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1785" y="3413447"/>
            <a:ext cx="2484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https://www.evolene-geologie.ch/geologie/richesses-minieres-herens-196.html</a:t>
            </a:r>
            <a:endParaRPr lang="fr-FR" sz="1100" dirty="0"/>
          </a:p>
        </p:txBody>
      </p:sp>
      <p:sp>
        <p:nvSpPr>
          <p:cNvPr id="4" name="Oval 3"/>
          <p:cNvSpPr/>
          <p:nvPr/>
        </p:nvSpPr>
        <p:spPr>
          <a:xfrm>
            <a:off x="4831080" y="3124200"/>
            <a:ext cx="76200" cy="6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13960" y="2552700"/>
            <a:ext cx="54102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51550" y="3192780"/>
            <a:ext cx="54102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396240" y="4127598"/>
            <a:ext cx="26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Dissoudre dans l’acide</a:t>
            </a:r>
          </a:p>
        </p:txBody>
      </p:sp>
    </p:spTree>
    <p:extLst>
      <p:ext uri="{BB962C8B-B14F-4D97-AF65-F5344CB8AC3E}">
        <p14:creationId xmlns:p14="http://schemas.microsoft.com/office/powerpoint/2010/main" val="33803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Lixivation</a:t>
            </a:r>
            <a:r>
              <a:rPr lang="fr-FR" dirty="0" smtClean="0"/>
              <a:t> du cuivre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85" y="1308735"/>
            <a:ext cx="6686550" cy="45148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31080" y="3124200"/>
            <a:ext cx="76200" cy="6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69180" y="3153468"/>
            <a:ext cx="971279" cy="100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51550" y="3192780"/>
            <a:ext cx="54102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929630" y="2526030"/>
            <a:ext cx="100457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6" descr="https://www.evolene-geologie.ch/data/images/gal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" y="2004060"/>
            <a:ext cx="184005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1785" y="3413447"/>
            <a:ext cx="2484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https://www.evolene-geologie.ch/geologie/richesses-minieres-herens-196.html</a:t>
            </a:r>
            <a:endParaRPr lang="fr-FR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" y="4127598"/>
            <a:ext cx="2606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Dissoudre dans l’acide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Augmenter le pH</a:t>
            </a:r>
          </a:p>
        </p:txBody>
      </p:sp>
    </p:spTree>
    <p:extLst>
      <p:ext uri="{BB962C8B-B14F-4D97-AF65-F5344CB8AC3E}">
        <p14:creationId xmlns:p14="http://schemas.microsoft.com/office/powerpoint/2010/main" val="1066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Lixivation</a:t>
            </a:r>
            <a:r>
              <a:rPr lang="fr-FR" dirty="0" smtClean="0"/>
              <a:t> du cuivre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85" y="1308735"/>
            <a:ext cx="6686550" cy="45148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31080" y="3124200"/>
            <a:ext cx="76200" cy="6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69180" y="3153468"/>
            <a:ext cx="971279" cy="100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51550" y="3192780"/>
            <a:ext cx="54102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6" descr="https://www.evolene-geologie.ch/data/images/gal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" y="2004060"/>
            <a:ext cx="184005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1785" y="3413447"/>
            <a:ext cx="2484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https://www.evolene-geologie.ch/geologie/richesses-minieres-herens-196.html</a:t>
            </a:r>
            <a:endParaRPr lang="fr-FR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" y="4127598"/>
            <a:ext cx="2606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Dissoudre dans l’acide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Augmenter le pH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Filtrer</a:t>
            </a:r>
          </a:p>
        </p:txBody>
      </p:sp>
    </p:spTree>
    <p:extLst>
      <p:ext uri="{BB962C8B-B14F-4D97-AF65-F5344CB8AC3E}">
        <p14:creationId xmlns:p14="http://schemas.microsoft.com/office/powerpoint/2010/main" val="2137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Lixivation</a:t>
            </a:r>
            <a:r>
              <a:rPr lang="fr-FR" dirty="0" smtClean="0"/>
              <a:t> du cuivre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85" y="1308735"/>
            <a:ext cx="6686550" cy="45148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31080" y="3124200"/>
            <a:ext cx="76200" cy="68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69180" y="3153468"/>
            <a:ext cx="971279" cy="100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0" y="4754880"/>
            <a:ext cx="541020" cy="32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40459" y="3163511"/>
            <a:ext cx="0" cy="18580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https://www.evolene-geologie.ch/data/images/gal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" y="2004060"/>
            <a:ext cx="184005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1785" y="3413447"/>
            <a:ext cx="2484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https://www.evolene-geologie.ch/geologie/richesses-minieres-herens-196.html</a:t>
            </a:r>
            <a:endParaRPr lang="fr-FR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" y="4127598"/>
            <a:ext cx="2606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Dissoudre dans l’acide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Augmenter le pH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Filtrer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Electrolyser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programme de PCSI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29" y="1606948"/>
            <a:ext cx="8900297" cy="46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Extraction de l’or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35" y="1288187"/>
            <a:ext cx="6267450" cy="4333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29" y="611029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https://www.concours-agro-veto.net/IMG/pdf/pdf_chimie_c_2017.pdf</a:t>
            </a:r>
          </a:p>
        </p:txBody>
      </p:sp>
    </p:spTree>
    <p:extLst>
      <p:ext uri="{BB962C8B-B14F-4D97-AF65-F5344CB8AC3E}">
        <p14:creationId xmlns:p14="http://schemas.microsoft.com/office/powerpoint/2010/main" val="205199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Dismutation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8472"/>
          <a:stretch/>
        </p:blipFill>
        <p:spPr>
          <a:xfrm rot="16200000">
            <a:off x="7299477" y="2139618"/>
            <a:ext cx="2286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20048" r="9142" b="11164"/>
          <a:stretch/>
        </p:blipFill>
        <p:spPr>
          <a:xfrm>
            <a:off x="370294" y="1690688"/>
            <a:ext cx="6560820" cy="2552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273" y="6450009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Desanges-Levecque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006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Corrosion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9855" y="1254987"/>
            <a:ext cx="3429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28749" r="10756" b="23632"/>
          <a:stretch/>
        </p:blipFill>
        <p:spPr>
          <a:xfrm>
            <a:off x="4798113" y="505098"/>
            <a:ext cx="6555687" cy="199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6329" y="6294665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Pourbaix</a:t>
            </a:r>
            <a:endParaRPr lang="fr-F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191794" y="2499361"/>
            <a:ext cx="403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Exposition relative à la corrosion en 1937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Corrosion du fer</a:t>
            </a:r>
            <a:endParaRPr lang="fr-FR" dirty="0"/>
          </a:p>
        </p:txBody>
      </p:sp>
      <p:pic>
        <p:nvPicPr>
          <p:cNvPr id="7170" name="Picture 2" descr="Diagramme de Pourbaix du Fer en condition standard [148] [147] [149]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07" y="1690688"/>
            <a:ext cx="4477385" cy="463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26329" y="6294665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Pourbaix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338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prédominance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319657" y="3396343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Fosset PCSI</a:t>
            </a:r>
            <a:endParaRPr lang="fr-FR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50286" r="3651" b="34095"/>
          <a:stretch/>
        </p:blipFill>
        <p:spPr>
          <a:xfrm>
            <a:off x="5091813" y="1690688"/>
            <a:ext cx="6348549" cy="10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prédominance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319657" y="3396343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Fosset PCSI</a:t>
            </a:r>
            <a:endParaRPr lang="fr-FR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02734" y="2994116"/>
            <a:ext cx="6581775" cy="3863884"/>
            <a:chOff x="2535146" y="2307771"/>
            <a:chExt cx="6581775" cy="38638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3415"/>
            <a:stretch/>
          </p:blipFill>
          <p:spPr>
            <a:xfrm>
              <a:off x="2535146" y="2307771"/>
              <a:ext cx="6581775" cy="38638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78926" y="2555965"/>
              <a:ext cx="5277394" cy="3052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50286" r="3651" b="34095"/>
          <a:stretch/>
        </p:blipFill>
        <p:spPr>
          <a:xfrm>
            <a:off x="5091813" y="1690688"/>
            <a:ext cx="6348549" cy="10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prédominance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319657" y="3396343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Fosset PCSI</a:t>
            </a:r>
            <a:endParaRPr lang="fr-FR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624"/>
          <a:stretch/>
        </p:blipFill>
        <p:spPr>
          <a:xfrm>
            <a:off x="994954" y="2669114"/>
            <a:ext cx="6515100" cy="4121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50286" r="3651" b="34095"/>
          <a:stretch/>
        </p:blipFill>
        <p:spPr>
          <a:xfrm>
            <a:off x="5091813" y="1690688"/>
            <a:ext cx="6348549" cy="10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prédominance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319657" y="3396343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Fosset PCSI</a:t>
            </a:r>
            <a:endParaRPr lang="fr-FR" sz="1100" dirty="0"/>
          </a:p>
        </p:txBody>
      </p:sp>
      <p:pic>
        <p:nvPicPr>
          <p:cNvPr id="1026" name="Picture 2" descr="CEBELCOR Belgian centre for corrosion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12" y="3292339"/>
            <a:ext cx="2070542" cy="32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26329" y="6294665"/>
            <a:ext cx="914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Cebelcor.org</a:t>
            </a:r>
            <a:endParaRPr lang="fr-FR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624"/>
          <a:stretch/>
        </p:blipFill>
        <p:spPr>
          <a:xfrm>
            <a:off x="994954" y="2669114"/>
            <a:ext cx="6515100" cy="4121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50286" r="3651" b="34095"/>
          <a:stretch/>
        </p:blipFill>
        <p:spPr>
          <a:xfrm>
            <a:off x="5091813" y="1690688"/>
            <a:ext cx="6348549" cy="10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Conventions de tracé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481560" y="1898247"/>
            <a:ext cx="93754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u="sng" dirty="0" smtClean="0"/>
              <a:t>Convention simple :</a:t>
            </a:r>
            <a:r>
              <a:rPr lang="fr-FR" sz="2200" dirty="0" smtClean="0"/>
              <a:t> A la frontière, les concentrations des deux espèces sont égales et valent la </a:t>
            </a:r>
            <a:r>
              <a:rPr lang="fr-FR" sz="2200" u="sng" dirty="0" smtClean="0"/>
              <a:t>concentration de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u="sng" dirty="0" smtClean="0"/>
              <a:t>Convention en espèces :</a:t>
            </a:r>
            <a:r>
              <a:rPr lang="fr-FR" sz="2200" dirty="0" smtClean="0"/>
              <a:t> A la frontière, les concentrations des deux espèces sont égales et la somme des concentrations vaut la </a:t>
            </a:r>
            <a:r>
              <a:rPr lang="fr-FR" sz="2200" u="sng" dirty="0" smtClean="0"/>
              <a:t>concentration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u="sng" dirty="0" smtClean="0"/>
              <a:t>Convention atomique :</a:t>
            </a:r>
            <a:r>
              <a:rPr lang="fr-FR" sz="2200" dirty="0" smtClean="0"/>
              <a:t> A la frontière, les concentrations en atomes sont égales et la somme des concentration en atomes vaut la </a:t>
            </a:r>
            <a:r>
              <a:rPr lang="fr-FR" sz="2200" u="sng" dirty="0" smtClean="0"/>
              <a:t>concentration de travail</a:t>
            </a:r>
            <a:endParaRPr lang="fr-FR" sz="2200" u="sng" dirty="0"/>
          </a:p>
        </p:txBody>
      </p:sp>
    </p:spTree>
    <p:extLst>
      <p:ext uri="{BB962C8B-B14F-4D97-AF65-F5344CB8AC3E}">
        <p14:creationId xmlns:p14="http://schemas.microsoft.com/office/powerpoint/2010/main" val="17569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E-pH du fer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863" y="1925274"/>
            <a:ext cx="67056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295</Words>
  <Application>Microsoft Office PowerPoint</Application>
  <PresentationFormat>Widescreen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LC 8 : Diagrammes en électrochimie</vt:lpstr>
      <vt:lpstr>Au programme de PCSI</vt:lpstr>
      <vt:lpstr>Diagramme de prédominance</vt:lpstr>
      <vt:lpstr>Diagramme de prédominance</vt:lpstr>
      <vt:lpstr>Diagramme de prédominance</vt:lpstr>
      <vt:lpstr>Diagramme de prédominance</vt:lpstr>
      <vt:lpstr>PowerPoint Presentation</vt:lpstr>
      <vt:lpstr>Conventions de tracé</vt:lpstr>
      <vt:lpstr>E-pH du fer</vt:lpstr>
      <vt:lpstr>E-pNH3 du cuivre</vt:lpstr>
      <vt:lpstr>En milieu aqueux (Ptra = P°)</vt:lpstr>
      <vt:lpstr>En milieu aqueux (Ptra = P°)</vt:lpstr>
      <vt:lpstr>En milieu aqueux (Ptra = P°)</vt:lpstr>
      <vt:lpstr>E-pH du fer en milieu aqueux</vt:lpstr>
      <vt:lpstr>Lixivation du cuivre</vt:lpstr>
      <vt:lpstr>Lixivation du cuivre</vt:lpstr>
      <vt:lpstr>Lixivation du cuivre</vt:lpstr>
      <vt:lpstr>Lixivation du cuivre</vt:lpstr>
      <vt:lpstr>Lixivation du cuivre</vt:lpstr>
      <vt:lpstr>Extraction de l’or</vt:lpstr>
      <vt:lpstr>Dismutation</vt:lpstr>
      <vt:lpstr>Corrosion</vt:lpstr>
      <vt:lpstr>Corrosion du 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8 : Diagrammes en électrochimie</dc:title>
  <dc:creator>leo.corne38@gmail.com</dc:creator>
  <cp:lastModifiedBy>leo.corne38@gmail.com</cp:lastModifiedBy>
  <cp:revision>14</cp:revision>
  <dcterms:created xsi:type="dcterms:W3CDTF">2022-04-20T12:15:38Z</dcterms:created>
  <dcterms:modified xsi:type="dcterms:W3CDTF">2022-06-01T15:18:26Z</dcterms:modified>
</cp:coreProperties>
</file>