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56" r:id="rId4"/>
    <p:sldId id="257" r:id="rId5"/>
    <p:sldId id="259" r:id="rId6"/>
    <p:sldId id="260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433" autoAdjust="0"/>
  </p:normalViewPr>
  <p:slideViewPr>
    <p:cSldViewPr snapToGrid="0">
      <p:cViewPr varScale="1">
        <p:scale>
          <a:sx n="91" d="100"/>
          <a:sy n="91" d="100"/>
        </p:scale>
        <p:origin x="32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F4AE66-F582-49F8-8804-801752C332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EBB7853-CFAA-476A-A449-6E30D4B55F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0A0B0C7-CC8F-4901-A625-E5F3AC448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72F0E-D5A1-496A-BE37-3F328E5D0FCE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399F9E3-9205-40EC-A9D6-850DFEDD7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B45C020-F6DF-41F5-8EB3-EDF66D014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1CDD0-BF6F-4C9D-9B24-7282CDA8A5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5148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103DEA-348C-4D78-9BE1-C80E8E94A2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82426FC-A221-42E3-9759-12FA2A82FD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551D17C-7773-4DDE-A424-8B5342005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72F0E-D5A1-496A-BE37-3F328E5D0FCE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CEF65B6-3934-4986-9E72-259653136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3E93EDB-7BBA-4F9A-9B0E-8EB1CF468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1CDD0-BF6F-4C9D-9B24-7282CDA8A5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5114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A90016EA-8103-40C9-A8F6-E7E9FC204F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57FEB79-FAB1-4C4F-AD69-74D4472E1A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D2B0A70-4C48-4794-9FCF-190B5E5F2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72F0E-D5A1-496A-BE37-3F328E5D0FCE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0F07005-651A-420C-99D3-02E3A6C92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2756A49-2612-41D3-9A3A-91D1B37A7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1CDD0-BF6F-4C9D-9B24-7282CDA8A5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6363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41C105F-EDAF-4586-8C4A-DD9E02518E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F9AAB8D-69F7-4D75-B089-2491396283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BE65C9B-4487-48F2-874B-18F89630D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72F0E-D5A1-496A-BE37-3F328E5D0FCE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6C0587E-73E1-420E-975E-EE14EEBAE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395B15D-9048-452F-A5C5-A2FA795E6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1CDD0-BF6F-4C9D-9B24-7282CDA8A5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8166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297515-53B7-4D95-A3F9-2DE5E5D4C7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72274A1-C43D-4D20-B9DD-7760ECE935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CB3E706-F2D6-49D1-8B1E-D66201B28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72F0E-D5A1-496A-BE37-3F328E5D0FCE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DD26345-FE24-4DA5-A460-E0E1509B4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CD3D55E-F0C3-49BD-93B3-E5A038A17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1CDD0-BF6F-4C9D-9B24-7282CDA8A5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6976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D452C9-8B44-46F7-B491-B3C601452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E34A1DE-FCDF-4EE7-A1B8-5A38624279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45AAC74-F098-4F5E-9DE3-318357DE8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72D5485-60F1-4074-B497-CE462A53B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72F0E-D5A1-496A-BE37-3F328E5D0FCE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EBF84C0-CF00-4E54-B629-E572FBAAF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A21FD64-4A34-4509-80BE-1788592BB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1CDD0-BF6F-4C9D-9B24-7282CDA8A5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8824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CC3755-1F6F-4698-A51D-57F646560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624C927-E44C-4E19-A6CE-10B01E9648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FCB1269-99C3-4F19-8607-83EFF9357C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38BF40C-2E7E-4743-993F-B5C1287748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A3C0385-611C-4700-B7AB-A9478EDCC7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2FE800B-25D9-4096-A813-E331E17D8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72F0E-D5A1-496A-BE37-3F328E5D0FCE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5BC88CF9-1734-4714-9B62-0D743EF56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6C869A5-A114-41DD-9F11-F52145ADC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1CDD0-BF6F-4C9D-9B24-7282CDA8A5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8267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84C1A6-AEC9-470D-8D4A-C3BD218DF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37D5A8A-0F89-4BDD-8C7B-1BF4EC80B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72F0E-D5A1-496A-BE37-3F328E5D0FCE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B3EFB8D-F967-4C17-89C2-4FEA41E0B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38080FB-4EB3-4CCF-AC79-A28EEB26A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1CDD0-BF6F-4C9D-9B24-7282CDA8A5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5354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733C47F-209A-4D50-A709-DB6065361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72F0E-D5A1-496A-BE37-3F328E5D0FCE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B03DD65-6F20-454F-B9F9-6715FBD22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F741F86-8959-42EA-9F14-C3C075CA0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1CDD0-BF6F-4C9D-9B24-7282CDA8A5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3556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784075A-DFBD-4389-A0FC-EF27F2478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26A557F-0CC3-4936-B745-D5AFB803B2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D220F95-4FE8-4137-825C-96C562DA34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2D8C22E-5F64-4CA7-8B2A-D2327AA76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72F0E-D5A1-496A-BE37-3F328E5D0FCE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53A2B5C-9365-4BD7-9BEF-92163D43E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7A4B2A7-B18C-4251-A1BC-B67A433BA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1CDD0-BF6F-4C9D-9B24-7282CDA8A5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3293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BEADD0F-C66A-4DE3-BC8E-AFB31518C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559554E-A378-4E59-9991-4615382729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836A38F-8C51-47E0-B027-7E8F015089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36F09F-79FF-4F96-8CEF-7D4535A09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72F0E-D5A1-496A-BE37-3F328E5D0FCE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06F13B7-DBB0-42BB-A523-4206E018A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053E68C-2D32-4D01-8F57-AF5F1E4CE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1CDD0-BF6F-4C9D-9B24-7282CDA8A5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4106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03E74CB-84DA-4EDB-97F5-E8B24FBDC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4EE0764-C5FA-4DE6-B241-108F8420E9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60BBB2F-29E4-4206-BD27-46874C8296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72F0E-D5A1-496A-BE37-3F328E5D0FCE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261A6C0-9C81-4F50-ABAB-F3F2F51DB2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A47C4A2-DE49-4234-B0AC-BF5A60154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1CDD0-BF6F-4C9D-9B24-7282CDA8A5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3900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202" y="2791969"/>
            <a:ext cx="10472686" cy="1780730"/>
          </a:xfrm>
        </p:spPr>
      </p:pic>
      <p:sp>
        <p:nvSpPr>
          <p:cNvPr id="7" name="Rectangle 6"/>
          <p:cNvSpPr/>
          <p:nvPr/>
        </p:nvSpPr>
        <p:spPr>
          <a:xfrm rot="866615">
            <a:off x="11068646" y="2913578"/>
            <a:ext cx="148584" cy="195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 rot="866615">
            <a:off x="11068648" y="4127844"/>
            <a:ext cx="148584" cy="195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ZoneTexte 8"/>
          <p:cNvSpPr txBox="1"/>
          <p:nvPr/>
        </p:nvSpPr>
        <p:spPr>
          <a:xfrm>
            <a:off x="5422900" y="2528798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n</a:t>
            </a:r>
            <a:endParaRPr lang="en-GB" dirty="0"/>
          </a:p>
        </p:txBody>
      </p:sp>
      <p:sp>
        <p:nvSpPr>
          <p:cNvPr id="10" name="ZoneTexte 9"/>
          <p:cNvSpPr txBox="1"/>
          <p:nvPr/>
        </p:nvSpPr>
        <p:spPr>
          <a:xfrm>
            <a:off x="6426200" y="2528798"/>
            <a:ext cx="58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n+1</a:t>
            </a:r>
            <a:endParaRPr lang="en-GB" dirty="0"/>
          </a:p>
        </p:txBody>
      </p:sp>
      <p:sp>
        <p:nvSpPr>
          <p:cNvPr id="11" name="ZoneTexte 10"/>
          <p:cNvSpPr txBox="1"/>
          <p:nvPr/>
        </p:nvSpPr>
        <p:spPr>
          <a:xfrm>
            <a:off x="7421983" y="2528798"/>
            <a:ext cx="58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n+2</a:t>
            </a:r>
            <a:endParaRPr lang="en-GB" dirty="0"/>
          </a:p>
        </p:txBody>
      </p:sp>
      <p:sp>
        <p:nvSpPr>
          <p:cNvPr id="12" name="ZoneTexte 11"/>
          <p:cNvSpPr txBox="1"/>
          <p:nvPr/>
        </p:nvSpPr>
        <p:spPr>
          <a:xfrm>
            <a:off x="4321759" y="2504612"/>
            <a:ext cx="58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n-1</a:t>
            </a:r>
            <a:endParaRPr lang="en-GB" dirty="0"/>
          </a:p>
        </p:txBody>
      </p:sp>
      <p:sp>
        <p:nvSpPr>
          <p:cNvPr id="13" name="ZoneTexte 12"/>
          <p:cNvSpPr txBox="1"/>
          <p:nvPr/>
        </p:nvSpPr>
        <p:spPr>
          <a:xfrm>
            <a:off x="3318459" y="2528798"/>
            <a:ext cx="58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n-2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6556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414CCF-45CB-4674-B856-2E33E887C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Marucco</a:t>
            </a:r>
            <a:r>
              <a:rPr lang="fr-FR" dirty="0"/>
              <a:t> p.170 alcalins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EA33B44-8FE9-4E30-BE93-331C8535BD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0745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1AE935E-F8B5-41B1-BF39-A8269A5880F1}"/>
              </a:ext>
            </a:extLst>
          </p:cNvPr>
          <p:cNvSpPr/>
          <p:nvPr/>
        </p:nvSpPr>
        <p:spPr>
          <a:xfrm>
            <a:off x="2061557" y="3429000"/>
            <a:ext cx="581891" cy="20948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84AA742-C18D-400C-BE61-40E22F6D62D5}"/>
              </a:ext>
            </a:extLst>
          </p:cNvPr>
          <p:cNvSpPr/>
          <p:nvPr/>
        </p:nvSpPr>
        <p:spPr>
          <a:xfrm>
            <a:off x="5613862" y="3429000"/>
            <a:ext cx="581891" cy="20948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D624633-8C34-44A3-B1C5-665906109BEA}"/>
              </a:ext>
            </a:extLst>
          </p:cNvPr>
          <p:cNvSpPr/>
          <p:nvPr/>
        </p:nvSpPr>
        <p:spPr>
          <a:xfrm>
            <a:off x="8619973" y="3429000"/>
            <a:ext cx="581891" cy="20948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D0DD385-ABE3-43BD-AE54-B0E93ACEEBF7}"/>
              </a:ext>
            </a:extLst>
          </p:cNvPr>
          <p:cNvSpPr/>
          <p:nvPr/>
        </p:nvSpPr>
        <p:spPr>
          <a:xfrm>
            <a:off x="2061556" y="148244"/>
            <a:ext cx="581891" cy="209480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B711D75-0EA6-4BB3-9A83-687AFCA83B31}"/>
              </a:ext>
            </a:extLst>
          </p:cNvPr>
          <p:cNvSpPr/>
          <p:nvPr/>
        </p:nvSpPr>
        <p:spPr>
          <a:xfrm>
            <a:off x="5613862" y="1040476"/>
            <a:ext cx="581891" cy="209480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3DD4EF-FE7C-4828-A69D-FE65D3686F2D}"/>
              </a:ext>
            </a:extLst>
          </p:cNvPr>
          <p:cNvSpPr/>
          <p:nvPr/>
        </p:nvSpPr>
        <p:spPr>
          <a:xfrm>
            <a:off x="10823160" y="1411194"/>
            <a:ext cx="581891" cy="209480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F18CB821-E0BA-4BFE-A364-E3CCF603CA05}"/>
              </a:ext>
            </a:extLst>
          </p:cNvPr>
          <p:cNvCxnSpPr/>
          <p:nvPr/>
        </p:nvCxnSpPr>
        <p:spPr>
          <a:xfrm>
            <a:off x="2718262" y="2243052"/>
            <a:ext cx="0" cy="118594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A0FCBBDE-0528-493F-98EA-134AFD0A766D}"/>
              </a:ext>
            </a:extLst>
          </p:cNvPr>
          <p:cNvCxnSpPr>
            <a:cxnSpLocks/>
          </p:cNvCxnSpPr>
          <p:nvPr/>
        </p:nvCxnSpPr>
        <p:spPr>
          <a:xfrm>
            <a:off x="5531370" y="3095625"/>
            <a:ext cx="0" cy="35005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BC5CF3BD-09E3-47CB-8035-4D6455F8FC6D}"/>
              </a:ext>
            </a:extLst>
          </p:cNvPr>
          <p:cNvCxnSpPr>
            <a:cxnSpLocks/>
          </p:cNvCxnSpPr>
          <p:nvPr/>
        </p:nvCxnSpPr>
        <p:spPr>
          <a:xfrm>
            <a:off x="8499186" y="3270652"/>
            <a:ext cx="1641" cy="18798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>
            <a:extLst>
              <a:ext uri="{FF2B5EF4-FFF2-40B4-BE49-F238E27FC236}">
                <a16:creationId xmlns:a16="http://schemas.microsoft.com/office/drawing/2014/main" id="{63BAACF1-6229-47BD-AC83-669EAC572436}"/>
              </a:ext>
            </a:extLst>
          </p:cNvPr>
          <p:cNvSpPr txBox="1"/>
          <p:nvPr/>
        </p:nvSpPr>
        <p:spPr>
          <a:xfrm>
            <a:off x="1662546" y="2568633"/>
            <a:ext cx="1221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</a:t>
            </a:r>
            <a:r>
              <a:rPr lang="fr-FR" baseline="-25000" dirty="0" err="1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g</a:t>
            </a:r>
            <a:r>
              <a:rPr lang="fr-FR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= 7 eV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D35AD238-03B1-4525-9828-60A4689B195F}"/>
              </a:ext>
            </a:extLst>
          </p:cNvPr>
          <p:cNvSpPr txBox="1"/>
          <p:nvPr/>
        </p:nvSpPr>
        <p:spPr>
          <a:xfrm>
            <a:off x="4174374" y="3123106"/>
            <a:ext cx="1393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</a:t>
            </a:r>
            <a:r>
              <a:rPr lang="fr-FR" baseline="-25000" dirty="0" err="1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g</a:t>
            </a:r>
            <a:r>
              <a:rPr lang="fr-FR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= 1,1 eV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E9C097F8-E81C-41C0-B594-59C736BDB0F8}"/>
              </a:ext>
            </a:extLst>
          </p:cNvPr>
          <p:cNvSpPr txBox="1"/>
          <p:nvPr/>
        </p:nvSpPr>
        <p:spPr>
          <a:xfrm>
            <a:off x="7110413" y="3161466"/>
            <a:ext cx="1530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</a:t>
            </a:r>
            <a:r>
              <a:rPr lang="fr-FR" baseline="-25000" dirty="0" err="1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g</a:t>
            </a:r>
            <a:r>
              <a:rPr lang="fr-FR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= 0,67 eV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AD21E745-9833-4764-8B02-1F32EEBE3B4A}"/>
              </a:ext>
            </a:extLst>
          </p:cNvPr>
          <p:cNvSpPr txBox="1"/>
          <p:nvPr/>
        </p:nvSpPr>
        <p:spPr>
          <a:xfrm>
            <a:off x="2186945" y="5843231"/>
            <a:ext cx="63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C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62D650C2-6015-413D-85F5-8EE7D275EDDC}"/>
              </a:ext>
            </a:extLst>
          </p:cNvPr>
          <p:cNvSpPr txBox="1"/>
          <p:nvPr/>
        </p:nvSpPr>
        <p:spPr>
          <a:xfrm>
            <a:off x="5776312" y="5843231"/>
            <a:ext cx="63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Si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A96861CE-7926-44AF-8723-BF754642A626}"/>
              </a:ext>
            </a:extLst>
          </p:cNvPr>
          <p:cNvSpPr txBox="1"/>
          <p:nvPr/>
        </p:nvSpPr>
        <p:spPr>
          <a:xfrm>
            <a:off x="8650459" y="5838490"/>
            <a:ext cx="63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Ge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68AFE91-F03F-46EA-AAE8-F46F97151D6B}"/>
              </a:ext>
            </a:extLst>
          </p:cNvPr>
          <p:cNvSpPr/>
          <p:nvPr/>
        </p:nvSpPr>
        <p:spPr>
          <a:xfrm>
            <a:off x="8619973" y="1212964"/>
            <a:ext cx="581891" cy="209480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AFE8374-E08B-4FE6-9A42-7D2A5CAD96BF}"/>
              </a:ext>
            </a:extLst>
          </p:cNvPr>
          <p:cNvSpPr/>
          <p:nvPr/>
        </p:nvSpPr>
        <p:spPr>
          <a:xfrm>
            <a:off x="10823160" y="3429000"/>
            <a:ext cx="581891" cy="20948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F81629C4-C431-4C1E-8417-BEC7F33A78B7}"/>
              </a:ext>
            </a:extLst>
          </p:cNvPr>
          <p:cNvSpPr txBox="1"/>
          <p:nvPr/>
        </p:nvSpPr>
        <p:spPr>
          <a:xfrm>
            <a:off x="10897985" y="5838490"/>
            <a:ext cx="63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Sn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8010C62-CDF8-403B-BCA2-85E2F10C2AA8}"/>
              </a:ext>
            </a:extLst>
          </p:cNvPr>
          <p:cNvSpPr txBox="1"/>
          <p:nvPr/>
        </p:nvSpPr>
        <p:spPr>
          <a:xfrm>
            <a:off x="3674226" y="155172"/>
            <a:ext cx="5918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Diagramme de bandes des éléments de la colonne 14 à 0 K</a:t>
            </a:r>
          </a:p>
        </p:txBody>
      </p:sp>
    </p:spTree>
    <p:extLst>
      <p:ext uri="{BB962C8B-B14F-4D97-AF65-F5344CB8AC3E}">
        <p14:creationId xmlns:p14="http://schemas.microsoft.com/office/powerpoint/2010/main" val="1212040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C0743C-EB11-4AB6-974E-F65FAE689FB1}"/>
              </a:ext>
            </a:extLst>
          </p:cNvPr>
          <p:cNvSpPr/>
          <p:nvPr/>
        </p:nvSpPr>
        <p:spPr>
          <a:xfrm>
            <a:off x="1721662" y="3067627"/>
            <a:ext cx="1878673" cy="2660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4147754" y="204785"/>
            <a:ext cx="3576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Diagramme de bande du cuivre à 0K</a:t>
            </a:r>
            <a:endParaRPr lang="en-GB" dirty="0"/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5DAF957A-4A85-4330-8AD6-9D54281750BB}"/>
              </a:ext>
            </a:extLst>
          </p:cNvPr>
          <p:cNvSpPr/>
          <p:nvPr/>
        </p:nvSpPr>
        <p:spPr>
          <a:xfrm>
            <a:off x="3591557" y="1313568"/>
            <a:ext cx="3018095" cy="4118152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/>
          <p:cNvSpPr/>
          <p:nvPr/>
        </p:nvSpPr>
        <p:spPr>
          <a:xfrm>
            <a:off x="3314078" y="795771"/>
            <a:ext cx="3385514" cy="3559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50"/>
              </a:solidFill>
            </a:endParaRP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5DAF957A-4A85-4330-8AD6-9D54281750BB}"/>
              </a:ext>
            </a:extLst>
          </p:cNvPr>
          <p:cNvSpPr/>
          <p:nvPr/>
        </p:nvSpPr>
        <p:spPr>
          <a:xfrm>
            <a:off x="3600335" y="1327458"/>
            <a:ext cx="3018095" cy="411587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2C0743C-EB11-4AB6-974E-F65FAE689FB1}"/>
              </a:ext>
            </a:extLst>
          </p:cNvPr>
          <p:cNvSpPr/>
          <p:nvPr/>
        </p:nvSpPr>
        <p:spPr>
          <a:xfrm>
            <a:off x="3221957" y="3345987"/>
            <a:ext cx="1848193" cy="2233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23E5D2F0-4DE6-461F-A438-A81D692853EE}"/>
              </a:ext>
            </a:extLst>
          </p:cNvPr>
          <p:cNvSpPr txBox="1"/>
          <p:nvPr/>
        </p:nvSpPr>
        <p:spPr>
          <a:xfrm>
            <a:off x="6316943" y="5597180"/>
            <a:ext cx="585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DOS</a:t>
            </a:r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5DAF957A-4A85-4330-8AD6-9D54281750BB}"/>
              </a:ext>
            </a:extLst>
          </p:cNvPr>
          <p:cNvSpPr/>
          <p:nvPr/>
        </p:nvSpPr>
        <p:spPr>
          <a:xfrm>
            <a:off x="3600335" y="4587885"/>
            <a:ext cx="3018095" cy="64151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5DAF957A-4A85-4330-8AD6-9D54281750BB}"/>
              </a:ext>
            </a:extLst>
          </p:cNvPr>
          <p:cNvSpPr/>
          <p:nvPr/>
        </p:nvSpPr>
        <p:spPr>
          <a:xfrm>
            <a:off x="4107335" y="1688240"/>
            <a:ext cx="2034984" cy="176984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5DAF957A-4A85-4330-8AD6-9D54281750BB}"/>
              </a:ext>
            </a:extLst>
          </p:cNvPr>
          <p:cNvSpPr/>
          <p:nvPr/>
        </p:nvSpPr>
        <p:spPr>
          <a:xfrm>
            <a:off x="3600335" y="4587885"/>
            <a:ext cx="3018095" cy="648174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2C0743C-EB11-4AB6-974E-F65FAE689FB1}"/>
              </a:ext>
            </a:extLst>
          </p:cNvPr>
          <p:cNvSpPr/>
          <p:nvPr/>
        </p:nvSpPr>
        <p:spPr>
          <a:xfrm>
            <a:off x="3229231" y="1077123"/>
            <a:ext cx="1848193" cy="48948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0" name="Connecteur droit avec flèche 39">
            <a:extLst>
              <a:ext uri="{FF2B5EF4-FFF2-40B4-BE49-F238E27FC236}">
                <a16:creationId xmlns:a16="http://schemas.microsoft.com/office/drawing/2014/main" id="{BF5E4EE7-7AAA-4CB6-8F0B-34D1EE2604CE}"/>
              </a:ext>
            </a:extLst>
          </p:cNvPr>
          <p:cNvCxnSpPr/>
          <p:nvPr/>
        </p:nvCxnSpPr>
        <p:spPr>
          <a:xfrm flipV="1">
            <a:off x="5070150" y="1249393"/>
            <a:ext cx="0" cy="434778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ZoneTexte 38">
            <a:extLst>
              <a:ext uri="{FF2B5EF4-FFF2-40B4-BE49-F238E27FC236}">
                <a16:creationId xmlns:a16="http://schemas.microsoft.com/office/drawing/2014/main" id="{4BCBD0BB-363C-4DC5-A607-9B232938944D}"/>
              </a:ext>
            </a:extLst>
          </p:cNvPr>
          <p:cNvSpPr txBox="1"/>
          <p:nvPr/>
        </p:nvSpPr>
        <p:spPr>
          <a:xfrm>
            <a:off x="4271158" y="955072"/>
            <a:ext cx="1471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Energie (eV)</a:t>
            </a:r>
          </a:p>
        </p:txBody>
      </p:sp>
      <p:cxnSp>
        <p:nvCxnSpPr>
          <p:cNvPr id="41" name="Connecteur droit avec flèche 40">
            <a:extLst>
              <a:ext uri="{FF2B5EF4-FFF2-40B4-BE49-F238E27FC236}">
                <a16:creationId xmlns:a16="http://schemas.microsoft.com/office/drawing/2014/main" id="{55A7F85F-CF10-48EA-802F-2B3B7186BE68}"/>
              </a:ext>
            </a:extLst>
          </p:cNvPr>
          <p:cNvCxnSpPr>
            <a:cxnSpLocks/>
          </p:cNvCxnSpPr>
          <p:nvPr/>
        </p:nvCxnSpPr>
        <p:spPr>
          <a:xfrm>
            <a:off x="5070150" y="5579527"/>
            <a:ext cx="1750745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ZoneTexte 54">
            <a:extLst>
              <a:ext uri="{FF2B5EF4-FFF2-40B4-BE49-F238E27FC236}">
                <a16:creationId xmlns:a16="http://schemas.microsoft.com/office/drawing/2014/main" id="{23E5D2F0-4DE6-461F-A438-A81D692853EE}"/>
              </a:ext>
            </a:extLst>
          </p:cNvPr>
          <p:cNvSpPr txBox="1"/>
          <p:nvPr/>
        </p:nvSpPr>
        <p:spPr>
          <a:xfrm>
            <a:off x="6594838" y="4714549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0B050"/>
                </a:solidFill>
              </a:rPr>
              <a:t>3d</a:t>
            </a: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23E5D2F0-4DE6-461F-A438-A81D692853EE}"/>
              </a:ext>
            </a:extLst>
          </p:cNvPr>
          <p:cNvSpPr txBox="1"/>
          <p:nvPr/>
        </p:nvSpPr>
        <p:spPr>
          <a:xfrm>
            <a:off x="6539654" y="2870113"/>
            <a:ext cx="391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accent1"/>
                </a:solidFill>
              </a:rPr>
              <a:t>4s</a:t>
            </a:r>
          </a:p>
        </p:txBody>
      </p:sp>
      <p:sp>
        <p:nvSpPr>
          <p:cNvPr id="57" name="ZoneTexte 56">
            <a:extLst>
              <a:ext uri="{FF2B5EF4-FFF2-40B4-BE49-F238E27FC236}">
                <a16:creationId xmlns:a16="http://schemas.microsoft.com/office/drawing/2014/main" id="{23E5D2F0-4DE6-461F-A438-A81D692853EE}"/>
              </a:ext>
            </a:extLst>
          </p:cNvPr>
          <p:cNvSpPr txBox="1"/>
          <p:nvPr/>
        </p:nvSpPr>
        <p:spPr>
          <a:xfrm>
            <a:off x="5727583" y="2329142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4p</a:t>
            </a:r>
          </a:p>
        </p:txBody>
      </p:sp>
    </p:spTree>
    <p:extLst>
      <p:ext uri="{BB962C8B-B14F-4D97-AF65-F5344CB8AC3E}">
        <p14:creationId xmlns:p14="http://schemas.microsoft.com/office/powerpoint/2010/main" val="2663716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458621" y="384703"/>
            <a:ext cx="3576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Diagramme de bande du cuivre à 0K</a:t>
            </a:r>
            <a:endParaRPr lang="en-GB" dirty="0"/>
          </a:p>
        </p:txBody>
      </p:sp>
      <p:sp>
        <p:nvSpPr>
          <p:cNvPr id="27" name="ZoneTexte 26"/>
          <p:cNvSpPr txBox="1"/>
          <p:nvPr/>
        </p:nvSpPr>
        <p:spPr>
          <a:xfrm>
            <a:off x="6173621" y="390412"/>
            <a:ext cx="32679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Diagramme de bande du fer à 0K</a:t>
            </a:r>
            <a:endParaRPr lang="en-GB" dirty="0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5DAF957A-4A85-4330-8AD6-9D54281750BB}"/>
              </a:ext>
            </a:extLst>
          </p:cNvPr>
          <p:cNvSpPr/>
          <p:nvPr/>
        </p:nvSpPr>
        <p:spPr>
          <a:xfrm>
            <a:off x="369600" y="1747282"/>
            <a:ext cx="3018095" cy="4118152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/>
          <p:cNvSpPr/>
          <p:nvPr/>
        </p:nvSpPr>
        <p:spPr>
          <a:xfrm>
            <a:off x="92121" y="1229485"/>
            <a:ext cx="3385514" cy="3559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50"/>
              </a:solidFill>
            </a:endParaRPr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5DAF957A-4A85-4330-8AD6-9D54281750BB}"/>
              </a:ext>
            </a:extLst>
          </p:cNvPr>
          <p:cNvSpPr/>
          <p:nvPr/>
        </p:nvSpPr>
        <p:spPr>
          <a:xfrm>
            <a:off x="378378" y="1761172"/>
            <a:ext cx="3018095" cy="411587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2C0743C-EB11-4AB6-974E-F65FAE689FB1}"/>
              </a:ext>
            </a:extLst>
          </p:cNvPr>
          <p:cNvSpPr/>
          <p:nvPr/>
        </p:nvSpPr>
        <p:spPr>
          <a:xfrm>
            <a:off x="0" y="3779701"/>
            <a:ext cx="1848193" cy="2233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3E5D2F0-4DE6-461F-A438-A81D692853EE}"/>
              </a:ext>
            </a:extLst>
          </p:cNvPr>
          <p:cNvSpPr txBox="1"/>
          <p:nvPr/>
        </p:nvSpPr>
        <p:spPr>
          <a:xfrm>
            <a:off x="3094986" y="6030894"/>
            <a:ext cx="585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DOS</a:t>
            </a:r>
          </a:p>
        </p:txBody>
      </p:sp>
      <p:sp>
        <p:nvSpPr>
          <p:cNvPr id="72" name="Ellipse 71">
            <a:extLst>
              <a:ext uri="{FF2B5EF4-FFF2-40B4-BE49-F238E27FC236}">
                <a16:creationId xmlns:a16="http://schemas.microsoft.com/office/drawing/2014/main" id="{5DAF957A-4A85-4330-8AD6-9D54281750BB}"/>
              </a:ext>
            </a:extLst>
          </p:cNvPr>
          <p:cNvSpPr/>
          <p:nvPr/>
        </p:nvSpPr>
        <p:spPr>
          <a:xfrm>
            <a:off x="879151" y="1893280"/>
            <a:ext cx="2034984" cy="229944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5DAF957A-4A85-4330-8AD6-9D54281750BB}"/>
              </a:ext>
            </a:extLst>
          </p:cNvPr>
          <p:cNvSpPr/>
          <p:nvPr/>
        </p:nvSpPr>
        <p:spPr>
          <a:xfrm>
            <a:off x="378378" y="5021599"/>
            <a:ext cx="3018095" cy="64151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5DAF957A-4A85-4330-8AD6-9D54281750BB}"/>
              </a:ext>
            </a:extLst>
          </p:cNvPr>
          <p:cNvSpPr/>
          <p:nvPr/>
        </p:nvSpPr>
        <p:spPr>
          <a:xfrm>
            <a:off x="378378" y="5021599"/>
            <a:ext cx="3018095" cy="648174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2C0743C-EB11-4AB6-974E-F65FAE689FB1}"/>
              </a:ext>
            </a:extLst>
          </p:cNvPr>
          <p:cNvSpPr/>
          <p:nvPr/>
        </p:nvSpPr>
        <p:spPr>
          <a:xfrm>
            <a:off x="7274" y="1510837"/>
            <a:ext cx="1848193" cy="48948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9" name="Connecteur droit avec flèche 48">
            <a:extLst>
              <a:ext uri="{FF2B5EF4-FFF2-40B4-BE49-F238E27FC236}">
                <a16:creationId xmlns:a16="http://schemas.microsoft.com/office/drawing/2014/main" id="{BF5E4EE7-7AAA-4CB6-8F0B-34D1EE2604CE}"/>
              </a:ext>
            </a:extLst>
          </p:cNvPr>
          <p:cNvCxnSpPr/>
          <p:nvPr/>
        </p:nvCxnSpPr>
        <p:spPr>
          <a:xfrm flipV="1">
            <a:off x="1848193" y="1683107"/>
            <a:ext cx="0" cy="434778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ZoneTexte 49">
            <a:extLst>
              <a:ext uri="{FF2B5EF4-FFF2-40B4-BE49-F238E27FC236}">
                <a16:creationId xmlns:a16="http://schemas.microsoft.com/office/drawing/2014/main" id="{4BCBD0BB-363C-4DC5-A607-9B232938944D}"/>
              </a:ext>
            </a:extLst>
          </p:cNvPr>
          <p:cNvSpPr txBox="1"/>
          <p:nvPr/>
        </p:nvSpPr>
        <p:spPr>
          <a:xfrm>
            <a:off x="1049201" y="1388786"/>
            <a:ext cx="1471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Energie (eV)</a:t>
            </a:r>
          </a:p>
        </p:txBody>
      </p:sp>
      <p:cxnSp>
        <p:nvCxnSpPr>
          <p:cNvPr id="51" name="Connecteur droit avec flèche 50">
            <a:extLst>
              <a:ext uri="{FF2B5EF4-FFF2-40B4-BE49-F238E27FC236}">
                <a16:creationId xmlns:a16="http://schemas.microsoft.com/office/drawing/2014/main" id="{55A7F85F-CF10-48EA-802F-2B3B7186BE68}"/>
              </a:ext>
            </a:extLst>
          </p:cNvPr>
          <p:cNvCxnSpPr>
            <a:cxnSpLocks/>
          </p:cNvCxnSpPr>
          <p:nvPr/>
        </p:nvCxnSpPr>
        <p:spPr>
          <a:xfrm>
            <a:off x="1848193" y="6013241"/>
            <a:ext cx="1750745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ZoneTexte 51">
            <a:extLst>
              <a:ext uri="{FF2B5EF4-FFF2-40B4-BE49-F238E27FC236}">
                <a16:creationId xmlns:a16="http://schemas.microsoft.com/office/drawing/2014/main" id="{23E5D2F0-4DE6-461F-A438-A81D692853EE}"/>
              </a:ext>
            </a:extLst>
          </p:cNvPr>
          <p:cNvSpPr txBox="1"/>
          <p:nvPr/>
        </p:nvSpPr>
        <p:spPr>
          <a:xfrm>
            <a:off x="3372881" y="5148263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0B050"/>
                </a:solidFill>
              </a:rPr>
              <a:t>3d</a:t>
            </a: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23E5D2F0-4DE6-461F-A438-A81D692853EE}"/>
              </a:ext>
            </a:extLst>
          </p:cNvPr>
          <p:cNvSpPr txBox="1"/>
          <p:nvPr/>
        </p:nvSpPr>
        <p:spPr>
          <a:xfrm>
            <a:off x="3317697" y="3303827"/>
            <a:ext cx="391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accent1"/>
                </a:solidFill>
              </a:rPr>
              <a:t>4s</a:t>
            </a: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23E5D2F0-4DE6-461F-A438-A81D692853EE}"/>
              </a:ext>
            </a:extLst>
          </p:cNvPr>
          <p:cNvSpPr txBox="1"/>
          <p:nvPr/>
        </p:nvSpPr>
        <p:spPr>
          <a:xfrm>
            <a:off x="2505626" y="2762856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4p</a:t>
            </a:r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5DAF957A-4A85-4330-8AD6-9D54281750BB}"/>
              </a:ext>
            </a:extLst>
          </p:cNvPr>
          <p:cNvSpPr/>
          <p:nvPr/>
        </p:nvSpPr>
        <p:spPr>
          <a:xfrm>
            <a:off x="5128666" y="1747282"/>
            <a:ext cx="3018095" cy="4118152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Rectangle 56"/>
          <p:cNvSpPr/>
          <p:nvPr/>
        </p:nvSpPr>
        <p:spPr>
          <a:xfrm>
            <a:off x="4851187" y="1229485"/>
            <a:ext cx="3385514" cy="3559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50"/>
              </a:solidFill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2C0743C-EB11-4AB6-974E-F65FAE689FB1}"/>
              </a:ext>
            </a:extLst>
          </p:cNvPr>
          <p:cNvSpPr/>
          <p:nvPr/>
        </p:nvSpPr>
        <p:spPr>
          <a:xfrm>
            <a:off x="4759066" y="3779701"/>
            <a:ext cx="1848193" cy="2233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23E5D2F0-4DE6-461F-A438-A81D692853EE}"/>
              </a:ext>
            </a:extLst>
          </p:cNvPr>
          <p:cNvSpPr txBox="1"/>
          <p:nvPr/>
        </p:nvSpPr>
        <p:spPr>
          <a:xfrm>
            <a:off x="7854052" y="6030894"/>
            <a:ext cx="585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DOS</a:t>
            </a:r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5DAF957A-4A85-4330-8AD6-9D54281750BB}"/>
              </a:ext>
            </a:extLst>
          </p:cNvPr>
          <p:cNvSpPr/>
          <p:nvPr/>
        </p:nvSpPr>
        <p:spPr>
          <a:xfrm>
            <a:off x="5482912" y="4321103"/>
            <a:ext cx="3018095" cy="648174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52C0743C-EB11-4AB6-974E-F65FAE689FB1}"/>
              </a:ext>
            </a:extLst>
          </p:cNvPr>
          <p:cNvSpPr/>
          <p:nvPr/>
        </p:nvSpPr>
        <p:spPr>
          <a:xfrm>
            <a:off x="4985623" y="2528566"/>
            <a:ext cx="3643497" cy="2113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Ellipse 61">
            <a:extLst>
              <a:ext uri="{FF2B5EF4-FFF2-40B4-BE49-F238E27FC236}">
                <a16:creationId xmlns:a16="http://schemas.microsoft.com/office/drawing/2014/main" id="{5DAF957A-4A85-4330-8AD6-9D54281750BB}"/>
              </a:ext>
            </a:extLst>
          </p:cNvPr>
          <p:cNvSpPr/>
          <p:nvPr/>
        </p:nvSpPr>
        <p:spPr>
          <a:xfrm>
            <a:off x="5677493" y="1803708"/>
            <a:ext cx="2034984" cy="229944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5" name="Connecteur droit avec flèche 64">
            <a:extLst>
              <a:ext uri="{FF2B5EF4-FFF2-40B4-BE49-F238E27FC236}">
                <a16:creationId xmlns:a16="http://schemas.microsoft.com/office/drawing/2014/main" id="{BF5E4EE7-7AAA-4CB6-8F0B-34D1EE2604CE}"/>
              </a:ext>
            </a:extLst>
          </p:cNvPr>
          <p:cNvCxnSpPr/>
          <p:nvPr/>
        </p:nvCxnSpPr>
        <p:spPr>
          <a:xfrm flipV="1">
            <a:off x="6607259" y="1683107"/>
            <a:ext cx="0" cy="434778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avec flèche 66">
            <a:extLst>
              <a:ext uri="{FF2B5EF4-FFF2-40B4-BE49-F238E27FC236}">
                <a16:creationId xmlns:a16="http://schemas.microsoft.com/office/drawing/2014/main" id="{55A7F85F-CF10-48EA-802F-2B3B7186BE68}"/>
              </a:ext>
            </a:extLst>
          </p:cNvPr>
          <p:cNvCxnSpPr>
            <a:cxnSpLocks/>
          </p:cNvCxnSpPr>
          <p:nvPr/>
        </p:nvCxnSpPr>
        <p:spPr>
          <a:xfrm>
            <a:off x="6607259" y="6013241"/>
            <a:ext cx="1750745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ZoneTexte 67">
            <a:extLst>
              <a:ext uri="{FF2B5EF4-FFF2-40B4-BE49-F238E27FC236}">
                <a16:creationId xmlns:a16="http://schemas.microsoft.com/office/drawing/2014/main" id="{23E5D2F0-4DE6-461F-A438-A81D692853EE}"/>
              </a:ext>
            </a:extLst>
          </p:cNvPr>
          <p:cNvSpPr txBox="1"/>
          <p:nvPr/>
        </p:nvSpPr>
        <p:spPr>
          <a:xfrm>
            <a:off x="8272490" y="4136552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0B050"/>
                </a:solidFill>
              </a:rPr>
              <a:t>3d</a:t>
            </a:r>
          </a:p>
        </p:txBody>
      </p:sp>
      <p:sp>
        <p:nvSpPr>
          <p:cNvPr id="69" name="ZoneTexte 68">
            <a:extLst>
              <a:ext uri="{FF2B5EF4-FFF2-40B4-BE49-F238E27FC236}">
                <a16:creationId xmlns:a16="http://schemas.microsoft.com/office/drawing/2014/main" id="{23E5D2F0-4DE6-461F-A438-A81D692853EE}"/>
              </a:ext>
            </a:extLst>
          </p:cNvPr>
          <p:cNvSpPr txBox="1"/>
          <p:nvPr/>
        </p:nvSpPr>
        <p:spPr>
          <a:xfrm>
            <a:off x="8076763" y="3303827"/>
            <a:ext cx="391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accent1"/>
                </a:solidFill>
              </a:rPr>
              <a:t>4s</a:t>
            </a:r>
          </a:p>
        </p:txBody>
      </p:sp>
      <p:sp>
        <p:nvSpPr>
          <p:cNvPr id="70" name="ZoneTexte 69">
            <a:extLst>
              <a:ext uri="{FF2B5EF4-FFF2-40B4-BE49-F238E27FC236}">
                <a16:creationId xmlns:a16="http://schemas.microsoft.com/office/drawing/2014/main" id="{23E5D2F0-4DE6-461F-A438-A81D692853EE}"/>
              </a:ext>
            </a:extLst>
          </p:cNvPr>
          <p:cNvSpPr txBox="1"/>
          <p:nvPr/>
        </p:nvSpPr>
        <p:spPr>
          <a:xfrm>
            <a:off x="7264692" y="2762856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4p</a:t>
            </a:r>
          </a:p>
        </p:txBody>
      </p:sp>
      <p:sp>
        <p:nvSpPr>
          <p:cNvPr id="58" name="Ellipse 57">
            <a:extLst>
              <a:ext uri="{FF2B5EF4-FFF2-40B4-BE49-F238E27FC236}">
                <a16:creationId xmlns:a16="http://schemas.microsoft.com/office/drawing/2014/main" id="{5DAF957A-4A85-4330-8AD6-9D54281750BB}"/>
              </a:ext>
            </a:extLst>
          </p:cNvPr>
          <p:cNvSpPr/>
          <p:nvPr/>
        </p:nvSpPr>
        <p:spPr>
          <a:xfrm>
            <a:off x="5137444" y="1761172"/>
            <a:ext cx="3018095" cy="411587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5DAF957A-4A85-4330-8AD6-9D54281750BB}"/>
              </a:ext>
            </a:extLst>
          </p:cNvPr>
          <p:cNvSpPr/>
          <p:nvPr/>
        </p:nvSpPr>
        <p:spPr>
          <a:xfrm>
            <a:off x="5474832" y="4321218"/>
            <a:ext cx="3018095" cy="64151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2C0743C-EB11-4AB6-974E-F65FAE689FB1}"/>
              </a:ext>
            </a:extLst>
          </p:cNvPr>
          <p:cNvSpPr/>
          <p:nvPr/>
        </p:nvSpPr>
        <p:spPr>
          <a:xfrm>
            <a:off x="4766340" y="1510837"/>
            <a:ext cx="1848193" cy="48948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4BCBD0BB-363C-4DC5-A607-9B232938944D}"/>
              </a:ext>
            </a:extLst>
          </p:cNvPr>
          <p:cNvSpPr txBox="1"/>
          <p:nvPr/>
        </p:nvSpPr>
        <p:spPr>
          <a:xfrm>
            <a:off x="5808267" y="1388786"/>
            <a:ext cx="1471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Energie (eV)</a:t>
            </a:r>
          </a:p>
        </p:txBody>
      </p:sp>
    </p:spTree>
    <p:extLst>
      <p:ext uri="{BB962C8B-B14F-4D97-AF65-F5344CB8AC3E}">
        <p14:creationId xmlns:p14="http://schemas.microsoft.com/office/powerpoint/2010/main" val="348909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Ellipse 63">
            <a:extLst>
              <a:ext uri="{FF2B5EF4-FFF2-40B4-BE49-F238E27FC236}">
                <a16:creationId xmlns:a16="http://schemas.microsoft.com/office/drawing/2014/main" id="{5DAF957A-4A85-4330-8AD6-9D54281750BB}"/>
              </a:ext>
            </a:extLst>
          </p:cNvPr>
          <p:cNvSpPr/>
          <p:nvPr/>
        </p:nvSpPr>
        <p:spPr>
          <a:xfrm>
            <a:off x="6853376" y="2887775"/>
            <a:ext cx="3018095" cy="154660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12"/>
          <p:cNvCxnSpPr/>
          <p:nvPr/>
        </p:nvCxnSpPr>
        <p:spPr>
          <a:xfrm>
            <a:off x="1485900" y="3590925"/>
            <a:ext cx="428625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Connecteur droit 39"/>
          <p:cNvCxnSpPr/>
          <p:nvPr/>
        </p:nvCxnSpPr>
        <p:spPr>
          <a:xfrm>
            <a:off x="3497820" y="2729127"/>
            <a:ext cx="428625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Connecteur droit 40"/>
          <p:cNvCxnSpPr/>
          <p:nvPr/>
        </p:nvCxnSpPr>
        <p:spPr>
          <a:xfrm>
            <a:off x="3497820" y="2849777"/>
            <a:ext cx="428625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Connecteur droit 41"/>
          <p:cNvCxnSpPr/>
          <p:nvPr/>
        </p:nvCxnSpPr>
        <p:spPr>
          <a:xfrm>
            <a:off x="3497820" y="2964077"/>
            <a:ext cx="428625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Connecteur droit 42"/>
          <p:cNvCxnSpPr/>
          <p:nvPr/>
        </p:nvCxnSpPr>
        <p:spPr>
          <a:xfrm>
            <a:off x="3497820" y="3084727"/>
            <a:ext cx="428625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Connecteur droit 43"/>
          <p:cNvCxnSpPr/>
          <p:nvPr/>
        </p:nvCxnSpPr>
        <p:spPr>
          <a:xfrm>
            <a:off x="3497820" y="3199027"/>
            <a:ext cx="428625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Connecteur droit 44"/>
          <p:cNvCxnSpPr/>
          <p:nvPr/>
        </p:nvCxnSpPr>
        <p:spPr>
          <a:xfrm>
            <a:off x="3497820" y="3319677"/>
            <a:ext cx="428625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Connecteur droit 45"/>
          <p:cNvCxnSpPr/>
          <p:nvPr/>
        </p:nvCxnSpPr>
        <p:spPr>
          <a:xfrm>
            <a:off x="3497820" y="3433977"/>
            <a:ext cx="428625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7" name="Connecteur droit 46"/>
          <p:cNvCxnSpPr/>
          <p:nvPr/>
        </p:nvCxnSpPr>
        <p:spPr>
          <a:xfrm>
            <a:off x="3497820" y="3554627"/>
            <a:ext cx="428625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8" name="Connecteur droit 47"/>
          <p:cNvCxnSpPr/>
          <p:nvPr/>
        </p:nvCxnSpPr>
        <p:spPr>
          <a:xfrm>
            <a:off x="3497820" y="3668927"/>
            <a:ext cx="428625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Connecteur droit 48"/>
          <p:cNvCxnSpPr/>
          <p:nvPr/>
        </p:nvCxnSpPr>
        <p:spPr>
          <a:xfrm>
            <a:off x="3497820" y="3789577"/>
            <a:ext cx="428625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Connecteur droit 49"/>
          <p:cNvCxnSpPr/>
          <p:nvPr/>
        </p:nvCxnSpPr>
        <p:spPr>
          <a:xfrm>
            <a:off x="3497820" y="3903877"/>
            <a:ext cx="428625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1" name="Connecteur droit 50"/>
          <p:cNvCxnSpPr/>
          <p:nvPr/>
        </p:nvCxnSpPr>
        <p:spPr>
          <a:xfrm>
            <a:off x="3497820" y="4024527"/>
            <a:ext cx="428625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Connecteur droit 51"/>
          <p:cNvCxnSpPr/>
          <p:nvPr/>
        </p:nvCxnSpPr>
        <p:spPr>
          <a:xfrm>
            <a:off x="3497820" y="4138827"/>
            <a:ext cx="428625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Connecteur droit 52"/>
          <p:cNvCxnSpPr/>
          <p:nvPr/>
        </p:nvCxnSpPr>
        <p:spPr>
          <a:xfrm>
            <a:off x="3497820" y="4259477"/>
            <a:ext cx="428625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4" name="Connecteur droit 53"/>
          <p:cNvCxnSpPr/>
          <p:nvPr/>
        </p:nvCxnSpPr>
        <p:spPr>
          <a:xfrm>
            <a:off x="3497820" y="4373777"/>
            <a:ext cx="428625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5" name="Connecteur droit 54"/>
          <p:cNvCxnSpPr/>
          <p:nvPr/>
        </p:nvCxnSpPr>
        <p:spPr>
          <a:xfrm>
            <a:off x="3497820" y="4494427"/>
            <a:ext cx="428625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5505708" y="2639454"/>
            <a:ext cx="527221" cy="19029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6970532" y="2332189"/>
            <a:ext cx="3069463" cy="1362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Rectangle 55"/>
          <p:cNvSpPr/>
          <p:nvPr/>
        </p:nvSpPr>
        <p:spPr>
          <a:xfrm>
            <a:off x="5505708" y="3579340"/>
            <a:ext cx="527220" cy="95147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5DAF957A-4A85-4330-8AD6-9D54281750BB}"/>
              </a:ext>
            </a:extLst>
          </p:cNvPr>
          <p:cNvSpPr/>
          <p:nvPr/>
        </p:nvSpPr>
        <p:spPr>
          <a:xfrm>
            <a:off x="6864044" y="2874836"/>
            <a:ext cx="3018095" cy="154660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52C0743C-EB11-4AB6-974E-F65FAE689FB1}"/>
              </a:ext>
            </a:extLst>
          </p:cNvPr>
          <p:cNvSpPr/>
          <p:nvPr/>
        </p:nvSpPr>
        <p:spPr>
          <a:xfrm>
            <a:off x="6485666" y="2538026"/>
            <a:ext cx="1848193" cy="2233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4BCBD0BB-363C-4DC5-A607-9B232938944D}"/>
              </a:ext>
            </a:extLst>
          </p:cNvPr>
          <p:cNvSpPr txBox="1"/>
          <p:nvPr/>
        </p:nvSpPr>
        <p:spPr>
          <a:xfrm>
            <a:off x="7795501" y="1937521"/>
            <a:ext cx="1471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Energie (eV)</a:t>
            </a:r>
          </a:p>
        </p:txBody>
      </p:sp>
      <p:cxnSp>
        <p:nvCxnSpPr>
          <p:cNvPr id="66" name="Connecteur droit avec flèche 65">
            <a:extLst>
              <a:ext uri="{FF2B5EF4-FFF2-40B4-BE49-F238E27FC236}">
                <a16:creationId xmlns:a16="http://schemas.microsoft.com/office/drawing/2014/main" id="{BF5E4EE7-7AAA-4CB6-8F0B-34D1EE2604CE}"/>
              </a:ext>
            </a:extLst>
          </p:cNvPr>
          <p:cNvCxnSpPr/>
          <p:nvPr/>
        </p:nvCxnSpPr>
        <p:spPr>
          <a:xfrm flipV="1">
            <a:off x="8321020" y="2306853"/>
            <a:ext cx="0" cy="235164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avec flèche 66">
            <a:extLst>
              <a:ext uri="{FF2B5EF4-FFF2-40B4-BE49-F238E27FC236}">
                <a16:creationId xmlns:a16="http://schemas.microsoft.com/office/drawing/2014/main" id="{55A7F85F-CF10-48EA-802F-2B3B7186BE68}"/>
              </a:ext>
            </a:extLst>
          </p:cNvPr>
          <p:cNvCxnSpPr>
            <a:cxnSpLocks/>
          </p:cNvCxnSpPr>
          <p:nvPr/>
        </p:nvCxnSpPr>
        <p:spPr>
          <a:xfrm>
            <a:off x="8285135" y="4632540"/>
            <a:ext cx="1750745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ZoneTexte 67">
            <a:extLst>
              <a:ext uri="{FF2B5EF4-FFF2-40B4-BE49-F238E27FC236}">
                <a16:creationId xmlns:a16="http://schemas.microsoft.com/office/drawing/2014/main" id="{23E5D2F0-4DE6-461F-A438-A81D692853EE}"/>
              </a:ext>
            </a:extLst>
          </p:cNvPr>
          <p:cNvSpPr txBox="1"/>
          <p:nvPr/>
        </p:nvSpPr>
        <p:spPr>
          <a:xfrm>
            <a:off x="10035880" y="4462248"/>
            <a:ext cx="585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DOS</a:t>
            </a:r>
          </a:p>
        </p:txBody>
      </p:sp>
      <p:cxnSp>
        <p:nvCxnSpPr>
          <p:cNvPr id="69" name="Connecteur droit avec flèche 68"/>
          <p:cNvCxnSpPr/>
          <p:nvPr/>
        </p:nvCxnSpPr>
        <p:spPr>
          <a:xfrm>
            <a:off x="2495550" y="3579340"/>
            <a:ext cx="381000" cy="0"/>
          </a:xfrm>
          <a:prstGeom prst="straightConnector1">
            <a:avLst/>
          </a:prstGeom>
          <a:ln w="762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eur droit avec flèche 69"/>
          <p:cNvCxnSpPr/>
          <p:nvPr/>
        </p:nvCxnSpPr>
        <p:spPr>
          <a:xfrm>
            <a:off x="4505325" y="3590925"/>
            <a:ext cx="381000" cy="0"/>
          </a:xfrm>
          <a:prstGeom prst="straightConnector1">
            <a:avLst/>
          </a:prstGeom>
          <a:ln w="762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eur droit avec flèche 70"/>
          <p:cNvCxnSpPr/>
          <p:nvPr/>
        </p:nvCxnSpPr>
        <p:spPr>
          <a:xfrm>
            <a:off x="6936549" y="3590925"/>
            <a:ext cx="381000" cy="0"/>
          </a:xfrm>
          <a:prstGeom prst="straightConnector1">
            <a:avLst/>
          </a:prstGeom>
          <a:ln w="762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cteur droit avec flèche 71">
            <a:extLst>
              <a:ext uri="{FF2B5EF4-FFF2-40B4-BE49-F238E27FC236}">
                <a16:creationId xmlns:a16="http://schemas.microsoft.com/office/drawing/2014/main" id="{BF5E4EE7-7AAA-4CB6-8F0B-34D1EE2604CE}"/>
              </a:ext>
            </a:extLst>
          </p:cNvPr>
          <p:cNvCxnSpPr/>
          <p:nvPr/>
        </p:nvCxnSpPr>
        <p:spPr>
          <a:xfrm flipV="1">
            <a:off x="1667165" y="3400425"/>
            <a:ext cx="0" cy="389152"/>
          </a:xfrm>
          <a:prstGeom prst="straightConnector1">
            <a:avLst/>
          </a:prstGeom>
          <a:ln w="28575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necteur droit 77"/>
          <p:cNvCxnSpPr/>
          <p:nvPr/>
        </p:nvCxnSpPr>
        <p:spPr>
          <a:xfrm>
            <a:off x="3661886" y="4405359"/>
            <a:ext cx="0" cy="198120"/>
          </a:xfrm>
          <a:prstGeom prst="line">
            <a:avLst/>
          </a:prstGeom>
          <a:ln w="381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78"/>
          <p:cNvCxnSpPr/>
          <p:nvPr/>
        </p:nvCxnSpPr>
        <p:spPr>
          <a:xfrm>
            <a:off x="3733323" y="4405359"/>
            <a:ext cx="0" cy="198120"/>
          </a:xfrm>
          <a:prstGeom prst="line">
            <a:avLst/>
          </a:prstGeom>
          <a:ln w="381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79"/>
          <p:cNvCxnSpPr/>
          <p:nvPr/>
        </p:nvCxnSpPr>
        <p:spPr>
          <a:xfrm>
            <a:off x="3661886" y="3488531"/>
            <a:ext cx="0" cy="973717"/>
          </a:xfrm>
          <a:prstGeom prst="line">
            <a:avLst/>
          </a:prstGeom>
          <a:ln w="381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necteur droit 80"/>
          <p:cNvCxnSpPr/>
          <p:nvPr/>
        </p:nvCxnSpPr>
        <p:spPr>
          <a:xfrm>
            <a:off x="3733323" y="3488531"/>
            <a:ext cx="0" cy="973717"/>
          </a:xfrm>
          <a:prstGeom prst="line">
            <a:avLst/>
          </a:prstGeom>
          <a:ln w="381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/>
          <p:cNvSpPr txBox="1"/>
          <p:nvPr/>
        </p:nvSpPr>
        <p:spPr>
          <a:xfrm>
            <a:off x="1207632" y="5544065"/>
            <a:ext cx="1413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Une OA </a:t>
            </a:r>
            <a:endParaRPr lang="en-GB" dirty="0"/>
          </a:p>
        </p:txBody>
      </p:sp>
      <p:sp>
        <p:nvSpPr>
          <p:cNvPr id="38" name="ZoneTexte 37"/>
          <p:cNvSpPr txBox="1"/>
          <p:nvPr/>
        </p:nvSpPr>
        <p:spPr>
          <a:xfrm>
            <a:off x="3367833" y="5542694"/>
            <a:ext cx="1413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N OM</a:t>
            </a:r>
            <a:endParaRPr lang="en-GB" dirty="0"/>
          </a:p>
        </p:txBody>
      </p:sp>
      <p:sp>
        <p:nvSpPr>
          <p:cNvPr id="39" name="ZoneTexte 38"/>
          <p:cNvSpPr txBox="1"/>
          <p:nvPr/>
        </p:nvSpPr>
        <p:spPr>
          <a:xfrm>
            <a:off x="5326035" y="5542694"/>
            <a:ext cx="1413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Une bande simplifiée</a:t>
            </a:r>
            <a:endParaRPr lang="en-GB" dirty="0"/>
          </a:p>
        </p:txBody>
      </p:sp>
      <p:sp>
        <p:nvSpPr>
          <p:cNvPr id="57" name="ZoneTexte 56"/>
          <p:cNvSpPr txBox="1"/>
          <p:nvPr/>
        </p:nvSpPr>
        <p:spPr>
          <a:xfrm>
            <a:off x="8285135" y="5525177"/>
            <a:ext cx="1413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Une bande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893780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101</Words>
  <Application>Microsoft Office PowerPoint</Application>
  <PresentationFormat>Grand écran</PresentationFormat>
  <Paragraphs>38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Thème Office</vt:lpstr>
      <vt:lpstr>Présentation PowerPoint</vt:lpstr>
      <vt:lpstr>Marucco p.170 alcalins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LOIC</dc:creator>
  <cp:lastModifiedBy>LOIC</cp:lastModifiedBy>
  <cp:revision>29</cp:revision>
  <dcterms:created xsi:type="dcterms:W3CDTF">2019-04-07T09:52:41Z</dcterms:created>
  <dcterms:modified xsi:type="dcterms:W3CDTF">2019-06-07T14:03:42Z</dcterms:modified>
</cp:coreProperties>
</file>