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1" r:id="rId6"/>
    <p:sldId id="262" r:id="rId7"/>
    <p:sldId id="269" r:id="rId8"/>
    <p:sldId id="270" r:id="rId9"/>
    <p:sldId id="260" r:id="rId10"/>
    <p:sldId id="263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49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9A8777-F3E0-472D-815D-186F925E4668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AEA4FF-A87C-4734-B9A5-F2E33AA1BDB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384286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AEA4FF-A87C-4734-B9A5-F2E33AA1BDBC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36321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531A90C-5D96-4F98-BB6C-12DFD72880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5EABAEF-0077-4F81-8776-51BC4BFCB1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39B2AD5-8D3C-4129-8A61-3AB5055C1C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E4EF3-29BB-4893-B76B-2B0A5A28D2D1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A39B91-A3FD-415A-A903-469217BFD2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580D5DC-5B34-4469-937F-BA3B71FBD3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B63D3-CA23-4BBC-A994-B67F082ABF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18413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3E466AB-8A5B-41BC-92AF-D864E12039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6813199-90A1-4FB0-88C1-51C9D7D561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B05A2C9-07D6-4BE4-8944-6E06B861AB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E4EF3-29BB-4893-B76B-2B0A5A28D2D1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7F964D3-C0AA-4329-88BF-418EDB24E5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DBF0D2A-F171-4E06-BFB4-8B543B496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B63D3-CA23-4BBC-A994-B67F082ABF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1076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AF960F7D-0990-4445-B615-33B6C11D989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8D58D72-A34C-43B0-B864-0E3A399A06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91C1799-C02E-4400-A37C-A8A8CF2491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E4EF3-29BB-4893-B76B-2B0A5A28D2D1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9405988-4929-4898-9ABA-CF788729C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107F4A4-381C-4CCB-A988-556B13EEF2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B63D3-CA23-4BBC-A994-B67F082ABF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013316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512766F-4752-42FE-B734-88B90BB12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E5ACD1D-3E81-4FD5-AD8D-7A92D74896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D8BD930-9F06-4FD1-885F-77DACDD4B9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E4EF3-29BB-4893-B76B-2B0A5A28D2D1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7C7BC38-093F-4115-A4D6-B16D6C1F34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9F46878-4B8E-438E-BD50-D3EE37F777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B63D3-CA23-4BBC-A994-B67F082ABF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82065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05CD4B5-0269-4F45-A539-BE0E761343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FF3987-A34B-4605-B8F2-3A058218DD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5EC3B87-CF94-4FE2-AD20-69609AD20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E4EF3-29BB-4893-B76B-2B0A5A28D2D1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E917EBC-4494-49CB-9F76-92E4001F06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B7C8D1E-A7AB-4E64-B142-59E8C18A88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B63D3-CA23-4BBC-A994-B67F082ABF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6670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B1B949-9567-4625-B7FB-18DF0D6D13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5A28006-97D8-41F2-A1D2-3A319983D3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4AE8058-48FB-4EA9-AB18-49802A4320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3175DE8-AF07-4A6C-9C9C-200A89A81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E4EF3-29BB-4893-B76B-2B0A5A28D2D1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DA590DA-0277-4ED6-84CD-71B5E103A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A0F5F0D-F03B-4D70-9585-31CBA42EE6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B63D3-CA23-4BBC-A994-B67F082ABF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0838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28C4515-0E70-43F2-8EC1-30C06524B7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537F999-9D73-4EAD-BFAD-2A9145FE47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E6F53D7-42E0-4F2D-8B32-16A57B7B5C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66DBFDD-036A-43AA-92F4-8747CAE1A5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C789234F-BC85-41ED-87C2-2543F70B10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E0D7872D-A950-46B6-B689-DC82DE569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E4EF3-29BB-4893-B76B-2B0A5A28D2D1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3A4FFD76-CD7D-48F7-A106-E741398E7E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27359E78-0A9E-470C-A60A-5A8E6A7C0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B63D3-CA23-4BBC-A994-B67F082ABF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3453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B30F8EA-F69B-4581-9500-AB94C3E1C3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1B1D449-5610-4F8F-975C-DA9C57B438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E4EF3-29BB-4893-B76B-2B0A5A28D2D1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B20C8BC-3917-4C21-AABE-DC01E1F410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4B04660-F193-46B4-AC6B-AB9534CA47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B63D3-CA23-4BBC-A994-B67F082ABF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9402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3656664E-B5EC-4F88-B880-56BE811A5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E4EF3-29BB-4893-B76B-2B0A5A28D2D1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A0BD9F0-141F-49DC-B6D1-5E2769BF23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8244D26-33CE-4181-A8FE-93AB8FB71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B63D3-CA23-4BBC-A994-B67F082ABF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65753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F8D4280-9059-4E36-9711-283595BA99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663EC1D-A40D-4995-8765-448B79F0D6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039AA46-4CCA-42E0-B531-389814C6A7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87024DD-51AE-419C-9C3E-5514AA5984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E4EF3-29BB-4893-B76B-2B0A5A28D2D1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D7FD02B-DCC4-47A7-92D0-2A65AC20A2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0016C73-23D1-45A0-A6C0-682BA6C607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B63D3-CA23-4BBC-A994-B67F082ABF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34759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DCD9A94-BD06-4D71-B0B2-3944F94377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BBEE9D4-C249-45BF-84EB-1F6192BDBF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4B61FDC-64C6-4C7B-8638-7BA66F505A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3801911-E239-48EE-94E2-BE0B41C9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E4EF3-29BB-4893-B76B-2B0A5A28D2D1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EEABA02-EAC0-4DED-AD76-2245BE107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5A9F3B3-5905-4F17-92BC-9F58F02CA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B63D3-CA23-4BBC-A994-B67F082ABF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6458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8D1D1B8D-EB47-4C36-811C-6DC6C570A2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39D3D71-3398-433A-BBAF-8D04B2F976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A7F3B35-B9CE-43D9-AAEA-9E1554B5E2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BE4EF3-29BB-4893-B76B-2B0A5A28D2D1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7722300-5142-45BE-9FCA-63DB8E5996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6EF21AD-8385-4939-B80D-9977FB68E9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B63D3-CA23-4BBC-A994-B67F082ABF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3593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3C92EBE7-78B0-4DF1-9AA6-8DFE2929E3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4988775"/>
              </p:ext>
            </p:extLst>
          </p:nvPr>
        </p:nvGraphicFramePr>
        <p:xfrm>
          <a:off x="886557" y="200920"/>
          <a:ext cx="10418885" cy="5742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3777">
                  <a:extLst>
                    <a:ext uri="{9D8B030D-6E8A-4147-A177-3AD203B41FA5}">
                      <a16:colId xmlns:a16="http://schemas.microsoft.com/office/drawing/2014/main" val="3633445468"/>
                    </a:ext>
                  </a:extLst>
                </a:gridCol>
                <a:gridCol w="2083777">
                  <a:extLst>
                    <a:ext uri="{9D8B030D-6E8A-4147-A177-3AD203B41FA5}">
                      <a16:colId xmlns:a16="http://schemas.microsoft.com/office/drawing/2014/main" val="3956127068"/>
                    </a:ext>
                  </a:extLst>
                </a:gridCol>
                <a:gridCol w="2083777">
                  <a:extLst>
                    <a:ext uri="{9D8B030D-6E8A-4147-A177-3AD203B41FA5}">
                      <a16:colId xmlns:a16="http://schemas.microsoft.com/office/drawing/2014/main" val="2500993258"/>
                    </a:ext>
                  </a:extLst>
                </a:gridCol>
                <a:gridCol w="2083777">
                  <a:extLst>
                    <a:ext uri="{9D8B030D-6E8A-4147-A177-3AD203B41FA5}">
                      <a16:colId xmlns:a16="http://schemas.microsoft.com/office/drawing/2014/main" val="3122855385"/>
                    </a:ext>
                  </a:extLst>
                </a:gridCol>
                <a:gridCol w="2083777">
                  <a:extLst>
                    <a:ext uri="{9D8B030D-6E8A-4147-A177-3AD203B41FA5}">
                      <a16:colId xmlns:a16="http://schemas.microsoft.com/office/drawing/2014/main" val="2272594582"/>
                    </a:ext>
                  </a:extLst>
                </a:gridCol>
              </a:tblGrid>
              <a:tr h="1026491"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Types de cristal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Exemples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Conductivité électrique à l’état solide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T</a:t>
                      </a:r>
                      <a:r>
                        <a:rPr lang="fr-FR" baseline="-25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f</a:t>
                      </a:r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et </a:t>
                      </a:r>
                      <a:r>
                        <a:rPr lang="fr-FR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T</a:t>
                      </a:r>
                      <a:r>
                        <a:rPr lang="fr-FR" baseline="-250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eb</a:t>
                      </a:r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Propriétés physiques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1581578"/>
                  </a:ext>
                </a:extLst>
              </a:tr>
              <a:tr h="941510">
                <a:tc>
                  <a:txBody>
                    <a:bodyPr/>
                    <a:lstStyle/>
                    <a:p>
                      <a:pPr algn="ctr"/>
                      <a:r>
                        <a:rPr lang="fr-FR" b="1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Cristaux covalents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Carbone (Diamant)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Généralement isolant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Très élevés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Solides durs et fragiles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4551437"/>
                  </a:ext>
                </a:extLst>
              </a:tr>
              <a:tr h="1158781">
                <a:tc>
                  <a:txBody>
                    <a:bodyPr/>
                    <a:lstStyle/>
                    <a:p>
                      <a:pPr algn="ctr"/>
                      <a:r>
                        <a:rPr lang="fr-FR" b="1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Cristaux métalliques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Fer, Cuivre…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Conducteur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Généralement élevées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Solides durs mais malléables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9328699"/>
                  </a:ext>
                </a:extLst>
              </a:tr>
              <a:tr h="1307949">
                <a:tc>
                  <a:txBody>
                    <a:bodyPr/>
                    <a:lstStyle/>
                    <a:p>
                      <a:pPr algn="ctr"/>
                      <a:r>
                        <a:rPr lang="fr-FR" b="1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Cristaux moléculaires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I</a:t>
                      </a:r>
                      <a:r>
                        <a:rPr lang="fr-FR" baseline="-25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</a:t>
                      </a:r>
                      <a:r>
                        <a:rPr lang="fr-FR" sz="1600" baseline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, H</a:t>
                      </a:r>
                      <a:r>
                        <a:rPr lang="fr-FR" sz="1600" baseline="-25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</a:t>
                      </a:r>
                      <a:r>
                        <a:rPr lang="fr-FR" sz="1600" baseline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O</a:t>
                      </a:r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Isolant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Faibles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Gaz ou liquide ou solide mou ou </a:t>
                      </a:r>
                      <a:r>
                        <a:rPr lang="fr-FR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fr</a:t>
                      </a:r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agile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9816650"/>
                  </a:ext>
                </a:extLst>
              </a:tr>
              <a:tr h="1307949">
                <a:tc>
                  <a:txBody>
                    <a:bodyPr/>
                    <a:lstStyle/>
                    <a:p>
                      <a:pPr algn="ctr"/>
                      <a:r>
                        <a:rPr lang="fr-FR" b="1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Cristaux ioniques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NaCl, Fluorine (CaF</a:t>
                      </a:r>
                      <a:r>
                        <a:rPr lang="fr-FR" baseline="-25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</a:t>
                      </a:r>
                      <a:r>
                        <a:rPr lang="fr-FR" baseline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)s</a:t>
                      </a:r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Isolant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Elevée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Solides durs et fragiles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717556"/>
                  </a:ext>
                </a:extLst>
              </a:tr>
            </a:tbl>
          </a:graphicData>
        </a:graphic>
      </p:graphicFrame>
      <p:sp>
        <p:nvSpPr>
          <p:cNvPr id="5" name="ZoneTexte 4">
            <a:extLst>
              <a:ext uri="{FF2B5EF4-FFF2-40B4-BE49-F238E27FC236}">
                <a16:creationId xmlns:a16="http://schemas.microsoft.com/office/drawing/2014/main" id="{20A2E61A-6A1D-4200-ADD0-A73140E5E1ED}"/>
              </a:ext>
            </a:extLst>
          </p:cNvPr>
          <p:cNvSpPr txBox="1"/>
          <p:nvPr/>
        </p:nvSpPr>
        <p:spPr>
          <a:xfrm>
            <a:off x="3991708" y="6195415"/>
            <a:ext cx="5037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Différents exemples de cristaux</a:t>
            </a:r>
          </a:p>
        </p:txBody>
      </p:sp>
    </p:spTree>
    <p:extLst>
      <p:ext uri="{BB962C8B-B14F-4D97-AF65-F5344CB8AC3E}">
        <p14:creationId xmlns:p14="http://schemas.microsoft.com/office/powerpoint/2010/main" val="39140122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3F1D0C61-40E7-49BE-8128-C7FDA335D0B5}"/>
                  </a:ext>
                </a:extLst>
              </p:cNvPr>
              <p:cNvSpPr txBox="1"/>
              <p:nvPr/>
            </p:nvSpPr>
            <p:spPr>
              <a:xfrm>
                <a:off x="2127739" y="1207269"/>
                <a:ext cx="8449407" cy="44434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800" b="1" u="sng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Données cycle de HESS :</a:t>
                </a:r>
              </a:p>
              <a:p>
                <a:endParaRPr lang="fr-FR" sz="28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r>
                        <a:rPr lang="fr-FR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𝐻</m:t>
                      </m:r>
                      <m:r>
                        <a:rPr lang="fr-FR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°=−411 </m:t>
                      </m:r>
                      <m:r>
                        <a:rPr lang="fr-FR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𝑘𝐽</m:t>
                      </m:r>
                      <m:r>
                        <a:rPr lang="fr-FR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sSup>
                        <m:sSupPr>
                          <m:ctrlPr>
                            <a:rPr lang="fr-FR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𝑚𝑜𝑙</m:t>
                          </m:r>
                        </m:e>
                        <m:sup>
                          <m:r>
                            <a:rPr lang="fr-FR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fr-FR" sz="2800" b="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𝑠𝑢𝑏</m:t>
                          </m:r>
                        </m:sub>
                      </m:sSub>
                      <m:r>
                        <a:rPr lang="fr-FR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𝐻</m:t>
                      </m:r>
                      <m:r>
                        <a:rPr lang="fr-FR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°=108 </m:t>
                      </m:r>
                      <m:r>
                        <a:rPr lang="fr-FR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𝑘𝐽</m:t>
                      </m:r>
                      <m:r>
                        <a:rPr lang="fr-FR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sSup>
                        <m:sSupPr>
                          <m:ctrlPr>
                            <a:rPr lang="fr-FR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𝑚𝑜𝑙</m:t>
                          </m:r>
                        </m:e>
                        <m:sup>
                          <m:r>
                            <a:rPr lang="fr-FR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fr-FR" sz="2800" b="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fr-FR" sz="2800" b="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I</a:t>
                </a:r>
                <a:r>
                  <a:rPr lang="fr-FR" sz="2800" b="0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1</a:t>
                </a:r>
                <a:r>
                  <a:rPr lang="fr-FR" sz="2800" b="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(Na) = 496 kJ.mol</a:t>
                </a:r>
                <a:r>
                  <a:rPr lang="fr-FR" sz="2800" b="0" baseline="30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-1</a:t>
                </a:r>
                <a:endParaRPr lang="fr-FR" sz="2800" baseline="30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fr-FR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D(Cl) = 121 kJ.mol</a:t>
                </a:r>
                <a:r>
                  <a:rPr lang="fr-FR" sz="2800" baseline="30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-1</a:t>
                </a:r>
                <a:endParaRPr lang="fr-FR" sz="28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fr-FR" sz="2800" b="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AE(Cl</a:t>
                </a:r>
                <a:r>
                  <a:rPr lang="fr-FR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) = -349 kJ.mol</a:t>
                </a:r>
                <a:r>
                  <a:rPr lang="fr-FR" sz="2800" baseline="30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-1</a:t>
                </a:r>
                <a:endParaRPr lang="fr-FR" sz="2800" b="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endParaRPr lang="fr-FR" sz="28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endParaRPr lang="fr-FR" sz="28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endParaRPr lang="fr-FR" sz="28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3F1D0C61-40E7-49BE-8128-C7FDA335D0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7739" y="1207269"/>
                <a:ext cx="8449407" cy="4443461"/>
              </a:xfrm>
              <a:prstGeom prst="rect">
                <a:avLst/>
              </a:prstGeom>
              <a:blipFill>
                <a:blip r:embed="rId2"/>
                <a:stretch>
                  <a:fillRect l="-1443" t="-137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092896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CF3D73E-DE8E-408B-AC50-55F38E1FE6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2761" y="312256"/>
            <a:ext cx="8159565" cy="544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4744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73407A07-3CA1-43BB-B973-BB8FD2899F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6397272"/>
              </p:ext>
            </p:extLst>
          </p:nvPr>
        </p:nvGraphicFramePr>
        <p:xfrm>
          <a:off x="1230923" y="965850"/>
          <a:ext cx="9601205" cy="40545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0241">
                  <a:extLst>
                    <a:ext uri="{9D8B030D-6E8A-4147-A177-3AD203B41FA5}">
                      <a16:colId xmlns:a16="http://schemas.microsoft.com/office/drawing/2014/main" val="3145285537"/>
                    </a:ext>
                  </a:extLst>
                </a:gridCol>
                <a:gridCol w="1920241">
                  <a:extLst>
                    <a:ext uri="{9D8B030D-6E8A-4147-A177-3AD203B41FA5}">
                      <a16:colId xmlns:a16="http://schemas.microsoft.com/office/drawing/2014/main" val="218557859"/>
                    </a:ext>
                  </a:extLst>
                </a:gridCol>
                <a:gridCol w="1920241">
                  <a:extLst>
                    <a:ext uri="{9D8B030D-6E8A-4147-A177-3AD203B41FA5}">
                      <a16:colId xmlns:a16="http://schemas.microsoft.com/office/drawing/2014/main" val="3001992559"/>
                    </a:ext>
                  </a:extLst>
                </a:gridCol>
                <a:gridCol w="1920241">
                  <a:extLst>
                    <a:ext uri="{9D8B030D-6E8A-4147-A177-3AD203B41FA5}">
                      <a16:colId xmlns:a16="http://schemas.microsoft.com/office/drawing/2014/main" val="444578953"/>
                    </a:ext>
                  </a:extLst>
                </a:gridCol>
                <a:gridCol w="1920241">
                  <a:extLst>
                    <a:ext uri="{9D8B030D-6E8A-4147-A177-3AD203B41FA5}">
                      <a16:colId xmlns:a16="http://schemas.microsoft.com/office/drawing/2014/main" val="4001701965"/>
                    </a:ext>
                  </a:extLst>
                </a:gridCol>
              </a:tblGrid>
              <a:tr h="1351519"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Différents cristaux ioniques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  <a:p>
                      <a:pPr algn="ctr"/>
                      <a:r>
                        <a:rPr lang="fr-FR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NaF</a:t>
                      </a:r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( I</a:t>
                      </a:r>
                      <a:r>
                        <a:rPr lang="fr-FR" baseline="-25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% </a:t>
                      </a:r>
                      <a:r>
                        <a:rPr lang="fr-FR" baseline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= </a:t>
                      </a:r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90%)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NaCl</a:t>
                      </a:r>
                    </a:p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( I</a:t>
                      </a:r>
                      <a:r>
                        <a:rPr lang="fr-FR" baseline="-25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%</a:t>
                      </a:r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I= 71 %)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  <a:p>
                      <a:pPr algn="ctr"/>
                      <a:r>
                        <a:rPr lang="fr-FR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NaBr</a:t>
                      </a:r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( I</a:t>
                      </a:r>
                      <a:r>
                        <a:rPr lang="fr-FR" baseline="-25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%</a:t>
                      </a:r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= 64%)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  <a:p>
                      <a:pPr algn="ctr"/>
                      <a:r>
                        <a:rPr lang="fr-FR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NaI</a:t>
                      </a:r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( I</a:t>
                      </a:r>
                      <a:r>
                        <a:rPr lang="fr-FR" baseline="-25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%</a:t>
                      </a:r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= 52%)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2574177"/>
                  </a:ext>
                </a:extLst>
              </a:tr>
              <a:tr h="1351519"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  <a:p>
                      <a:pPr algn="ctr"/>
                      <a:r>
                        <a:rPr lang="fr-FR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E</a:t>
                      </a:r>
                      <a:r>
                        <a:rPr lang="fr-FR" baseline="-250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ret</a:t>
                      </a:r>
                      <a:r>
                        <a:rPr lang="fr-FR" baseline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(kJ.mol</a:t>
                      </a:r>
                      <a:r>
                        <a:rPr lang="fr-FR" baseline="30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-1</a:t>
                      </a:r>
                      <a:r>
                        <a:rPr lang="fr-FR" baseline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)</a:t>
                      </a:r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926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786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752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682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6752874"/>
                  </a:ext>
                </a:extLst>
              </a:tr>
              <a:tr h="1351519"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  <a:p>
                      <a:pPr algn="ctr"/>
                      <a:r>
                        <a:rPr lang="el-G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Θ</a:t>
                      </a:r>
                      <a:r>
                        <a:rPr lang="fr-FR" baseline="-25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fus</a:t>
                      </a:r>
                      <a:r>
                        <a:rPr lang="fr-FR" baseline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(°C)</a:t>
                      </a:r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996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801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747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660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91591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85777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DD0030D3-B864-49B3-96E6-5DCBA78DB4D6}"/>
              </a:ext>
            </a:extLst>
          </p:cNvPr>
          <p:cNvSpPr/>
          <p:nvPr/>
        </p:nvSpPr>
        <p:spPr>
          <a:xfrm>
            <a:off x="102574" y="4642338"/>
            <a:ext cx="3774834" cy="151227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594BC6B5-8B1E-4C36-8F13-A1BE40E9A91A}"/>
              </a:ext>
            </a:extLst>
          </p:cNvPr>
          <p:cNvSpPr/>
          <p:nvPr/>
        </p:nvSpPr>
        <p:spPr>
          <a:xfrm>
            <a:off x="4208583" y="4642338"/>
            <a:ext cx="3774834" cy="1512277"/>
          </a:xfrm>
          <a:prstGeom prst="round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7FCF5E29-4E45-451B-838A-06A30D106352}"/>
              </a:ext>
            </a:extLst>
          </p:cNvPr>
          <p:cNvSpPr/>
          <p:nvPr/>
        </p:nvSpPr>
        <p:spPr>
          <a:xfrm>
            <a:off x="8440615" y="4642338"/>
            <a:ext cx="3648811" cy="1512277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8504B8F0-062E-46C9-8840-8BF9E2971DD4}"/>
              </a:ext>
            </a:extLst>
          </p:cNvPr>
          <p:cNvSpPr txBox="1"/>
          <p:nvPr/>
        </p:nvSpPr>
        <p:spPr>
          <a:xfrm>
            <a:off x="4536831" y="465992"/>
            <a:ext cx="3675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Triangle de Ban </a:t>
            </a:r>
            <a:r>
              <a:rPr lang="fr-FR" dirty="0" err="1"/>
              <a:t>Arkel</a:t>
            </a:r>
            <a:r>
              <a:rPr lang="fr-FR" dirty="0"/>
              <a:t> </a:t>
            </a:r>
            <a:r>
              <a:rPr lang="fr-FR" dirty="0" err="1"/>
              <a:t>Keetlar</a:t>
            </a:r>
            <a:r>
              <a:rPr lang="fr-FR" dirty="0"/>
              <a:t> p.</a:t>
            </a:r>
            <a:r>
              <a:rPr lang="fr-FR"/>
              <a:t>258 Chimie^</a:t>
            </a:r>
            <a:r>
              <a:rPr lang="fr-FR" dirty="0"/>
              <a:t>3</a:t>
            </a:r>
            <a:endParaRPr lang="fr-FR" baseline="3000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7DEB229-447F-45EB-B437-94EC2F4234D3}"/>
              </a:ext>
            </a:extLst>
          </p:cNvPr>
          <p:cNvSpPr txBox="1"/>
          <p:nvPr/>
        </p:nvSpPr>
        <p:spPr>
          <a:xfrm>
            <a:off x="193432" y="4642337"/>
            <a:ext cx="3557954" cy="1512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             </a:t>
            </a:r>
            <a:r>
              <a:rPr lang="fr-FR" b="1" dirty="0">
                <a:latin typeface="Cambria Math" panose="02040503050406030204" pitchFamily="18" charset="0"/>
                <a:ea typeface="Cambria Math" panose="02040503050406030204" pitchFamily="18" charset="0"/>
              </a:rPr>
              <a:t>Liaison métallique : </a:t>
            </a:r>
          </a:p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Liaison communautaire permettant une répartition des électrons sur l’ensemble de la structure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A64614E8-1817-43EF-8085-AD11ACC39AAF}"/>
              </a:ext>
            </a:extLst>
          </p:cNvPr>
          <p:cNvSpPr txBox="1"/>
          <p:nvPr/>
        </p:nvSpPr>
        <p:spPr>
          <a:xfrm>
            <a:off x="4425463" y="4659920"/>
            <a:ext cx="35579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             </a:t>
            </a:r>
            <a:r>
              <a:rPr lang="fr-FR" b="1" dirty="0">
                <a:latin typeface="Cambria Math" panose="02040503050406030204" pitchFamily="18" charset="0"/>
                <a:ea typeface="Cambria Math" panose="02040503050406030204" pitchFamily="18" charset="0"/>
              </a:rPr>
              <a:t>Liaison  covalente: </a:t>
            </a:r>
          </a:p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Recouvrement orbitalaire avec mise en commun d’électrons de valence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5415930F-E341-4CBE-AD37-6872840150D5}"/>
              </a:ext>
            </a:extLst>
          </p:cNvPr>
          <p:cNvSpPr txBox="1"/>
          <p:nvPr/>
        </p:nvSpPr>
        <p:spPr>
          <a:xfrm>
            <a:off x="8634046" y="4677286"/>
            <a:ext cx="355795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             </a:t>
            </a:r>
            <a:r>
              <a:rPr lang="fr-FR" b="1" dirty="0">
                <a:latin typeface="Cambria Math" panose="02040503050406030204" pitchFamily="18" charset="0"/>
                <a:ea typeface="Cambria Math" panose="02040503050406030204" pitchFamily="18" charset="0"/>
              </a:rPr>
              <a:t>Liaison  ionique: </a:t>
            </a:r>
          </a:p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Liaison entre deux atomes d’électronégativité très différentes, explique la dureté des solides ioniques</a:t>
            </a:r>
          </a:p>
        </p:txBody>
      </p:sp>
    </p:spTree>
    <p:extLst>
      <p:ext uri="{BB962C8B-B14F-4D97-AF65-F5344CB8AC3E}">
        <p14:creationId xmlns:p14="http://schemas.microsoft.com/office/powerpoint/2010/main" val="10421270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Connecteur droit avec flèche 4">
            <a:extLst>
              <a:ext uri="{FF2B5EF4-FFF2-40B4-BE49-F238E27FC236}">
                <a16:creationId xmlns:a16="http://schemas.microsoft.com/office/drawing/2014/main" id="{2DE0C97D-A35B-4228-B51A-686C2730B3FF}"/>
              </a:ext>
            </a:extLst>
          </p:cNvPr>
          <p:cNvCxnSpPr/>
          <p:nvPr/>
        </p:nvCxnSpPr>
        <p:spPr>
          <a:xfrm flipV="1">
            <a:off x="2699238" y="888023"/>
            <a:ext cx="0" cy="45895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ZoneTexte 5">
            <a:extLst>
              <a:ext uri="{FF2B5EF4-FFF2-40B4-BE49-F238E27FC236}">
                <a16:creationId xmlns:a16="http://schemas.microsoft.com/office/drawing/2014/main" id="{6A5F73F6-5CD6-433E-A567-BA1084B00B5F}"/>
              </a:ext>
            </a:extLst>
          </p:cNvPr>
          <p:cNvSpPr txBox="1"/>
          <p:nvPr/>
        </p:nvSpPr>
        <p:spPr>
          <a:xfrm>
            <a:off x="2250830" y="703357"/>
            <a:ext cx="8968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37A0A69-A226-4507-B567-932F6099E3D1}"/>
              </a:ext>
            </a:extLst>
          </p:cNvPr>
          <p:cNvSpPr/>
          <p:nvPr/>
        </p:nvSpPr>
        <p:spPr>
          <a:xfrm>
            <a:off x="3751402" y="3182815"/>
            <a:ext cx="896788" cy="168812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F56B3CF-FD8C-4878-9A98-67EC87DB8292}"/>
              </a:ext>
            </a:extLst>
          </p:cNvPr>
          <p:cNvSpPr/>
          <p:nvPr/>
        </p:nvSpPr>
        <p:spPr>
          <a:xfrm>
            <a:off x="3751387" y="1494692"/>
            <a:ext cx="896803" cy="168812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63D32EB-536B-4E4E-8802-E087D5EAA6E6}"/>
              </a:ext>
            </a:extLst>
          </p:cNvPr>
          <p:cNvSpPr/>
          <p:nvPr/>
        </p:nvSpPr>
        <p:spPr>
          <a:xfrm>
            <a:off x="7247790" y="3429000"/>
            <a:ext cx="896788" cy="168812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FAA088F-3C03-464D-9956-381C52550DCD}"/>
              </a:ext>
            </a:extLst>
          </p:cNvPr>
          <p:cNvSpPr/>
          <p:nvPr/>
        </p:nvSpPr>
        <p:spPr>
          <a:xfrm>
            <a:off x="7250690" y="888023"/>
            <a:ext cx="896755" cy="1918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914C9B69-EE5A-4BE3-9A7D-6A58D8C3BC68}"/>
              </a:ext>
            </a:extLst>
          </p:cNvPr>
          <p:cNvSpPr txBox="1"/>
          <p:nvPr/>
        </p:nvSpPr>
        <p:spPr>
          <a:xfrm>
            <a:off x="457200" y="2998149"/>
            <a:ext cx="2083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Niveau de Fermi</a:t>
            </a:r>
          </a:p>
        </p:txBody>
      </p: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501011B9-C176-4A1F-A7C0-4A5FE1C62EBF}"/>
              </a:ext>
            </a:extLst>
          </p:cNvPr>
          <p:cNvCxnSpPr>
            <a:cxnSpLocks/>
          </p:cNvCxnSpPr>
          <p:nvPr/>
        </p:nvCxnSpPr>
        <p:spPr>
          <a:xfrm>
            <a:off x="2250830" y="3174023"/>
            <a:ext cx="5893748" cy="87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ZoneTexte 17">
            <a:extLst>
              <a:ext uri="{FF2B5EF4-FFF2-40B4-BE49-F238E27FC236}">
                <a16:creationId xmlns:a16="http://schemas.microsoft.com/office/drawing/2014/main" id="{5A9C2C02-E916-47D1-B8B5-7FF14289F8B4}"/>
              </a:ext>
            </a:extLst>
          </p:cNvPr>
          <p:cNvSpPr txBox="1"/>
          <p:nvPr/>
        </p:nvSpPr>
        <p:spPr>
          <a:xfrm>
            <a:off x="3534507" y="5758962"/>
            <a:ext cx="2391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Conducteur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E57C70C2-2C0E-4696-B8BD-B850865C82B3}"/>
              </a:ext>
            </a:extLst>
          </p:cNvPr>
          <p:cNvSpPr txBox="1"/>
          <p:nvPr/>
        </p:nvSpPr>
        <p:spPr>
          <a:xfrm>
            <a:off x="7247790" y="5785311"/>
            <a:ext cx="2391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Isolant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85E5E0B2-2EA5-423C-AD49-D33AD44E6FA2}"/>
              </a:ext>
            </a:extLst>
          </p:cNvPr>
          <p:cNvSpPr txBox="1"/>
          <p:nvPr/>
        </p:nvSpPr>
        <p:spPr>
          <a:xfrm>
            <a:off x="8493369" y="1389185"/>
            <a:ext cx="2391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Bande de conduction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B3860DDC-3564-4001-A174-5FA1314E91BE}"/>
              </a:ext>
            </a:extLst>
          </p:cNvPr>
          <p:cNvSpPr txBox="1"/>
          <p:nvPr/>
        </p:nvSpPr>
        <p:spPr>
          <a:xfrm>
            <a:off x="8645768" y="4114731"/>
            <a:ext cx="2391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Bande de valence</a:t>
            </a:r>
          </a:p>
        </p:txBody>
      </p:sp>
    </p:spTree>
    <p:extLst>
      <p:ext uri="{BB962C8B-B14F-4D97-AF65-F5344CB8AC3E}">
        <p14:creationId xmlns:p14="http://schemas.microsoft.com/office/powerpoint/2010/main" val="20073723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au 3">
                <a:extLst>
                  <a:ext uri="{FF2B5EF4-FFF2-40B4-BE49-F238E27FC236}">
                    <a16:creationId xmlns:a16="http://schemas.microsoft.com/office/drawing/2014/main" id="{84522BCF-DD2E-4F56-91B5-190D85A5BC4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60484129"/>
                  </p:ext>
                </p:extLst>
              </p:nvPr>
            </p:nvGraphicFramePr>
            <p:xfrm>
              <a:off x="140677" y="1590104"/>
              <a:ext cx="11852032" cy="240160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233246">
                      <a:extLst>
                        <a:ext uri="{9D8B030D-6E8A-4147-A177-3AD203B41FA5}">
                          <a16:colId xmlns:a16="http://schemas.microsoft.com/office/drawing/2014/main" val="1817665244"/>
                        </a:ext>
                      </a:extLst>
                    </a:gridCol>
                    <a:gridCol w="729762">
                      <a:extLst>
                        <a:ext uri="{9D8B030D-6E8A-4147-A177-3AD203B41FA5}">
                          <a16:colId xmlns:a16="http://schemas.microsoft.com/office/drawing/2014/main" val="519261714"/>
                        </a:ext>
                      </a:extLst>
                    </a:gridCol>
                    <a:gridCol w="1481504">
                      <a:extLst>
                        <a:ext uri="{9D8B030D-6E8A-4147-A177-3AD203B41FA5}">
                          <a16:colId xmlns:a16="http://schemas.microsoft.com/office/drawing/2014/main" val="144258138"/>
                        </a:ext>
                      </a:extLst>
                    </a:gridCol>
                    <a:gridCol w="1481504">
                      <a:extLst>
                        <a:ext uri="{9D8B030D-6E8A-4147-A177-3AD203B41FA5}">
                          <a16:colId xmlns:a16="http://schemas.microsoft.com/office/drawing/2014/main" val="1772674626"/>
                        </a:ext>
                      </a:extLst>
                    </a:gridCol>
                    <a:gridCol w="1477107">
                      <a:extLst>
                        <a:ext uri="{9D8B030D-6E8A-4147-A177-3AD203B41FA5}">
                          <a16:colId xmlns:a16="http://schemas.microsoft.com/office/drawing/2014/main" val="3083147279"/>
                        </a:ext>
                      </a:extLst>
                    </a:gridCol>
                    <a:gridCol w="1485901">
                      <a:extLst>
                        <a:ext uri="{9D8B030D-6E8A-4147-A177-3AD203B41FA5}">
                          <a16:colId xmlns:a16="http://schemas.microsoft.com/office/drawing/2014/main" val="3547219280"/>
                        </a:ext>
                      </a:extLst>
                    </a:gridCol>
                    <a:gridCol w="1481504">
                      <a:extLst>
                        <a:ext uri="{9D8B030D-6E8A-4147-A177-3AD203B41FA5}">
                          <a16:colId xmlns:a16="http://schemas.microsoft.com/office/drawing/2014/main" val="1871277311"/>
                        </a:ext>
                      </a:extLst>
                    </a:gridCol>
                    <a:gridCol w="1481504">
                      <a:extLst>
                        <a:ext uri="{9D8B030D-6E8A-4147-A177-3AD203B41FA5}">
                          <a16:colId xmlns:a16="http://schemas.microsoft.com/office/drawing/2014/main" val="2441269267"/>
                        </a:ext>
                      </a:extLst>
                    </a:gridCol>
                  </a:tblGrid>
                  <a:tr h="120080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Enthalpie de sublimation/Métal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Na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Mg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Al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Fe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Zn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08061269"/>
                      </a:ext>
                    </a:extLst>
                  </a:tr>
                  <a:tr h="1200802">
                    <a:tc>
                      <a:txBody>
                        <a:bodyPr/>
                        <a:lstStyle/>
                        <a:p>
                          <a:pPr algn="ctr"/>
                          <a:endParaRPr lang="fr-FR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∆</m:t>
                                    </m:r>
                                  </m:e>
                                  <m:sub>
                                    <m:r>
                                      <a:rPr lang="fr-FR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𝑠𝑢𝑏</m:t>
                                    </m:r>
                                  </m:sub>
                                </m:sSub>
                                <m:r>
                                  <a:rPr lang="fr-FR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𝐻</m:t>
                                </m:r>
                                <m:r>
                                  <a:rPr lang="fr-FR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° (</m:t>
                                </m:r>
                                <m:r>
                                  <a:rPr lang="fr-FR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𝑘𝐽</m:t>
                                </m:r>
                                <m:r>
                                  <a:rPr lang="fr-FR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. </m:t>
                                </m:r>
                                <m:sSup>
                                  <m:sSupPr>
                                    <m:ctrlPr>
                                      <a:rPr lang="fr-FR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fr-FR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𝑚𝑜𝑙</m:t>
                                    </m:r>
                                  </m:e>
                                  <m:sup>
                                    <m:r>
                                      <a:rPr lang="fr-FR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−1</m:t>
                                    </m:r>
                                  </m:sup>
                                </m:sSup>
                                <m:r>
                                  <a:rPr lang="fr-FR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108</a:t>
                          </a:r>
                        </a:p>
                      </a:txBody>
                      <a:tcPr>
                        <a:solidFill>
                          <a:srgbClr val="92D05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144</a:t>
                          </a:r>
                        </a:p>
                      </a:txBody>
                      <a:tcPr>
                        <a:solidFill>
                          <a:srgbClr val="92D05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333</a:t>
                          </a:r>
                        </a:p>
                      </a:txBody>
                      <a:tcPr>
                        <a:solidFill>
                          <a:srgbClr val="FFC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415</a:t>
                          </a:r>
                        </a:p>
                      </a:txBody>
                      <a:tcPr>
                        <a:solidFill>
                          <a:srgbClr val="FFC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339</a:t>
                          </a:r>
                        </a:p>
                      </a:txBody>
                      <a:tcPr>
                        <a:solidFill>
                          <a:srgbClr val="FFC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131</a:t>
                          </a:r>
                        </a:p>
                      </a:txBody>
                      <a:tcPr>
                        <a:solidFill>
                          <a:srgbClr val="92D05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851</a:t>
                          </a:r>
                        </a:p>
                      </a:txBody>
                      <a:tcPr>
                        <a:solidFill>
                          <a:srgbClr val="FF00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9875440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au 3">
                <a:extLst>
                  <a:ext uri="{FF2B5EF4-FFF2-40B4-BE49-F238E27FC236}">
                    <a16:creationId xmlns:a16="http://schemas.microsoft.com/office/drawing/2014/main" id="{84522BCF-DD2E-4F56-91B5-190D85A5BC4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60484129"/>
                  </p:ext>
                </p:extLst>
              </p:nvPr>
            </p:nvGraphicFramePr>
            <p:xfrm>
              <a:off x="140677" y="1590104"/>
              <a:ext cx="11852032" cy="240160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233246">
                      <a:extLst>
                        <a:ext uri="{9D8B030D-6E8A-4147-A177-3AD203B41FA5}">
                          <a16:colId xmlns:a16="http://schemas.microsoft.com/office/drawing/2014/main" val="1817665244"/>
                        </a:ext>
                      </a:extLst>
                    </a:gridCol>
                    <a:gridCol w="729762">
                      <a:extLst>
                        <a:ext uri="{9D8B030D-6E8A-4147-A177-3AD203B41FA5}">
                          <a16:colId xmlns:a16="http://schemas.microsoft.com/office/drawing/2014/main" val="519261714"/>
                        </a:ext>
                      </a:extLst>
                    </a:gridCol>
                    <a:gridCol w="1481504">
                      <a:extLst>
                        <a:ext uri="{9D8B030D-6E8A-4147-A177-3AD203B41FA5}">
                          <a16:colId xmlns:a16="http://schemas.microsoft.com/office/drawing/2014/main" val="144258138"/>
                        </a:ext>
                      </a:extLst>
                    </a:gridCol>
                    <a:gridCol w="1481504">
                      <a:extLst>
                        <a:ext uri="{9D8B030D-6E8A-4147-A177-3AD203B41FA5}">
                          <a16:colId xmlns:a16="http://schemas.microsoft.com/office/drawing/2014/main" val="1772674626"/>
                        </a:ext>
                      </a:extLst>
                    </a:gridCol>
                    <a:gridCol w="1477107">
                      <a:extLst>
                        <a:ext uri="{9D8B030D-6E8A-4147-A177-3AD203B41FA5}">
                          <a16:colId xmlns:a16="http://schemas.microsoft.com/office/drawing/2014/main" val="3083147279"/>
                        </a:ext>
                      </a:extLst>
                    </a:gridCol>
                    <a:gridCol w="1485901">
                      <a:extLst>
                        <a:ext uri="{9D8B030D-6E8A-4147-A177-3AD203B41FA5}">
                          <a16:colId xmlns:a16="http://schemas.microsoft.com/office/drawing/2014/main" val="3547219280"/>
                        </a:ext>
                      </a:extLst>
                    </a:gridCol>
                    <a:gridCol w="1481504">
                      <a:extLst>
                        <a:ext uri="{9D8B030D-6E8A-4147-A177-3AD203B41FA5}">
                          <a16:colId xmlns:a16="http://schemas.microsoft.com/office/drawing/2014/main" val="1871277311"/>
                        </a:ext>
                      </a:extLst>
                    </a:gridCol>
                    <a:gridCol w="1481504">
                      <a:extLst>
                        <a:ext uri="{9D8B030D-6E8A-4147-A177-3AD203B41FA5}">
                          <a16:colId xmlns:a16="http://schemas.microsoft.com/office/drawing/2014/main" val="2441269267"/>
                        </a:ext>
                      </a:extLst>
                    </a:gridCol>
                  </a:tblGrid>
                  <a:tr h="120080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Enthalpie de sublimation/Métal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Na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Mg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Al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Fe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Zn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08061269"/>
                      </a:ext>
                    </a:extLst>
                  </a:tr>
                  <a:tr h="1200802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>
                          <a:blip r:embed="rId2"/>
                          <a:stretch>
                            <a:fillRect l="-273" t="-103553" r="-432514" b="-10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108</a:t>
                          </a:r>
                        </a:p>
                      </a:txBody>
                      <a:tcPr>
                        <a:solidFill>
                          <a:srgbClr val="92D05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144</a:t>
                          </a:r>
                        </a:p>
                      </a:txBody>
                      <a:tcPr>
                        <a:solidFill>
                          <a:srgbClr val="92D05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333</a:t>
                          </a:r>
                        </a:p>
                      </a:txBody>
                      <a:tcPr>
                        <a:solidFill>
                          <a:srgbClr val="FFC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415</a:t>
                          </a:r>
                        </a:p>
                      </a:txBody>
                      <a:tcPr>
                        <a:solidFill>
                          <a:srgbClr val="FFC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339</a:t>
                          </a:r>
                        </a:p>
                      </a:txBody>
                      <a:tcPr>
                        <a:solidFill>
                          <a:srgbClr val="FFC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131</a:t>
                          </a:r>
                        </a:p>
                      </a:txBody>
                      <a:tcPr>
                        <a:solidFill>
                          <a:srgbClr val="92D05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851</a:t>
                          </a:r>
                        </a:p>
                      </a:txBody>
                      <a:tcPr>
                        <a:solidFill>
                          <a:srgbClr val="FF00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98754406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8680539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47AD67F-57DB-47B5-B5E7-6AA5665A58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PUF p.234 Tableau </a:t>
            </a:r>
            <a:r>
              <a:rPr lang="fr-FR" dirty="0" err="1"/>
              <a:t>periodique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070744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au 3">
                <a:extLst>
                  <a:ext uri="{FF2B5EF4-FFF2-40B4-BE49-F238E27FC236}">
                    <a16:creationId xmlns:a16="http://schemas.microsoft.com/office/drawing/2014/main" id="{84522BCF-DD2E-4F56-91B5-190D85A5BC4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91010967"/>
                  </p:ext>
                </p:extLst>
              </p:nvPr>
            </p:nvGraphicFramePr>
            <p:xfrm>
              <a:off x="211015" y="219808"/>
              <a:ext cx="11283464" cy="354256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26112">
                      <a:extLst>
                        <a:ext uri="{9D8B030D-6E8A-4147-A177-3AD203B41FA5}">
                          <a16:colId xmlns:a16="http://schemas.microsoft.com/office/drawing/2014/main" val="1817665244"/>
                        </a:ext>
                      </a:extLst>
                    </a:gridCol>
                    <a:gridCol w="694754">
                      <a:extLst>
                        <a:ext uri="{9D8B030D-6E8A-4147-A177-3AD203B41FA5}">
                          <a16:colId xmlns:a16="http://schemas.microsoft.com/office/drawing/2014/main" val="519261714"/>
                        </a:ext>
                      </a:extLst>
                    </a:gridCol>
                    <a:gridCol w="1410433">
                      <a:extLst>
                        <a:ext uri="{9D8B030D-6E8A-4147-A177-3AD203B41FA5}">
                          <a16:colId xmlns:a16="http://schemas.microsoft.com/office/drawing/2014/main" val="144258138"/>
                        </a:ext>
                      </a:extLst>
                    </a:gridCol>
                    <a:gridCol w="1410433">
                      <a:extLst>
                        <a:ext uri="{9D8B030D-6E8A-4147-A177-3AD203B41FA5}">
                          <a16:colId xmlns:a16="http://schemas.microsoft.com/office/drawing/2014/main" val="1772674626"/>
                        </a:ext>
                      </a:extLst>
                    </a:gridCol>
                    <a:gridCol w="1406247">
                      <a:extLst>
                        <a:ext uri="{9D8B030D-6E8A-4147-A177-3AD203B41FA5}">
                          <a16:colId xmlns:a16="http://schemas.microsoft.com/office/drawing/2014/main" val="3083147279"/>
                        </a:ext>
                      </a:extLst>
                    </a:gridCol>
                    <a:gridCol w="1414619">
                      <a:extLst>
                        <a:ext uri="{9D8B030D-6E8A-4147-A177-3AD203B41FA5}">
                          <a16:colId xmlns:a16="http://schemas.microsoft.com/office/drawing/2014/main" val="3547219280"/>
                        </a:ext>
                      </a:extLst>
                    </a:gridCol>
                    <a:gridCol w="1410433">
                      <a:extLst>
                        <a:ext uri="{9D8B030D-6E8A-4147-A177-3AD203B41FA5}">
                          <a16:colId xmlns:a16="http://schemas.microsoft.com/office/drawing/2014/main" val="1871277311"/>
                        </a:ext>
                      </a:extLst>
                    </a:gridCol>
                    <a:gridCol w="1410433">
                      <a:extLst>
                        <a:ext uri="{9D8B030D-6E8A-4147-A177-3AD203B41FA5}">
                          <a16:colId xmlns:a16="http://schemas.microsoft.com/office/drawing/2014/main" val="2441269267"/>
                        </a:ext>
                      </a:extLst>
                    </a:gridCol>
                  </a:tblGrid>
                  <a:tr h="1176921"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Métal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Na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Mg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Al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Fe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Zn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08061269"/>
                      </a:ext>
                    </a:extLst>
                  </a:tr>
                  <a:tr h="1176921">
                    <a:tc>
                      <a:txBody>
                        <a:bodyPr/>
                        <a:lstStyle/>
                        <a:p>
                          <a:pPr algn="ctr"/>
                          <a:endParaRPr lang="fr-FR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∆</m:t>
                                    </m:r>
                                  </m:e>
                                  <m:sub>
                                    <m:r>
                                      <a:rPr lang="fr-FR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𝑠𝑢𝑏</m:t>
                                    </m:r>
                                  </m:sub>
                                </m:sSub>
                                <m:r>
                                  <a:rPr lang="fr-FR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𝐻</m:t>
                                </m:r>
                                <m:r>
                                  <a:rPr lang="fr-FR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° (</m:t>
                                </m:r>
                                <m:r>
                                  <a:rPr lang="fr-FR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𝑘𝐽</m:t>
                                </m:r>
                                <m:r>
                                  <a:rPr lang="fr-FR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. </m:t>
                                </m:r>
                                <m:sSup>
                                  <m:sSupPr>
                                    <m:ctrlPr>
                                      <a:rPr lang="fr-FR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fr-FR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𝑚𝑜𝑙</m:t>
                                    </m:r>
                                  </m:e>
                                  <m:sup>
                                    <m:r>
                                      <a:rPr lang="fr-FR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−1</m:t>
                                    </m:r>
                                  </m:sup>
                                </m:sSup>
                                <m:r>
                                  <a:rPr lang="fr-FR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108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144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333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415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339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131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851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98754406"/>
                      </a:ext>
                    </a:extLst>
                  </a:tr>
                  <a:tr h="1176921"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 err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T</a:t>
                          </a:r>
                          <a:r>
                            <a:rPr lang="fr-FR" baseline="-25000" dirty="0" err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fus</a:t>
                          </a:r>
                          <a:r>
                            <a:rPr lang="fr-FR" baseline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(°C)</a:t>
                          </a:r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98</a:t>
                          </a:r>
                        </a:p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rgbClr val="92D05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649</a:t>
                          </a:r>
                        </a:p>
                      </a:txBody>
                      <a:tcPr>
                        <a:solidFill>
                          <a:srgbClr val="FFC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660</a:t>
                          </a:r>
                        </a:p>
                      </a:txBody>
                      <a:tcPr>
                        <a:solidFill>
                          <a:srgbClr val="FFC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1535</a:t>
                          </a:r>
                        </a:p>
                      </a:txBody>
                      <a:tcPr>
                        <a:solidFill>
                          <a:srgbClr val="FF0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1083</a:t>
                          </a:r>
                        </a:p>
                      </a:txBody>
                      <a:tcPr>
                        <a:solidFill>
                          <a:srgbClr val="FF0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419</a:t>
                          </a:r>
                        </a:p>
                      </a:txBody>
                      <a:tcPr>
                        <a:solidFill>
                          <a:srgbClr val="FFC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3410</a:t>
                          </a:r>
                        </a:p>
                      </a:txBody>
                      <a:tcPr>
                        <a:solidFill>
                          <a:srgbClr val="FF00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3765092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au 3">
                <a:extLst>
                  <a:ext uri="{FF2B5EF4-FFF2-40B4-BE49-F238E27FC236}">
                    <a16:creationId xmlns:a16="http://schemas.microsoft.com/office/drawing/2014/main" id="{84522BCF-DD2E-4F56-91B5-190D85A5BC4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91010967"/>
                  </p:ext>
                </p:extLst>
              </p:nvPr>
            </p:nvGraphicFramePr>
            <p:xfrm>
              <a:off x="211015" y="219808"/>
              <a:ext cx="11283464" cy="354256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26112">
                      <a:extLst>
                        <a:ext uri="{9D8B030D-6E8A-4147-A177-3AD203B41FA5}">
                          <a16:colId xmlns:a16="http://schemas.microsoft.com/office/drawing/2014/main" val="1817665244"/>
                        </a:ext>
                      </a:extLst>
                    </a:gridCol>
                    <a:gridCol w="694754">
                      <a:extLst>
                        <a:ext uri="{9D8B030D-6E8A-4147-A177-3AD203B41FA5}">
                          <a16:colId xmlns:a16="http://schemas.microsoft.com/office/drawing/2014/main" val="519261714"/>
                        </a:ext>
                      </a:extLst>
                    </a:gridCol>
                    <a:gridCol w="1410433">
                      <a:extLst>
                        <a:ext uri="{9D8B030D-6E8A-4147-A177-3AD203B41FA5}">
                          <a16:colId xmlns:a16="http://schemas.microsoft.com/office/drawing/2014/main" val="144258138"/>
                        </a:ext>
                      </a:extLst>
                    </a:gridCol>
                    <a:gridCol w="1410433">
                      <a:extLst>
                        <a:ext uri="{9D8B030D-6E8A-4147-A177-3AD203B41FA5}">
                          <a16:colId xmlns:a16="http://schemas.microsoft.com/office/drawing/2014/main" val="1772674626"/>
                        </a:ext>
                      </a:extLst>
                    </a:gridCol>
                    <a:gridCol w="1406247">
                      <a:extLst>
                        <a:ext uri="{9D8B030D-6E8A-4147-A177-3AD203B41FA5}">
                          <a16:colId xmlns:a16="http://schemas.microsoft.com/office/drawing/2014/main" val="3083147279"/>
                        </a:ext>
                      </a:extLst>
                    </a:gridCol>
                    <a:gridCol w="1414619">
                      <a:extLst>
                        <a:ext uri="{9D8B030D-6E8A-4147-A177-3AD203B41FA5}">
                          <a16:colId xmlns:a16="http://schemas.microsoft.com/office/drawing/2014/main" val="3547219280"/>
                        </a:ext>
                      </a:extLst>
                    </a:gridCol>
                    <a:gridCol w="1410433">
                      <a:extLst>
                        <a:ext uri="{9D8B030D-6E8A-4147-A177-3AD203B41FA5}">
                          <a16:colId xmlns:a16="http://schemas.microsoft.com/office/drawing/2014/main" val="1871277311"/>
                        </a:ext>
                      </a:extLst>
                    </a:gridCol>
                    <a:gridCol w="1410433">
                      <a:extLst>
                        <a:ext uri="{9D8B030D-6E8A-4147-A177-3AD203B41FA5}">
                          <a16:colId xmlns:a16="http://schemas.microsoft.com/office/drawing/2014/main" val="2441269267"/>
                        </a:ext>
                      </a:extLst>
                    </a:gridCol>
                  </a:tblGrid>
                  <a:tr h="1176921"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Métal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Na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Mg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Al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Fe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Zn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08061269"/>
                      </a:ext>
                    </a:extLst>
                  </a:tr>
                  <a:tr h="1176921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>
                          <a:blip r:embed="rId2"/>
                          <a:stretch>
                            <a:fillRect l="-287" t="-100000" r="-431805" b="-1015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108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144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333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415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339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131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851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98754406"/>
                      </a:ext>
                    </a:extLst>
                  </a:tr>
                  <a:tr h="1188720"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 err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T</a:t>
                          </a:r>
                          <a:r>
                            <a:rPr lang="fr-FR" baseline="-25000" dirty="0" err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fus</a:t>
                          </a:r>
                          <a:r>
                            <a:rPr lang="fr-FR" baseline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(°C)</a:t>
                          </a:r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98</a:t>
                          </a:r>
                        </a:p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rgbClr val="92D05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649</a:t>
                          </a:r>
                        </a:p>
                      </a:txBody>
                      <a:tcPr>
                        <a:solidFill>
                          <a:srgbClr val="FFC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660</a:t>
                          </a:r>
                        </a:p>
                      </a:txBody>
                      <a:tcPr>
                        <a:solidFill>
                          <a:srgbClr val="FFC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1535</a:t>
                          </a:r>
                        </a:p>
                      </a:txBody>
                      <a:tcPr>
                        <a:solidFill>
                          <a:srgbClr val="FF0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1083</a:t>
                          </a:r>
                        </a:p>
                      </a:txBody>
                      <a:tcPr>
                        <a:solidFill>
                          <a:srgbClr val="FF0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419</a:t>
                          </a:r>
                        </a:p>
                      </a:txBody>
                      <a:tcPr>
                        <a:solidFill>
                          <a:srgbClr val="FFC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3410</a:t>
                          </a:r>
                        </a:p>
                      </a:txBody>
                      <a:tcPr>
                        <a:solidFill>
                          <a:srgbClr val="FF00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37650920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2995335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au 3">
                <a:extLst>
                  <a:ext uri="{FF2B5EF4-FFF2-40B4-BE49-F238E27FC236}">
                    <a16:creationId xmlns:a16="http://schemas.microsoft.com/office/drawing/2014/main" id="{84522BCF-DD2E-4F56-91B5-190D85A5BC4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40427676"/>
                  </p:ext>
                </p:extLst>
              </p:nvPr>
            </p:nvGraphicFramePr>
            <p:xfrm>
              <a:off x="211015" y="219808"/>
              <a:ext cx="11283464" cy="354256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26112">
                      <a:extLst>
                        <a:ext uri="{9D8B030D-6E8A-4147-A177-3AD203B41FA5}">
                          <a16:colId xmlns:a16="http://schemas.microsoft.com/office/drawing/2014/main" val="1817665244"/>
                        </a:ext>
                      </a:extLst>
                    </a:gridCol>
                    <a:gridCol w="694754">
                      <a:extLst>
                        <a:ext uri="{9D8B030D-6E8A-4147-A177-3AD203B41FA5}">
                          <a16:colId xmlns:a16="http://schemas.microsoft.com/office/drawing/2014/main" val="519261714"/>
                        </a:ext>
                      </a:extLst>
                    </a:gridCol>
                    <a:gridCol w="1410433">
                      <a:extLst>
                        <a:ext uri="{9D8B030D-6E8A-4147-A177-3AD203B41FA5}">
                          <a16:colId xmlns:a16="http://schemas.microsoft.com/office/drawing/2014/main" val="144258138"/>
                        </a:ext>
                      </a:extLst>
                    </a:gridCol>
                    <a:gridCol w="1410433">
                      <a:extLst>
                        <a:ext uri="{9D8B030D-6E8A-4147-A177-3AD203B41FA5}">
                          <a16:colId xmlns:a16="http://schemas.microsoft.com/office/drawing/2014/main" val="1772674626"/>
                        </a:ext>
                      </a:extLst>
                    </a:gridCol>
                    <a:gridCol w="1406247">
                      <a:extLst>
                        <a:ext uri="{9D8B030D-6E8A-4147-A177-3AD203B41FA5}">
                          <a16:colId xmlns:a16="http://schemas.microsoft.com/office/drawing/2014/main" val="3083147279"/>
                        </a:ext>
                      </a:extLst>
                    </a:gridCol>
                    <a:gridCol w="1414619">
                      <a:extLst>
                        <a:ext uri="{9D8B030D-6E8A-4147-A177-3AD203B41FA5}">
                          <a16:colId xmlns:a16="http://schemas.microsoft.com/office/drawing/2014/main" val="3547219280"/>
                        </a:ext>
                      </a:extLst>
                    </a:gridCol>
                    <a:gridCol w="1410433">
                      <a:extLst>
                        <a:ext uri="{9D8B030D-6E8A-4147-A177-3AD203B41FA5}">
                          <a16:colId xmlns:a16="http://schemas.microsoft.com/office/drawing/2014/main" val="1871277311"/>
                        </a:ext>
                      </a:extLst>
                    </a:gridCol>
                    <a:gridCol w="1410433">
                      <a:extLst>
                        <a:ext uri="{9D8B030D-6E8A-4147-A177-3AD203B41FA5}">
                          <a16:colId xmlns:a16="http://schemas.microsoft.com/office/drawing/2014/main" val="2441269267"/>
                        </a:ext>
                      </a:extLst>
                    </a:gridCol>
                  </a:tblGrid>
                  <a:tr h="1176921"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Métal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Na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Mg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Al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Fe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Zn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08061269"/>
                      </a:ext>
                    </a:extLst>
                  </a:tr>
                  <a:tr h="1176921">
                    <a:tc>
                      <a:txBody>
                        <a:bodyPr/>
                        <a:lstStyle/>
                        <a:p>
                          <a:pPr algn="ctr"/>
                          <a:endParaRPr lang="fr-FR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∆</m:t>
                                    </m:r>
                                  </m:e>
                                  <m:sub>
                                    <m:r>
                                      <a:rPr lang="fr-FR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𝑠𝑢𝑏</m:t>
                                    </m:r>
                                  </m:sub>
                                </m:sSub>
                                <m:r>
                                  <a:rPr lang="fr-FR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𝐻</m:t>
                                </m:r>
                                <m:r>
                                  <a:rPr lang="fr-FR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° (</m:t>
                                </m:r>
                                <m:r>
                                  <a:rPr lang="fr-FR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𝑘𝐽</m:t>
                                </m:r>
                                <m:r>
                                  <a:rPr lang="fr-FR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. </m:t>
                                </m:r>
                                <m:sSup>
                                  <m:sSupPr>
                                    <m:ctrlPr>
                                      <a:rPr lang="fr-FR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fr-FR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𝑚𝑜𝑙</m:t>
                                    </m:r>
                                  </m:e>
                                  <m:sup>
                                    <m:r>
                                      <a:rPr lang="fr-FR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−1</m:t>
                                    </m:r>
                                  </m:sup>
                                </m:sSup>
                                <m:r>
                                  <a:rPr lang="fr-FR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108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144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333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415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339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131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851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98754406"/>
                      </a:ext>
                    </a:extLst>
                  </a:tr>
                  <a:tr h="1176921"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 err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T</a:t>
                          </a:r>
                          <a:r>
                            <a:rPr lang="fr-FR" baseline="-25000" dirty="0" err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fus</a:t>
                          </a:r>
                          <a:r>
                            <a:rPr lang="fr-FR" baseline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(°C)</a:t>
                          </a:r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98</a:t>
                          </a:r>
                        </a:p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rgbClr val="92D05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649</a:t>
                          </a:r>
                        </a:p>
                      </a:txBody>
                      <a:tcPr>
                        <a:solidFill>
                          <a:srgbClr val="FFC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660</a:t>
                          </a:r>
                        </a:p>
                      </a:txBody>
                      <a:tcPr>
                        <a:solidFill>
                          <a:srgbClr val="FFC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1535</a:t>
                          </a:r>
                        </a:p>
                      </a:txBody>
                      <a:tcPr>
                        <a:solidFill>
                          <a:srgbClr val="FF0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1083</a:t>
                          </a:r>
                        </a:p>
                      </a:txBody>
                      <a:tcPr>
                        <a:solidFill>
                          <a:srgbClr val="FF0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419</a:t>
                          </a:r>
                        </a:p>
                      </a:txBody>
                      <a:tcPr>
                        <a:solidFill>
                          <a:srgbClr val="FFC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3410</a:t>
                          </a:r>
                        </a:p>
                      </a:txBody>
                      <a:tcPr>
                        <a:solidFill>
                          <a:srgbClr val="FF00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3765092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au 3">
                <a:extLst>
                  <a:ext uri="{FF2B5EF4-FFF2-40B4-BE49-F238E27FC236}">
                    <a16:creationId xmlns:a16="http://schemas.microsoft.com/office/drawing/2014/main" id="{84522BCF-DD2E-4F56-91B5-190D85A5BC4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40427676"/>
                  </p:ext>
                </p:extLst>
              </p:nvPr>
            </p:nvGraphicFramePr>
            <p:xfrm>
              <a:off x="211015" y="219808"/>
              <a:ext cx="11283464" cy="354256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26112">
                      <a:extLst>
                        <a:ext uri="{9D8B030D-6E8A-4147-A177-3AD203B41FA5}">
                          <a16:colId xmlns:a16="http://schemas.microsoft.com/office/drawing/2014/main" val="1817665244"/>
                        </a:ext>
                      </a:extLst>
                    </a:gridCol>
                    <a:gridCol w="694754">
                      <a:extLst>
                        <a:ext uri="{9D8B030D-6E8A-4147-A177-3AD203B41FA5}">
                          <a16:colId xmlns:a16="http://schemas.microsoft.com/office/drawing/2014/main" val="519261714"/>
                        </a:ext>
                      </a:extLst>
                    </a:gridCol>
                    <a:gridCol w="1410433">
                      <a:extLst>
                        <a:ext uri="{9D8B030D-6E8A-4147-A177-3AD203B41FA5}">
                          <a16:colId xmlns:a16="http://schemas.microsoft.com/office/drawing/2014/main" val="144258138"/>
                        </a:ext>
                      </a:extLst>
                    </a:gridCol>
                    <a:gridCol w="1410433">
                      <a:extLst>
                        <a:ext uri="{9D8B030D-6E8A-4147-A177-3AD203B41FA5}">
                          <a16:colId xmlns:a16="http://schemas.microsoft.com/office/drawing/2014/main" val="1772674626"/>
                        </a:ext>
                      </a:extLst>
                    </a:gridCol>
                    <a:gridCol w="1406247">
                      <a:extLst>
                        <a:ext uri="{9D8B030D-6E8A-4147-A177-3AD203B41FA5}">
                          <a16:colId xmlns:a16="http://schemas.microsoft.com/office/drawing/2014/main" val="3083147279"/>
                        </a:ext>
                      </a:extLst>
                    </a:gridCol>
                    <a:gridCol w="1414619">
                      <a:extLst>
                        <a:ext uri="{9D8B030D-6E8A-4147-A177-3AD203B41FA5}">
                          <a16:colId xmlns:a16="http://schemas.microsoft.com/office/drawing/2014/main" val="3547219280"/>
                        </a:ext>
                      </a:extLst>
                    </a:gridCol>
                    <a:gridCol w="1410433">
                      <a:extLst>
                        <a:ext uri="{9D8B030D-6E8A-4147-A177-3AD203B41FA5}">
                          <a16:colId xmlns:a16="http://schemas.microsoft.com/office/drawing/2014/main" val="1871277311"/>
                        </a:ext>
                      </a:extLst>
                    </a:gridCol>
                    <a:gridCol w="1410433">
                      <a:extLst>
                        <a:ext uri="{9D8B030D-6E8A-4147-A177-3AD203B41FA5}">
                          <a16:colId xmlns:a16="http://schemas.microsoft.com/office/drawing/2014/main" val="2441269267"/>
                        </a:ext>
                      </a:extLst>
                    </a:gridCol>
                  </a:tblGrid>
                  <a:tr h="1176921"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Métal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Na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Mg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Al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Fe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Zn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W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08061269"/>
                      </a:ext>
                    </a:extLst>
                  </a:tr>
                  <a:tr h="1176921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>
                          <a:blip r:embed="rId2"/>
                          <a:stretch>
                            <a:fillRect l="-287" t="-100000" r="-431805" b="-1015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108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144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333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415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339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131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851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98754406"/>
                      </a:ext>
                    </a:extLst>
                  </a:tr>
                  <a:tr h="1188720"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 err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T</a:t>
                          </a:r>
                          <a:r>
                            <a:rPr lang="fr-FR" baseline="-25000" dirty="0" err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fus</a:t>
                          </a:r>
                          <a:r>
                            <a:rPr lang="fr-FR" baseline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(°C)</a:t>
                          </a:r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98</a:t>
                          </a:r>
                        </a:p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rgbClr val="92D05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649</a:t>
                          </a:r>
                        </a:p>
                      </a:txBody>
                      <a:tcPr>
                        <a:solidFill>
                          <a:srgbClr val="FFC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660</a:t>
                          </a:r>
                        </a:p>
                      </a:txBody>
                      <a:tcPr>
                        <a:solidFill>
                          <a:srgbClr val="FFC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1535</a:t>
                          </a:r>
                        </a:p>
                      </a:txBody>
                      <a:tcPr>
                        <a:solidFill>
                          <a:srgbClr val="FF0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1083</a:t>
                          </a:r>
                        </a:p>
                      </a:txBody>
                      <a:tcPr>
                        <a:solidFill>
                          <a:srgbClr val="FF0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419</a:t>
                          </a:r>
                        </a:p>
                      </a:txBody>
                      <a:tcPr>
                        <a:solidFill>
                          <a:srgbClr val="FFC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3410</a:t>
                          </a:r>
                        </a:p>
                      </a:txBody>
                      <a:tcPr>
                        <a:solidFill>
                          <a:srgbClr val="FF00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3765092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au 2">
                <a:extLst>
                  <a:ext uri="{FF2B5EF4-FFF2-40B4-BE49-F238E27FC236}">
                    <a16:creationId xmlns:a16="http://schemas.microsoft.com/office/drawing/2014/main" id="{01CA57E2-A8FD-44DB-883D-FBD525DBF37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55486465"/>
                  </p:ext>
                </p:extLst>
              </p:nvPr>
            </p:nvGraphicFramePr>
            <p:xfrm>
              <a:off x="211015" y="4123592"/>
              <a:ext cx="11283465" cy="204860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761155">
                      <a:extLst>
                        <a:ext uri="{9D8B030D-6E8A-4147-A177-3AD203B41FA5}">
                          <a16:colId xmlns:a16="http://schemas.microsoft.com/office/drawing/2014/main" val="2029857237"/>
                        </a:ext>
                      </a:extLst>
                    </a:gridCol>
                    <a:gridCol w="3761155">
                      <a:extLst>
                        <a:ext uri="{9D8B030D-6E8A-4147-A177-3AD203B41FA5}">
                          <a16:colId xmlns:a16="http://schemas.microsoft.com/office/drawing/2014/main" val="4000376968"/>
                        </a:ext>
                      </a:extLst>
                    </a:gridCol>
                    <a:gridCol w="3761155">
                      <a:extLst>
                        <a:ext uri="{9D8B030D-6E8A-4147-A177-3AD203B41FA5}">
                          <a16:colId xmlns:a16="http://schemas.microsoft.com/office/drawing/2014/main" val="3912990418"/>
                        </a:ext>
                      </a:extLst>
                    </a:gridCol>
                  </a:tblGrid>
                  <a:tr h="64435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Solide covalent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</a:t>
                          </a:r>
                          <a:r>
                            <a:rPr lang="fr-FR" baseline="-25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(diamant)</a:t>
                          </a:r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Si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09798937"/>
                      </a:ext>
                    </a:extLst>
                  </a:tr>
                  <a:tr h="702129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∆</m:t>
                                    </m:r>
                                  </m:e>
                                  <m:sub>
                                    <m:r>
                                      <a:rPr lang="fr-FR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𝑠𝑢𝑏</m:t>
                                    </m:r>
                                  </m:sub>
                                </m:sSub>
                                <m:r>
                                  <a:rPr lang="fr-FR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𝐻</m:t>
                                </m:r>
                                <m:r>
                                  <a:rPr lang="fr-FR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° (</m:t>
                                </m:r>
                                <m:r>
                                  <a:rPr lang="fr-FR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𝑘𝐽</m:t>
                                </m:r>
                                <m:r>
                                  <a:rPr lang="fr-FR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. </m:t>
                                </m:r>
                                <m:sSup>
                                  <m:sSupPr>
                                    <m:ctrlPr>
                                      <a:rPr lang="fr-FR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fr-FR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𝑚𝑜𝑙</m:t>
                                    </m:r>
                                  </m:e>
                                  <m:sup>
                                    <m:r>
                                      <a:rPr lang="fr-FR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−1</m:t>
                                    </m:r>
                                  </m:sup>
                                </m:sSup>
                                <m:r>
                                  <a:rPr lang="fr-FR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717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446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050691693"/>
                      </a:ext>
                    </a:extLst>
                  </a:tr>
                  <a:tr h="702129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dirty="0" err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T</a:t>
                          </a:r>
                          <a:r>
                            <a:rPr lang="fr-FR" baseline="-25000" dirty="0" err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fus</a:t>
                          </a:r>
                          <a:r>
                            <a:rPr lang="fr-FR" baseline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(°C)</a:t>
                          </a:r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3500</a:t>
                          </a:r>
                        </a:p>
                      </a:txBody>
                      <a:tcPr>
                        <a:solidFill>
                          <a:srgbClr val="FF0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1410</a:t>
                          </a:r>
                        </a:p>
                      </a:txBody>
                      <a:tcPr>
                        <a:solidFill>
                          <a:srgbClr val="FF00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6038618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au 2">
                <a:extLst>
                  <a:ext uri="{FF2B5EF4-FFF2-40B4-BE49-F238E27FC236}">
                    <a16:creationId xmlns:a16="http://schemas.microsoft.com/office/drawing/2014/main" id="{01CA57E2-A8FD-44DB-883D-FBD525DBF37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55486465"/>
                  </p:ext>
                </p:extLst>
              </p:nvPr>
            </p:nvGraphicFramePr>
            <p:xfrm>
              <a:off x="211015" y="4123592"/>
              <a:ext cx="11283465" cy="204860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761155">
                      <a:extLst>
                        <a:ext uri="{9D8B030D-6E8A-4147-A177-3AD203B41FA5}">
                          <a16:colId xmlns:a16="http://schemas.microsoft.com/office/drawing/2014/main" val="2029857237"/>
                        </a:ext>
                      </a:extLst>
                    </a:gridCol>
                    <a:gridCol w="3761155">
                      <a:extLst>
                        <a:ext uri="{9D8B030D-6E8A-4147-A177-3AD203B41FA5}">
                          <a16:colId xmlns:a16="http://schemas.microsoft.com/office/drawing/2014/main" val="4000376968"/>
                        </a:ext>
                      </a:extLst>
                    </a:gridCol>
                    <a:gridCol w="3761155">
                      <a:extLst>
                        <a:ext uri="{9D8B030D-6E8A-4147-A177-3AD203B41FA5}">
                          <a16:colId xmlns:a16="http://schemas.microsoft.com/office/drawing/2014/main" val="3912990418"/>
                        </a:ext>
                      </a:extLst>
                    </a:gridCol>
                  </a:tblGrid>
                  <a:tr h="64435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Solide covalent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</a:t>
                          </a:r>
                          <a:r>
                            <a:rPr lang="fr-FR" baseline="-25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(diamant)</a:t>
                          </a:r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Si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09798937"/>
                      </a:ext>
                    </a:extLst>
                  </a:tr>
                  <a:tr h="702129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>
                          <a:blip r:embed="rId3"/>
                          <a:stretch>
                            <a:fillRect l="-162" t="-97391" r="-200810" b="-1026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717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446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050691693"/>
                      </a:ext>
                    </a:extLst>
                  </a:tr>
                  <a:tr h="702129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dirty="0" err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T</a:t>
                          </a:r>
                          <a:r>
                            <a:rPr lang="fr-FR" baseline="-25000" dirty="0" err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fus</a:t>
                          </a:r>
                          <a:r>
                            <a:rPr lang="fr-FR" baseline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(°C)</a:t>
                          </a:r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endParaRPr lang="fr-FR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3500</a:t>
                          </a:r>
                        </a:p>
                      </a:txBody>
                      <a:tcPr>
                        <a:solidFill>
                          <a:srgbClr val="FF0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1410</a:t>
                          </a:r>
                        </a:p>
                      </a:txBody>
                      <a:tcPr>
                        <a:solidFill>
                          <a:srgbClr val="FF00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60386181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1045721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1AE935E-F8B5-41B1-BF39-A8269A5880F1}"/>
              </a:ext>
            </a:extLst>
          </p:cNvPr>
          <p:cNvSpPr/>
          <p:nvPr/>
        </p:nvSpPr>
        <p:spPr>
          <a:xfrm>
            <a:off x="2061557" y="3429000"/>
            <a:ext cx="581891" cy="20948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84AA742-C18D-400C-BE61-40E22F6D62D5}"/>
              </a:ext>
            </a:extLst>
          </p:cNvPr>
          <p:cNvSpPr/>
          <p:nvPr/>
        </p:nvSpPr>
        <p:spPr>
          <a:xfrm>
            <a:off x="5613862" y="3429000"/>
            <a:ext cx="581891" cy="20948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D624633-8C34-44A3-B1C5-665906109BEA}"/>
              </a:ext>
            </a:extLst>
          </p:cNvPr>
          <p:cNvSpPr/>
          <p:nvPr/>
        </p:nvSpPr>
        <p:spPr>
          <a:xfrm>
            <a:off x="8619973" y="3429000"/>
            <a:ext cx="581891" cy="20948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D0DD385-ABE3-43BD-AE54-B0E93ACEEBF7}"/>
              </a:ext>
            </a:extLst>
          </p:cNvPr>
          <p:cNvSpPr/>
          <p:nvPr/>
        </p:nvSpPr>
        <p:spPr>
          <a:xfrm>
            <a:off x="2061556" y="148244"/>
            <a:ext cx="581891" cy="209480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B711D75-0EA6-4BB3-9A83-687AFCA83B31}"/>
              </a:ext>
            </a:extLst>
          </p:cNvPr>
          <p:cNvSpPr/>
          <p:nvPr/>
        </p:nvSpPr>
        <p:spPr>
          <a:xfrm>
            <a:off x="5613862" y="1040476"/>
            <a:ext cx="581891" cy="209480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13DD4EF-FE7C-4828-A69D-FE65D3686F2D}"/>
              </a:ext>
            </a:extLst>
          </p:cNvPr>
          <p:cNvSpPr/>
          <p:nvPr/>
        </p:nvSpPr>
        <p:spPr>
          <a:xfrm>
            <a:off x="10823160" y="1411194"/>
            <a:ext cx="581891" cy="209480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F18CB821-E0BA-4BFE-A364-E3CCF603CA05}"/>
              </a:ext>
            </a:extLst>
          </p:cNvPr>
          <p:cNvCxnSpPr/>
          <p:nvPr/>
        </p:nvCxnSpPr>
        <p:spPr>
          <a:xfrm>
            <a:off x="2718262" y="2243052"/>
            <a:ext cx="0" cy="1185948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A0FCBBDE-0528-493F-98EA-134AFD0A766D}"/>
              </a:ext>
            </a:extLst>
          </p:cNvPr>
          <p:cNvCxnSpPr>
            <a:cxnSpLocks/>
          </p:cNvCxnSpPr>
          <p:nvPr/>
        </p:nvCxnSpPr>
        <p:spPr>
          <a:xfrm>
            <a:off x="5531370" y="3095625"/>
            <a:ext cx="0" cy="35005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BC5CF3BD-09E3-47CB-8035-4D6455F8FC6D}"/>
              </a:ext>
            </a:extLst>
          </p:cNvPr>
          <p:cNvCxnSpPr>
            <a:cxnSpLocks/>
          </p:cNvCxnSpPr>
          <p:nvPr/>
        </p:nvCxnSpPr>
        <p:spPr>
          <a:xfrm>
            <a:off x="8499186" y="3270652"/>
            <a:ext cx="1641" cy="18798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ZoneTexte 15">
            <a:extLst>
              <a:ext uri="{FF2B5EF4-FFF2-40B4-BE49-F238E27FC236}">
                <a16:creationId xmlns:a16="http://schemas.microsoft.com/office/drawing/2014/main" id="{63BAACF1-6229-47BD-AC83-669EAC572436}"/>
              </a:ext>
            </a:extLst>
          </p:cNvPr>
          <p:cNvSpPr txBox="1"/>
          <p:nvPr/>
        </p:nvSpPr>
        <p:spPr>
          <a:xfrm>
            <a:off x="1662546" y="2568633"/>
            <a:ext cx="12219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E</a:t>
            </a:r>
            <a:r>
              <a:rPr lang="fr-FR" baseline="-25000" dirty="0" err="1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g</a:t>
            </a:r>
            <a:r>
              <a:rPr lang="fr-FR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= 7 eV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D35AD238-03B1-4525-9828-60A4689B195F}"/>
              </a:ext>
            </a:extLst>
          </p:cNvPr>
          <p:cNvSpPr txBox="1"/>
          <p:nvPr/>
        </p:nvSpPr>
        <p:spPr>
          <a:xfrm>
            <a:off x="4174374" y="3123106"/>
            <a:ext cx="1393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E</a:t>
            </a:r>
            <a:r>
              <a:rPr lang="fr-FR" baseline="-25000" dirty="0" err="1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g</a:t>
            </a:r>
            <a:r>
              <a:rPr lang="fr-FR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= 1,1 eV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E9C097F8-E81C-41C0-B594-59C736BDB0F8}"/>
              </a:ext>
            </a:extLst>
          </p:cNvPr>
          <p:cNvSpPr txBox="1"/>
          <p:nvPr/>
        </p:nvSpPr>
        <p:spPr>
          <a:xfrm>
            <a:off x="7110413" y="3161466"/>
            <a:ext cx="1530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E</a:t>
            </a:r>
            <a:r>
              <a:rPr lang="fr-FR" baseline="-25000" dirty="0" err="1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g</a:t>
            </a:r>
            <a:r>
              <a:rPr lang="fr-FR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= 0,67 eV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AD21E745-9833-4764-8B02-1F32EEBE3B4A}"/>
              </a:ext>
            </a:extLst>
          </p:cNvPr>
          <p:cNvSpPr txBox="1"/>
          <p:nvPr/>
        </p:nvSpPr>
        <p:spPr>
          <a:xfrm>
            <a:off x="2186945" y="5843231"/>
            <a:ext cx="639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latin typeface="Cambria Math" panose="02040503050406030204" pitchFamily="18" charset="0"/>
                <a:ea typeface="Cambria Math" panose="02040503050406030204" pitchFamily="18" charset="0"/>
              </a:rPr>
              <a:t>C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62D650C2-6015-413D-85F5-8EE7D275EDDC}"/>
              </a:ext>
            </a:extLst>
          </p:cNvPr>
          <p:cNvSpPr txBox="1"/>
          <p:nvPr/>
        </p:nvSpPr>
        <p:spPr>
          <a:xfrm>
            <a:off x="5776312" y="5843231"/>
            <a:ext cx="639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latin typeface="Cambria Math" panose="02040503050406030204" pitchFamily="18" charset="0"/>
                <a:ea typeface="Cambria Math" panose="02040503050406030204" pitchFamily="18" charset="0"/>
              </a:rPr>
              <a:t>Si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A96861CE-7926-44AF-8723-BF754642A626}"/>
              </a:ext>
            </a:extLst>
          </p:cNvPr>
          <p:cNvSpPr txBox="1"/>
          <p:nvPr/>
        </p:nvSpPr>
        <p:spPr>
          <a:xfrm>
            <a:off x="8650459" y="5838490"/>
            <a:ext cx="639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latin typeface="Cambria Math" panose="02040503050406030204" pitchFamily="18" charset="0"/>
                <a:ea typeface="Cambria Math" panose="02040503050406030204" pitchFamily="18" charset="0"/>
              </a:rPr>
              <a:t>Ge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68AFE91-F03F-46EA-AAE8-F46F97151D6B}"/>
              </a:ext>
            </a:extLst>
          </p:cNvPr>
          <p:cNvSpPr/>
          <p:nvPr/>
        </p:nvSpPr>
        <p:spPr>
          <a:xfrm>
            <a:off x="8619973" y="1212964"/>
            <a:ext cx="581891" cy="209480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AFE8374-E08B-4FE6-9A42-7D2A5CAD96BF}"/>
              </a:ext>
            </a:extLst>
          </p:cNvPr>
          <p:cNvSpPr/>
          <p:nvPr/>
        </p:nvSpPr>
        <p:spPr>
          <a:xfrm>
            <a:off x="10823160" y="3429000"/>
            <a:ext cx="581891" cy="20948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F81629C4-C431-4C1E-8417-BEC7F33A78B7}"/>
              </a:ext>
            </a:extLst>
          </p:cNvPr>
          <p:cNvSpPr txBox="1"/>
          <p:nvPr/>
        </p:nvSpPr>
        <p:spPr>
          <a:xfrm>
            <a:off x="10897985" y="5838490"/>
            <a:ext cx="639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latin typeface="Cambria Math" panose="02040503050406030204" pitchFamily="18" charset="0"/>
                <a:ea typeface="Cambria Math" panose="02040503050406030204" pitchFamily="18" charset="0"/>
              </a:rPr>
              <a:t>Sn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8010C62-CDF8-403B-BCA2-85E2F10C2AA8}"/>
              </a:ext>
            </a:extLst>
          </p:cNvPr>
          <p:cNvSpPr txBox="1"/>
          <p:nvPr/>
        </p:nvSpPr>
        <p:spPr>
          <a:xfrm>
            <a:off x="3674226" y="155172"/>
            <a:ext cx="5918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Diagramme de bandes des éléments de la colonne 14 à 0 K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374F97D-0E1E-481A-98B3-B23A02BDAC93}"/>
              </a:ext>
            </a:extLst>
          </p:cNvPr>
          <p:cNvSpPr txBox="1"/>
          <p:nvPr/>
        </p:nvSpPr>
        <p:spPr>
          <a:xfrm>
            <a:off x="1916589" y="6225859"/>
            <a:ext cx="17584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Isolant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36DEE350-F583-4DE0-A6D9-6386B526955A}"/>
              </a:ext>
            </a:extLst>
          </p:cNvPr>
          <p:cNvSpPr txBox="1"/>
          <p:nvPr/>
        </p:nvSpPr>
        <p:spPr>
          <a:xfrm>
            <a:off x="5124656" y="6207822"/>
            <a:ext cx="2336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Semi-conducteur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664794B6-DF65-46C5-B50D-8F7709FA025C}"/>
              </a:ext>
            </a:extLst>
          </p:cNvPr>
          <p:cNvSpPr txBox="1"/>
          <p:nvPr/>
        </p:nvSpPr>
        <p:spPr>
          <a:xfrm>
            <a:off x="8011320" y="6153172"/>
            <a:ext cx="2336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Semi-conducteur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58A62CA7-E635-4C95-81D7-63D5A60B154A}"/>
              </a:ext>
            </a:extLst>
          </p:cNvPr>
          <p:cNvSpPr txBox="1"/>
          <p:nvPr/>
        </p:nvSpPr>
        <p:spPr>
          <a:xfrm>
            <a:off x="10564020" y="6153310"/>
            <a:ext cx="2336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Conducteur</a:t>
            </a:r>
          </a:p>
        </p:txBody>
      </p:sp>
    </p:spTree>
    <p:extLst>
      <p:ext uri="{BB962C8B-B14F-4D97-AF65-F5344CB8AC3E}">
        <p14:creationId xmlns:p14="http://schemas.microsoft.com/office/powerpoint/2010/main" val="12120401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9A6922A5-3570-4515-9CC5-248C306D30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5697236"/>
              </p:ext>
            </p:extLst>
          </p:nvPr>
        </p:nvGraphicFramePr>
        <p:xfrm>
          <a:off x="2032000" y="719665"/>
          <a:ext cx="8128000" cy="2507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val="726118210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320623219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605421596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4105303497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527530374"/>
                    </a:ext>
                  </a:extLst>
                </a:gridCol>
              </a:tblGrid>
              <a:tr h="1253556"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Solides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C</a:t>
                      </a:r>
                      <a:r>
                        <a:rPr lang="fr-FR" baseline="-250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diamant</a:t>
                      </a:r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1790948"/>
                  </a:ext>
                </a:extLst>
              </a:tr>
              <a:tr h="1253556">
                <a:tc>
                  <a:txBody>
                    <a:bodyPr/>
                    <a:lstStyle/>
                    <a:p>
                      <a:pPr algn="ctr"/>
                      <a:r>
                        <a:rPr lang="fr-FR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T</a:t>
                      </a:r>
                      <a:r>
                        <a:rPr lang="fr-FR" baseline="-250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fus</a:t>
                      </a:r>
                      <a:r>
                        <a:rPr lang="fr-FR" baseline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(°C)</a:t>
                      </a:r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3500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-210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-218,8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-219,6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1309187"/>
                  </a:ext>
                </a:extLst>
              </a:tr>
            </a:tbl>
          </a:graphicData>
        </a:graphic>
      </p:graphicFrame>
      <p:sp>
        <p:nvSpPr>
          <p:cNvPr id="5" name="ZoneTexte 4">
            <a:extLst>
              <a:ext uri="{FF2B5EF4-FFF2-40B4-BE49-F238E27FC236}">
                <a16:creationId xmlns:a16="http://schemas.microsoft.com/office/drawing/2014/main" id="{FAFE0DA2-419A-4557-844C-555FA1881110}"/>
              </a:ext>
            </a:extLst>
          </p:cNvPr>
          <p:cNvSpPr txBox="1"/>
          <p:nvPr/>
        </p:nvSpPr>
        <p:spPr>
          <a:xfrm>
            <a:off x="3112477" y="4141177"/>
            <a:ext cx="5407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29754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7AB2203B-1EF4-4B80-8FDA-0DACF63ACAEC}"/>
              </a:ext>
            </a:extLst>
          </p:cNvPr>
          <p:cNvSpPr/>
          <p:nvPr/>
        </p:nvSpPr>
        <p:spPr>
          <a:xfrm>
            <a:off x="2596661" y="1688123"/>
            <a:ext cx="6770077" cy="2488223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0BB4829C-19AE-44CB-931E-B7AAE59B02AA}"/>
                  </a:ext>
                </a:extLst>
              </p:cNvPr>
              <p:cNvSpPr txBox="1"/>
              <p:nvPr/>
            </p:nvSpPr>
            <p:spPr>
              <a:xfrm>
                <a:off x="2919046" y="1907931"/>
                <a:ext cx="6321669" cy="16475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4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Rappel : </a:t>
                </a:r>
                <a:r>
                  <a:rPr lang="fr-FR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Définition de l’électronégativité au sens de Pauling</a:t>
                </a:r>
              </a:p>
              <a:p>
                <a:endParaRPr lang="fr-FR" sz="2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fr-FR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sty m:val="p"/>
                                </m:rPr>
                                <a:rPr lang="el-GR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χ</m:t>
                              </m:r>
                              <m:d>
                                <m:dPr>
                                  <m:ctrlPr>
                                    <a:rPr lang="fr-FR" sz="24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fr-FR" sz="24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𝐴</m:t>
                                  </m:r>
                                </m:e>
                              </m:d>
                              <m:r>
                                <a:rPr lang="fr-FR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m:rPr>
                                  <m:sty m:val="p"/>
                                </m:rPr>
                                <a:rPr lang="el-GR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χ</m:t>
                              </m:r>
                              <m:d>
                                <m:dPr>
                                  <m:ctrlPr>
                                    <a:rPr lang="fr-FR" sz="24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fr-FR" sz="24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𝐵</m:t>
                                  </m:r>
                                </m:e>
                              </m:d>
                            </m:e>
                          </m:d>
                        </m:e>
                        <m:sup>
                          <m:r>
                            <a:rPr lang="fr-FR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fr-FR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fr-FR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𝑘</m:t>
                      </m:r>
                      <m:r>
                        <a:rPr lang="fr-FR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fr-FR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fr-FR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𝐴𝐵</m:t>
                          </m:r>
                        </m:sub>
                      </m:sSub>
                      <m:r>
                        <a:rPr lang="fr-FR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ad>
                        <m:radPr>
                          <m:degHide m:val="on"/>
                          <m:ctrlPr>
                            <a:rPr lang="fr-FR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b>
                            <m:sSubPr>
                              <m:ctrlPr>
                                <a:rPr lang="fr-FR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𝐷</m:t>
                              </m:r>
                            </m:e>
                            <m:sub>
                              <m:r>
                                <a:rPr lang="fr-FR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𝐴𝐴</m:t>
                              </m:r>
                            </m:sub>
                          </m:sSub>
                          <m:r>
                            <a:rPr lang="fr-F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sSub>
                            <m:sSubPr>
                              <m:ctrlPr>
                                <a:rPr lang="fr-FR" sz="24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𝐷</m:t>
                              </m:r>
                            </m:e>
                            <m:sub>
                              <m:r>
                                <a:rPr lang="fr-FR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𝐵𝐵</m:t>
                              </m:r>
                            </m:sub>
                          </m:sSub>
                        </m:e>
                      </m:rad>
                      <m:r>
                        <a:rPr lang="fr-FR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fr-FR" sz="2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0BB4829C-19AE-44CB-931E-B7AAE59B02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9046" y="1907931"/>
                <a:ext cx="6321669" cy="1647567"/>
              </a:xfrm>
              <a:prstGeom prst="rect">
                <a:avLst/>
              </a:prstGeom>
              <a:blipFill>
                <a:blip r:embed="rId2"/>
                <a:stretch>
                  <a:fillRect l="-1543" t="-296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4167877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922</TotalTime>
  <Words>435</Words>
  <Application>Microsoft Office PowerPoint</Application>
  <PresentationFormat>Grand écran</PresentationFormat>
  <Paragraphs>245</Paragraphs>
  <Slides>13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Cambria Math</vt:lpstr>
      <vt:lpstr>Thème Office</vt:lpstr>
      <vt:lpstr>Présentation PowerPoint</vt:lpstr>
      <vt:lpstr>Présentation PowerPoint</vt:lpstr>
      <vt:lpstr>Présentation PowerPoint</vt:lpstr>
      <vt:lpstr>PUF p.234 Tableau periodique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LOIC</dc:creator>
  <cp:lastModifiedBy>LOIC</cp:lastModifiedBy>
  <cp:revision>54</cp:revision>
  <dcterms:created xsi:type="dcterms:W3CDTF">2019-04-22T13:44:33Z</dcterms:created>
  <dcterms:modified xsi:type="dcterms:W3CDTF">2019-06-09T08:17:07Z</dcterms:modified>
</cp:coreProperties>
</file>