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6" r:id="rId4"/>
    <p:sldId id="257" r:id="rId5"/>
    <p:sldId id="258" r:id="rId6"/>
    <p:sldId id="259" r:id="rId7"/>
    <p:sldId id="260" r:id="rId8"/>
    <p:sldId id="264" r:id="rId9"/>
    <p:sldId id="261" r:id="rId10"/>
    <p:sldId id="267" r:id="rId11"/>
    <p:sldId id="268" r:id="rId12"/>
    <p:sldId id="263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3853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177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2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27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89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007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674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360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887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9287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948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601E1-751A-4E50-AB6D-E72F7E92D06E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20859-3E28-48A8-8E07-D2E5702141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167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92131B9-686C-49B4-9BF8-102552EA0846}"/>
              </a:ext>
            </a:extLst>
          </p:cNvPr>
          <p:cNvSpPr txBox="1"/>
          <p:nvPr/>
        </p:nvSpPr>
        <p:spPr>
          <a:xfrm>
            <a:off x="3974122" y="2804746"/>
            <a:ext cx="71569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latin typeface="Cambria Math" panose="02040503050406030204" pitchFamily="18" charset="0"/>
                <a:ea typeface="Cambria Math" panose="02040503050406030204" pitchFamily="18" charset="0"/>
              </a:rPr>
              <a:t>L’eau solvant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79B758-0FB8-40ED-BA51-9CC348DD6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320882"/>
            <a:ext cx="3988777" cy="20608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84A624F-6647-4588-935A-2612155C13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491" y="246185"/>
            <a:ext cx="3411415" cy="255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84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22EA01A-3D43-4EA3-ACA0-0EE70B525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5" y="1337089"/>
            <a:ext cx="7668852" cy="3972805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CD77E0C2-BFF6-4A7F-B1C6-2DB44D02DBD8}"/>
              </a:ext>
            </a:extLst>
          </p:cNvPr>
          <p:cNvSpPr/>
          <p:nvPr/>
        </p:nvSpPr>
        <p:spPr>
          <a:xfrm>
            <a:off x="2515195" y="3112477"/>
            <a:ext cx="975351" cy="59787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5D24A03-7939-4019-B61E-45CC674BC3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34" b="-2948"/>
          <a:stretch/>
        </p:blipFill>
        <p:spPr>
          <a:xfrm rot="18688392" flipH="1">
            <a:off x="2265725" y="1069310"/>
            <a:ext cx="718950" cy="3180771"/>
          </a:xfrm>
          <a:prstGeom prst="rect">
            <a:avLst/>
          </a:prstGeom>
        </p:spPr>
      </p:pic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59C68503-7C4E-4879-BB42-EF0457A16072}"/>
              </a:ext>
            </a:extLst>
          </p:cNvPr>
          <p:cNvSpPr/>
          <p:nvPr/>
        </p:nvSpPr>
        <p:spPr>
          <a:xfrm>
            <a:off x="2075579" y="2431095"/>
            <a:ext cx="1037493" cy="685800"/>
          </a:xfrm>
          <a:custGeom>
            <a:avLst/>
            <a:gdLst>
              <a:gd name="connsiteX0" fmla="*/ 0 w 1037493"/>
              <a:gd name="connsiteY0" fmla="*/ 61546 h 685800"/>
              <a:gd name="connsiteX1" fmla="*/ 589085 w 1037493"/>
              <a:gd name="connsiteY1" fmla="*/ 624253 h 685800"/>
              <a:gd name="connsiteX2" fmla="*/ 870439 w 1037493"/>
              <a:gd name="connsiteY2" fmla="*/ 677007 h 685800"/>
              <a:gd name="connsiteX3" fmla="*/ 975946 w 1037493"/>
              <a:gd name="connsiteY3" fmla="*/ 685800 h 685800"/>
              <a:gd name="connsiteX4" fmla="*/ 1037493 w 1037493"/>
              <a:gd name="connsiteY4" fmla="*/ 606669 h 685800"/>
              <a:gd name="connsiteX5" fmla="*/ 905608 w 1037493"/>
              <a:gd name="connsiteY5" fmla="*/ 281353 h 685800"/>
              <a:gd name="connsiteX6" fmla="*/ 580293 w 1037493"/>
              <a:gd name="connsiteY6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493" h="685800">
                <a:moveTo>
                  <a:pt x="0" y="61546"/>
                </a:moveTo>
                <a:lnTo>
                  <a:pt x="589085" y="624253"/>
                </a:lnTo>
                <a:lnTo>
                  <a:pt x="870439" y="677007"/>
                </a:lnTo>
                <a:lnTo>
                  <a:pt x="975946" y="685800"/>
                </a:lnTo>
                <a:lnTo>
                  <a:pt x="1037493" y="606669"/>
                </a:lnTo>
                <a:lnTo>
                  <a:pt x="905608" y="281353"/>
                </a:lnTo>
                <a:lnTo>
                  <a:pt x="580293" y="0"/>
                </a:lnTo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C32463E-7710-4C10-91AA-864E323E00BE}"/>
              </a:ext>
            </a:extLst>
          </p:cNvPr>
          <p:cNvCxnSpPr>
            <a:cxnSpLocks/>
          </p:cNvCxnSpPr>
          <p:nvPr/>
        </p:nvCxnSpPr>
        <p:spPr>
          <a:xfrm>
            <a:off x="1635369" y="2773995"/>
            <a:ext cx="6330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FDE16416-0CE9-46EB-877A-7110A2268DD6}"/>
              </a:ext>
            </a:extLst>
          </p:cNvPr>
          <p:cNvSpPr txBox="1"/>
          <p:nvPr/>
        </p:nvSpPr>
        <p:spPr>
          <a:xfrm>
            <a:off x="11709" y="2573940"/>
            <a:ext cx="1927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Réserve d’eau</a:t>
            </a:r>
          </a:p>
        </p:txBody>
      </p:sp>
    </p:spTree>
    <p:extLst>
      <p:ext uri="{BB962C8B-B14F-4D97-AF65-F5344CB8AC3E}">
        <p14:creationId xmlns:p14="http://schemas.microsoft.com/office/powerpoint/2010/main" val="2201631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34A4621-15A2-41A0-8C43-029DA62A9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738" y="1166353"/>
            <a:ext cx="3581400" cy="2182416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67438813-654C-457E-89BD-211947DD0473}"/>
              </a:ext>
            </a:extLst>
          </p:cNvPr>
          <p:cNvSpPr/>
          <p:nvPr/>
        </p:nvSpPr>
        <p:spPr>
          <a:xfrm>
            <a:off x="3965331" y="184638"/>
            <a:ext cx="3581400" cy="861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L’eau solvant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FD62637-4817-45D0-948F-827BDBAD0D2B}"/>
              </a:ext>
            </a:extLst>
          </p:cNvPr>
          <p:cNvCxnSpPr>
            <a:cxnSpLocks/>
          </p:cNvCxnSpPr>
          <p:nvPr/>
        </p:nvCxnSpPr>
        <p:spPr>
          <a:xfrm flipH="1">
            <a:off x="3248014" y="2614062"/>
            <a:ext cx="784724" cy="461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CA60923F-9463-41FD-8F8C-278493D952F6}"/>
              </a:ext>
            </a:extLst>
          </p:cNvPr>
          <p:cNvSpPr/>
          <p:nvPr/>
        </p:nvSpPr>
        <p:spPr>
          <a:xfrm>
            <a:off x="261389" y="2726985"/>
            <a:ext cx="2968866" cy="120454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Polaire, Protique, Très dissociant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2C8E8D4F-D29C-4C85-A336-0A22F1B0FE38}"/>
              </a:ext>
            </a:extLst>
          </p:cNvPr>
          <p:cNvCxnSpPr>
            <a:cxnSpLocks/>
          </p:cNvCxnSpPr>
          <p:nvPr/>
        </p:nvCxnSpPr>
        <p:spPr>
          <a:xfrm flipH="1">
            <a:off x="4726412" y="2748420"/>
            <a:ext cx="709617" cy="1102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9BCC3867-8F4D-4C06-9628-B554CC737500}"/>
              </a:ext>
            </a:extLst>
          </p:cNvPr>
          <p:cNvCxnSpPr>
            <a:cxnSpLocks/>
          </p:cNvCxnSpPr>
          <p:nvPr/>
        </p:nvCxnSpPr>
        <p:spPr>
          <a:xfrm>
            <a:off x="6789124" y="2726985"/>
            <a:ext cx="689462" cy="1110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>
            <a:extLst>
              <a:ext uri="{FF2B5EF4-FFF2-40B4-BE49-F238E27FC236}">
                <a16:creationId xmlns:a16="http://schemas.microsoft.com/office/drawing/2014/main" id="{7844F918-54D4-41CD-9443-AFBBDF3813C0}"/>
              </a:ext>
            </a:extLst>
          </p:cNvPr>
          <p:cNvSpPr/>
          <p:nvPr/>
        </p:nvSpPr>
        <p:spPr>
          <a:xfrm>
            <a:off x="2686052" y="3967530"/>
            <a:ext cx="2856029" cy="13716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Traitement en chimie organique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CE7FFD0-E42A-414A-ADC2-2250E5E2BFDB}"/>
              </a:ext>
            </a:extLst>
          </p:cNvPr>
          <p:cNvSpPr/>
          <p:nvPr/>
        </p:nvSpPr>
        <p:spPr>
          <a:xfrm>
            <a:off x="6186123" y="3967530"/>
            <a:ext cx="2856029" cy="13716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L’eau en synthèse pour des états de transitions compact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9CEAADC4-DB04-4219-8D51-34F383364B6F}"/>
              </a:ext>
            </a:extLst>
          </p:cNvPr>
          <p:cNvCxnSpPr>
            <a:cxnSpLocks/>
          </p:cNvCxnSpPr>
          <p:nvPr/>
        </p:nvCxnSpPr>
        <p:spPr>
          <a:xfrm>
            <a:off x="7397257" y="2337654"/>
            <a:ext cx="1340830" cy="552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llipse 28">
            <a:extLst>
              <a:ext uri="{FF2B5EF4-FFF2-40B4-BE49-F238E27FC236}">
                <a16:creationId xmlns:a16="http://schemas.microsoft.com/office/drawing/2014/main" id="{6D6B0430-AF8D-4CEB-AE30-A54E03DB59F9}"/>
              </a:ext>
            </a:extLst>
          </p:cNvPr>
          <p:cNvSpPr/>
          <p:nvPr/>
        </p:nvSpPr>
        <p:spPr>
          <a:xfrm>
            <a:off x="8623787" y="2614062"/>
            <a:ext cx="2558562" cy="120839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Distillation</a:t>
            </a:r>
          </a:p>
        </p:txBody>
      </p:sp>
    </p:spTree>
    <p:extLst>
      <p:ext uri="{BB962C8B-B14F-4D97-AF65-F5344CB8AC3E}">
        <p14:creationId xmlns:p14="http://schemas.microsoft.com/office/powerpoint/2010/main" val="2823237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L’eau est un solvant polaire, </a:t>
            </a:r>
            <a:r>
              <a:rPr lang="fr-FR" dirty="0" err="1"/>
              <a:t>protique</a:t>
            </a:r>
            <a:r>
              <a:rPr lang="fr-FR" dirty="0"/>
              <a:t>, très dissociant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La solvatation d’espèces (qu’elles soient solubles dans l’eau ou pas) met en jeu un réarrangement local des molécules d’eau.</a:t>
            </a:r>
          </a:p>
          <a:p>
            <a:endParaRPr lang="fr-FR" dirty="0"/>
          </a:p>
          <a:p>
            <a:r>
              <a:rPr lang="fr-FR" dirty="0"/>
              <a:t>L’eau peut être utilisée comme solvant, et durant les traitements suivant </a:t>
            </a:r>
            <a:r>
              <a:rPr lang="fr-FR"/>
              <a:t>une réaction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4788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133" y="574530"/>
            <a:ext cx="6107806" cy="58708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48300" y="2105025"/>
            <a:ext cx="3419475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 rot="19990286">
            <a:off x="5096387" y="2721551"/>
            <a:ext cx="525079" cy="95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 rot="16614241">
            <a:off x="5604079" y="2986622"/>
            <a:ext cx="525079" cy="95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 rot="16200000">
            <a:off x="4103038" y="3700940"/>
            <a:ext cx="669665" cy="95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 rot="16200000">
            <a:off x="4441412" y="3105495"/>
            <a:ext cx="295740" cy="1130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 rot="19990286">
            <a:off x="5164870" y="3435304"/>
            <a:ext cx="113792" cy="71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 rot="19990286">
            <a:off x="5038009" y="3511504"/>
            <a:ext cx="113792" cy="71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 rot="16200000">
            <a:off x="5082486" y="4168629"/>
            <a:ext cx="222471" cy="2339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826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945EC17-4D38-400C-8E60-55598865A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079716"/>
              </p:ext>
            </p:extLst>
          </p:nvPr>
        </p:nvGraphicFramePr>
        <p:xfrm>
          <a:off x="837712" y="1748366"/>
          <a:ext cx="10516575" cy="3061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315">
                  <a:extLst>
                    <a:ext uri="{9D8B030D-6E8A-4147-A177-3AD203B41FA5}">
                      <a16:colId xmlns:a16="http://schemas.microsoft.com/office/drawing/2014/main" val="4167280496"/>
                    </a:ext>
                  </a:extLst>
                </a:gridCol>
                <a:gridCol w="2103315">
                  <a:extLst>
                    <a:ext uri="{9D8B030D-6E8A-4147-A177-3AD203B41FA5}">
                      <a16:colId xmlns:a16="http://schemas.microsoft.com/office/drawing/2014/main" val="2574039399"/>
                    </a:ext>
                  </a:extLst>
                </a:gridCol>
                <a:gridCol w="2103315">
                  <a:extLst>
                    <a:ext uri="{9D8B030D-6E8A-4147-A177-3AD203B41FA5}">
                      <a16:colId xmlns:a16="http://schemas.microsoft.com/office/drawing/2014/main" val="2982829863"/>
                    </a:ext>
                  </a:extLst>
                </a:gridCol>
                <a:gridCol w="2884366">
                  <a:extLst>
                    <a:ext uri="{9D8B030D-6E8A-4147-A177-3AD203B41FA5}">
                      <a16:colId xmlns:a16="http://schemas.microsoft.com/office/drawing/2014/main" val="2848153787"/>
                    </a:ext>
                  </a:extLst>
                </a:gridCol>
                <a:gridCol w="1322264">
                  <a:extLst>
                    <a:ext uri="{9D8B030D-6E8A-4147-A177-3AD203B41FA5}">
                      <a16:colId xmlns:a16="http://schemas.microsoft.com/office/drawing/2014/main" val="4278002553"/>
                    </a:ext>
                  </a:extLst>
                </a:gridCol>
              </a:tblGrid>
              <a:tr h="61220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Solvants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sz="3200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fus</a:t>
                      </a:r>
                      <a:r>
                        <a:rPr lang="fr-FR" sz="32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(°C)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sz="3200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eb</a:t>
                      </a:r>
                      <a:r>
                        <a:rPr lang="fr-FR" sz="32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(°C)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µ (10</a:t>
                      </a:r>
                      <a:r>
                        <a:rPr lang="fr-FR" sz="32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-30</a:t>
                      </a:r>
                      <a:r>
                        <a:rPr lang="fr-FR" sz="32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</a:t>
                      </a:r>
                      <a:r>
                        <a:rPr lang="fr-FR" sz="3200" baseline="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C.m</a:t>
                      </a:r>
                      <a:r>
                        <a:rPr lang="fr-FR" sz="32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e</a:t>
                      </a:r>
                      <a:r>
                        <a:rPr lang="fr-FR" sz="32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059848"/>
                  </a:ext>
                </a:extLst>
              </a:tr>
              <a:tr h="61220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637875"/>
                  </a:ext>
                </a:extLst>
              </a:tr>
              <a:tr h="61220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Ethanol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-115°C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78,3°C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85627"/>
                  </a:ext>
                </a:extLst>
              </a:tr>
              <a:tr h="61220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Toluène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-95°C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111°C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584829"/>
                  </a:ext>
                </a:extLst>
              </a:tr>
              <a:tr h="61220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DMSO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18,5°C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189°C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13,5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124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5651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53637" y="1657989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NaCl</a:t>
            </a:r>
            <a:r>
              <a:rPr lang="fr-FR" sz="2400" baseline="-250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(s)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2400" dirty="0">
              <a:latin typeface="LM Roman 10" panose="00000500000000000000" pitchFamily="5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05428" y="5029302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LM Roman 10" panose="00000500000000000000" pitchFamily="50" charset="0"/>
              </a:rPr>
              <a:t>Na</a:t>
            </a:r>
            <a:r>
              <a:rPr lang="fr-FR" sz="2400" baseline="-25000" dirty="0">
                <a:latin typeface="LM Roman 10" panose="00000500000000000000" pitchFamily="50" charset="0"/>
              </a:rPr>
              <a:t>(g)</a:t>
            </a:r>
            <a:r>
              <a:rPr lang="fr-FR" sz="2400" baseline="30000" dirty="0">
                <a:latin typeface="LM Roman 10" panose="00000500000000000000" pitchFamily="50" charset="0"/>
              </a:rPr>
              <a:t>+</a:t>
            </a:r>
            <a:r>
              <a:rPr lang="fr-FR" sz="2400" dirty="0">
                <a:latin typeface="LM Roman 10" panose="00000500000000000000" pitchFamily="50" charset="0"/>
              </a:rPr>
              <a:t> + Cl</a:t>
            </a:r>
            <a:r>
              <a:rPr lang="fr-FR" sz="2400" baseline="30000" dirty="0">
                <a:latin typeface="LM Roman 10" panose="00000500000000000000" pitchFamily="50" charset="0"/>
              </a:rPr>
              <a:t>-</a:t>
            </a:r>
            <a:r>
              <a:rPr lang="fr-FR" sz="2400" baseline="-25000" dirty="0">
                <a:latin typeface="LM Roman 10" panose="00000500000000000000" pitchFamily="50" charset="0"/>
              </a:rPr>
              <a:t>(g)</a:t>
            </a:r>
            <a:endParaRPr lang="fr-FR" sz="2400" dirty="0">
              <a:latin typeface="LM Roman 10" panose="00000500000000000000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97357" y="1657989"/>
            <a:ext cx="2294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LM Roman 10" panose="00000500000000000000" pitchFamily="50" charset="0"/>
              </a:rPr>
              <a:t>Na</a:t>
            </a:r>
            <a:r>
              <a:rPr lang="fr-FR" sz="2400" baseline="-25000" dirty="0">
                <a:latin typeface="LM Roman 10" panose="00000500000000000000" pitchFamily="50" charset="0"/>
              </a:rPr>
              <a:t>(</a:t>
            </a:r>
            <a:r>
              <a:rPr lang="fr-FR" sz="2400" baseline="-25000" dirty="0" err="1">
                <a:latin typeface="LM Roman 10" panose="00000500000000000000" pitchFamily="50" charset="0"/>
              </a:rPr>
              <a:t>aq</a:t>
            </a:r>
            <a:r>
              <a:rPr lang="fr-FR" sz="2400" baseline="-25000" dirty="0">
                <a:latin typeface="LM Roman 10" panose="00000500000000000000" pitchFamily="50" charset="0"/>
              </a:rPr>
              <a:t>)</a:t>
            </a:r>
            <a:r>
              <a:rPr lang="fr-FR" sz="2400" baseline="30000" dirty="0">
                <a:latin typeface="LM Roman 10" panose="00000500000000000000" pitchFamily="50" charset="0"/>
              </a:rPr>
              <a:t>+</a:t>
            </a:r>
            <a:r>
              <a:rPr lang="fr-FR" sz="2400" dirty="0">
                <a:latin typeface="LM Roman 10" panose="00000500000000000000" pitchFamily="50" charset="0"/>
              </a:rPr>
              <a:t> + Cl</a:t>
            </a:r>
            <a:r>
              <a:rPr lang="fr-FR" sz="2400" baseline="30000" dirty="0">
                <a:latin typeface="LM Roman 10" panose="00000500000000000000" pitchFamily="50" charset="0"/>
              </a:rPr>
              <a:t>-</a:t>
            </a:r>
            <a:r>
              <a:rPr lang="fr-FR" sz="2400" baseline="-25000" dirty="0">
                <a:latin typeface="LM Roman 10" panose="00000500000000000000" pitchFamily="50" charset="0"/>
              </a:rPr>
              <a:t>(</a:t>
            </a:r>
            <a:r>
              <a:rPr lang="fr-FR" sz="2400" baseline="-25000" dirty="0" err="1">
                <a:latin typeface="LM Roman 10" panose="00000500000000000000" pitchFamily="50" charset="0"/>
              </a:rPr>
              <a:t>aq</a:t>
            </a:r>
            <a:r>
              <a:rPr lang="fr-FR" sz="2400" baseline="-25000" dirty="0">
                <a:latin typeface="LM Roman 10" panose="00000500000000000000" pitchFamily="50" charset="0"/>
              </a:rPr>
              <a:t>)</a:t>
            </a:r>
            <a:endParaRPr lang="fr-FR" sz="2400" dirty="0">
              <a:latin typeface="LM Roman 10" panose="000005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8470" y="1318510"/>
            <a:ext cx="1736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</a:rPr>
              <a:t>Δ</a:t>
            </a:r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H°</a:t>
            </a:r>
            <a:r>
              <a:rPr lang="fr-FR" sz="2400" baseline="-250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dissolution</a:t>
            </a:r>
            <a:endParaRPr lang="fr-FR" sz="2400" dirty="0">
              <a:latin typeface="LM Roman 10" panose="00000500000000000000" pitchFamily="50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4670" y="3459061"/>
            <a:ext cx="1407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2400" baseline="-250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NaCl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fr-FR" sz="2400" dirty="0">
              <a:latin typeface="LM Roman 10" panose="00000500000000000000" pitchFamily="50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18816" y="3464601"/>
            <a:ext cx="4964308" cy="962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ΔH°</a:t>
            </a:r>
            <a:r>
              <a:rPr lang="fr-FR" sz="2400" baseline="-250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solvatation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(Cl</a:t>
            </a:r>
            <a:r>
              <a:rPr lang="fr-FR" sz="2400" baseline="300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)+</a:t>
            </a:r>
            <a:r>
              <a:rPr lang="fr-FR" sz="24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ΔH°</a:t>
            </a:r>
            <a:r>
              <a:rPr lang="fr-FR" sz="2400" baseline="-25000" dirty="0" err="1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solvatation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(Na</a:t>
            </a:r>
            <a:r>
              <a:rPr lang="fr-FR" sz="2400" baseline="300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fr-FR" sz="2400" dirty="0"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400" dirty="0">
              <a:latin typeface="LM Roman 10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Connecteur droit avec flèche 12"/>
          <p:cNvCxnSpPr>
            <a:stCxn id="4" idx="3"/>
            <a:endCxn id="7" idx="1"/>
          </p:cNvCxnSpPr>
          <p:nvPr/>
        </p:nvCxnSpPr>
        <p:spPr>
          <a:xfrm>
            <a:off x="2283461" y="1888822"/>
            <a:ext cx="4813896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flipV="1">
            <a:off x="4900569" y="2175892"/>
            <a:ext cx="3236495" cy="285341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1427227" y="2119654"/>
            <a:ext cx="2034688" cy="285341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AE40297-790C-4DBF-A311-6D4038DB70C6}"/>
              </a:ext>
            </a:extLst>
          </p:cNvPr>
          <p:cNvSpPr txBox="1"/>
          <p:nvPr/>
        </p:nvSpPr>
        <p:spPr>
          <a:xfrm>
            <a:off x="9302260" y="4127848"/>
            <a:ext cx="1969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-404 kJ.mol</a:t>
            </a:r>
            <a:r>
              <a:rPr lang="fr-FR" sz="2000" baseline="3000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sz="2000" dirty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8896AE1-15ED-4F45-973E-CF57FE4E2E97}"/>
              </a:ext>
            </a:extLst>
          </p:cNvPr>
          <p:cNvSpPr txBox="1"/>
          <p:nvPr/>
        </p:nvSpPr>
        <p:spPr>
          <a:xfrm>
            <a:off x="7031493" y="4127848"/>
            <a:ext cx="1969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-380 kJ.mol</a:t>
            </a:r>
            <a:r>
              <a:rPr lang="fr-FR" sz="2000" baseline="30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sz="2000" dirty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4B4DB01-E211-4C0C-8C9E-804AA738E766}"/>
              </a:ext>
            </a:extLst>
          </p:cNvPr>
          <p:cNvSpPr txBox="1"/>
          <p:nvPr/>
        </p:nvSpPr>
        <p:spPr>
          <a:xfrm>
            <a:off x="900556" y="4127848"/>
            <a:ext cx="1969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788 kJ</a:t>
            </a:r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.mol</a:t>
            </a:r>
            <a:r>
              <a:rPr lang="fr-FR" sz="2000" baseline="30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sz="2000" dirty="0">
              <a:solidFill>
                <a:srgbClr val="00B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149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7" t="20185" r="5555" b="9259"/>
          <a:stretch/>
        </p:blipFill>
        <p:spPr>
          <a:xfrm>
            <a:off x="1400799" y="1409700"/>
            <a:ext cx="4699000" cy="483870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H="1">
            <a:off x="5753100" y="3575050"/>
            <a:ext cx="2057400" cy="2540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7874000" y="3275568"/>
            <a:ext cx="25909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Première sphère</a:t>
            </a:r>
          </a:p>
          <a:p>
            <a:r>
              <a:rPr lang="fr-FR" sz="2800" dirty="0"/>
              <a:t> de solvatation</a:t>
            </a:r>
          </a:p>
        </p:txBody>
      </p:sp>
    </p:spTree>
    <p:extLst>
      <p:ext uri="{BB962C8B-B14F-4D97-AF65-F5344CB8AC3E}">
        <p14:creationId xmlns:p14="http://schemas.microsoft.com/office/powerpoint/2010/main" val="85522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5111"/>
              </p:ext>
            </p:extLst>
          </p:nvPr>
        </p:nvGraphicFramePr>
        <p:xfrm>
          <a:off x="2695574" y="533400"/>
          <a:ext cx="5961199" cy="310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S ChemDraw Drawing" r:id="rId3" imgW="1924070" imgH="1000949" progId="ChemDraw.Document.6.0">
                  <p:embed/>
                </p:oleObj>
              </mc:Choice>
              <mc:Fallback>
                <p:oleObj name="CS ChemDraw Drawing" r:id="rId3" imgW="1924070" imgH="100094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5574" y="533400"/>
                        <a:ext cx="5961199" cy="310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9156700" y="2085181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r=89%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31885" y="4660900"/>
            <a:ext cx="98308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À la fin de la réaction (tout le réactif a été consommé), dans le ballon il reste :</a:t>
            </a:r>
          </a:p>
          <a:p>
            <a:pPr marL="285750" indent="-285750">
              <a:buFontTx/>
              <a:buChar char="-"/>
            </a:pPr>
            <a:r>
              <a:rPr lang="fr-FR" sz="2400" dirty="0"/>
              <a:t>produit</a:t>
            </a:r>
          </a:p>
          <a:p>
            <a:pPr marL="285750" indent="-285750">
              <a:buFontTx/>
              <a:buChar char="-"/>
            </a:pPr>
            <a:r>
              <a:rPr lang="fr-FR" sz="2400" dirty="0" err="1"/>
              <a:t>NaB</a:t>
            </a:r>
            <a:r>
              <a:rPr lang="fr-FR" sz="2400" dirty="0"/>
              <a:t>(</a:t>
            </a:r>
            <a:r>
              <a:rPr lang="fr-FR" sz="2400" dirty="0" err="1"/>
              <a:t>OEt</a:t>
            </a:r>
            <a:r>
              <a:rPr lang="fr-FR" sz="2400" dirty="0"/>
              <a:t>)</a:t>
            </a:r>
            <a:r>
              <a:rPr lang="fr-FR" sz="2400" baseline="-25000" dirty="0"/>
              <a:t>4</a:t>
            </a:r>
            <a:endParaRPr lang="fr-FR" sz="2400" dirty="0"/>
          </a:p>
          <a:p>
            <a:pPr marL="285750" indent="-285750">
              <a:buFontTx/>
              <a:buChar char="-"/>
            </a:pPr>
            <a:r>
              <a:rPr lang="fr-FR" sz="2400" dirty="0"/>
              <a:t>NaBH</a:t>
            </a:r>
            <a:r>
              <a:rPr lang="fr-FR" sz="2400" baseline="-25000" dirty="0"/>
              <a:t>4 </a:t>
            </a:r>
            <a:r>
              <a:rPr lang="fr-FR" sz="2400" dirty="0"/>
              <a:t> en excès n’ayant pas réagi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262964" y="3646934"/>
            <a:ext cx="418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Para-</a:t>
            </a:r>
            <a:r>
              <a:rPr lang="fr-FR" sz="2400" b="1" dirty="0" err="1"/>
              <a:t>nitroacétophénone</a:t>
            </a:r>
            <a:r>
              <a:rPr lang="fr-FR" sz="2400" b="1" dirty="0"/>
              <a:t> (1 éq.)</a:t>
            </a:r>
          </a:p>
        </p:txBody>
      </p:sp>
    </p:spTree>
    <p:extLst>
      <p:ext uri="{BB962C8B-B14F-4D97-AF65-F5344CB8AC3E}">
        <p14:creationId xmlns:p14="http://schemas.microsoft.com/office/powerpoint/2010/main" val="1443671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3D7A275-431A-4E41-8A70-739F09C1C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43" y="0"/>
            <a:ext cx="3265714" cy="6858000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6C237CC-33E5-46F4-A500-5EF75F52A7EC}"/>
              </a:ext>
            </a:extLst>
          </p:cNvPr>
          <p:cNvSpPr/>
          <p:nvPr/>
        </p:nvSpPr>
        <p:spPr>
          <a:xfrm>
            <a:off x="7385538" y="1890346"/>
            <a:ext cx="281354" cy="5802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1084DFF-AF42-4AB8-9555-048B62870DF5}"/>
              </a:ext>
            </a:extLst>
          </p:cNvPr>
          <p:cNvSpPr/>
          <p:nvPr/>
        </p:nvSpPr>
        <p:spPr>
          <a:xfrm>
            <a:off x="7352044" y="4592515"/>
            <a:ext cx="281354" cy="5802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B03C7E5-A613-4792-A124-7189D587F19C}"/>
              </a:ext>
            </a:extLst>
          </p:cNvPr>
          <p:cNvSpPr txBox="1"/>
          <p:nvPr/>
        </p:nvSpPr>
        <p:spPr>
          <a:xfrm>
            <a:off x="7271238" y="1949659"/>
            <a:ext cx="5530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 contenant le produit organique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E4B2979-144E-467F-A660-D68D0045A1AB}"/>
              </a:ext>
            </a:extLst>
          </p:cNvPr>
          <p:cNvSpPr txBox="1"/>
          <p:nvPr/>
        </p:nvSpPr>
        <p:spPr>
          <a:xfrm>
            <a:off x="7159869" y="4533201"/>
            <a:ext cx="5530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Solution de NaCl saturée contenant les sels de Bore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59CF2DFD-E579-44D6-8642-76314BFD41C5}"/>
              </a:ext>
            </a:extLst>
          </p:cNvPr>
          <p:cNvSpPr/>
          <p:nvPr/>
        </p:nvSpPr>
        <p:spPr>
          <a:xfrm>
            <a:off x="4879731" y="0"/>
            <a:ext cx="1134207" cy="800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34932-B2B8-4F20-9944-C483EF637986}"/>
              </a:ext>
            </a:extLst>
          </p:cNvPr>
          <p:cNvSpPr/>
          <p:nvPr/>
        </p:nvSpPr>
        <p:spPr>
          <a:xfrm>
            <a:off x="5196254" y="984738"/>
            <a:ext cx="553915" cy="254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275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49500" y="1549400"/>
            <a:ext cx="896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Images de deux gouttes d’huile dans l’eau  séparées, qu’on réunit</a:t>
            </a:r>
          </a:p>
        </p:txBody>
      </p:sp>
      <p:sp>
        <p:nvSpPr>
          <p:cNvPr id="5" name="Ellipse 4"/>
          <p:cNvSpPr/>
          <p:nvPr/>
        </p:nvSpPr>
        <p:spPr>
          <a:xfrm>
            <a:off x="6365984" y="4434262"/>
            <a:ext cx="880429" cy="76327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941871" y="4527925"/>
            <a:ext cx="408621" cy="6696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4012831" y="417184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3654375" y="499607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3643421" y="4513320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4446851" y="4513320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4435582" y="495162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4083792" y="5275480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3301905" y="471564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+</a:t>
            </a:r>
          </a:p>
        </p:txBody>
      </p:sp>
      <p:sp>
        <p:nvSpPr>
          <p:cNvPr id="24" name="Ellipse 23"/>
          <p:cNvSpPr/>
          <p:nvPr/>
        </p:nvSpPr>
        <p:spPr>
          <a:xfrm>
            <a:off x="2580272" y="614796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2846972" y="6102488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= H</a:t>
            </a:r>
            <a:r>
              <a:rPr lang="fr-FR" baseline="-25000" dirty="0"/>
              <a:t>2</a:t>
            </a:r>
            <a:r>
              <a:rPr lang="fr-FR" dirty="0"/>
              <a:t>O</a:t>
            </a:r>
          </a:p>
        </p:txBody>
      </p:sp>
      <p:cxnSp>
        <p:nvCxnSpPr>
          <p:cNvPr id="30" name="Connecteur droit avec flèche 29"/>
          <p:cNvCxnSpPr/>
          <p:nvPr/>
        </p:nvCxnSpPr>
        <p:spPr>
          <a:xfrm>
            <a:off x="4952499" y="4878009"/>
            <a:ext cx="847725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Ellipse 30"/>
          <p:cNvSpPr/>
          <p:nvPr/>
        </p:nvSpPr>
        <p:spPr>
          <a:xfrm>
            <a:off x="6418212" y="410834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/>
          <p:cNvSpPr/>
          <p:nvPr/>
        </p:nvSpPr>
        <p:spPr>
          <a:xfrm>
            <a:off x="6048960" y="4862729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/>
          <p:cNvSpPr/>
          <p:nvPr/>
        </p:nvSpPr>
        <p:spPr>
          <a:xfrm>
            <a:off x="6070232" y="4442994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/>
          <p:cNvSpPr/>
          <p:nvPr/>
        </p:nvSpPr>
        <p:spPr>
          <a:xfrm>
            <a:off x="6364347" y="523912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/>
          <p:cNvSpPr/>
          <p:nvPr/>
        </p:nvSpPr>
        <p:spPr>
          <a:xfrm>
            <a:off x="6979713" y="4125970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/>
          <p:cNvSpPr/>
          <p:nvPr/>
        </p:nvSpPr>
        <p:spPr>
          <a:xfrm rot="18786034">
            <a:off x="7314753" y="450125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/>
          <p:cNvSpPr/>
          <p:nvPr/>
        </p:nvSpPr>
        <p:spPr>
          <a:xfrm rot="18786034">
            <a:off x="7314753" y="4939564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/>
          <p:cNvSpPr/>
          <p:nvPr/>
        </p:nvSpPr>
        <p:spPr>
          <a:xfrm>
            <a:off x="6940704" y="5256746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/>
          <p:cNvSpPr/>
          <p:nvPr/>
        </p:nvSpPr>
        <p:spPr>
          <a:xfrm>
            <a:off x="2495182" y="4548721"/>
            <a:ext cx="408621" cy="6696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/>
          <p:cNvSpPr/>
          <p:nvPr/>
        </p:nvSpPr>
        <p:spPr>
          <a:xfrm>
            <a:off x="2566142" y="419264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/>
          <p:cNvSpPr/>
          <p:nvPr/>
        </p:nvSpPr>
        <p:spPr>
          <a:xfrm>
            <a:off x="2207686" y="501687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/>
          <p:cNvSpPr/>
          <p:nvPr/>
        </p:nvSpPr>
        <p:spPr>
          <a:xfrm>
            <a:off x="2196732" y="4534116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/>
          <p:cNvSpPr/>
          <p:nvPr/>
        </p:nvSpPr>
        <p:spPr>
          <a:xfrm>
            <a:off x="3000162" y="4534116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/>
          <p:cNvSpPr/>
          <p:nvPr/>
        </p:nvSpPr>
        <p:spPr>
          <a:xfrm>
            <a:off x="2988893" y="497242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/>
          <p:cNvSpPr/>
          <p:nvPr/>
        </p:nvSpPr>
        <p:spPr>
          <a:xfrm>
            <a:off x="2637103" y="5296276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/>
          <p:cNvSpPr/>
          <p:nvPr/>
        </p:nvSpPr>
        <p:spPr>
          <a:xfrm>
            <a:off x="9083939" y="497242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/>
          <p:cNvSpPr/>
          <p:nvPr/>
        </p:nvSpPr>
        <p:spPr>
          <a:xfrm>
            <a:off x="9139181" y="4576344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/>
          <p:cNvSpPr txBox="1"/>
          <p:nvPr/>
        </p:nvSpPr>
        <p:spPr>
          <a:xfrm>
            <a:off x="8054084" y="46933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+</a:t>
            </a:r>
          </a:p>
        </p:txBody>
      </p:sp>
      <p:sp>
        <p:nvSpPr>
          <p:cNvPr id="49" name="Ellipse 48"/>
          <p:cNvSpPr/>
          <p:nvPr/>
        </p:nvSpPr>
        <p:spPr>
          <a:xfrm>
            <a:off x="8661187" y="4581742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/>
          <p:cNvSpPr/>
          <p:nvPr/>
        </p:nvSpPr>
        <p:spPr>
          <a:xfrm>
            <a:off x="8714850" y="4950835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Accolade fermante 50"/>
          <p:cNvSpPr/>
          <p:nvPr/>
        </p:nvSpPr>
        <p:spPr>
          <a:xfrm rot="5400000">
            <a:off x="8836262" y="5041641"/>
            <a:ext cx="290575" cy="928367"/>
          </a:xfrm>
          <a:prstGeom prst="rightBrace">
            <a:avLst>
              <a:gd name="adj1" fmla="val 91237"/>
              <a:gd name="adj2" fmla="val 46073"/>
            </a:avLst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/>
          <p:cNvSpPr txBox="1"/>
          <p:nvPr/>
        </p:nvSpPr>
        <p:spPr>
          <a:xfrm>
            <a:off x="7714590" y="5751220"/>
            <a:ext cx="2738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4 H</a:t>
            </a:r>
            <a:r>
              <a:rPr lang="fr-FR" baseline="-25000" dirty="0"/>
              <a:t>2</a:t>
            </a:r>
            <a:r>
              <a:rPr lang="fr-FR" dirty="0"/>
              <a:t>O expulsés </a:t>
            </a:r>
          </a:p>
          <a:p>
            <a:pPr algn="ctr"/>
            <a:r>
              <a:rPr lang="fr-FR" dirty="0"/>
              <a:t>de la couche de solvatation</a:t>
            </a:r>
          </a:p>
        </p:txBody>
      </p:sp>
      <p:sp>
        <p:nvSpPr>
          <p:cNvPr id="54" name="Titr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Effet hydrophobe</a:t>
            </a:r>
          </a:p>
        </p:txBody>
      </p:sp>
    </p:spTree>
    <p:extLst>
      <p:ext uri="{BB962C8B-B14F-4D97-AF65-F5344CB8AC3E}">
        <p14:creationId xmlns:p14="http://schemas.microsoft.com/office/powerpoint/2010/main" val="3559696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627227"/>
              </p:ext>
            </p:extLst>
          </p:nvPr>
        </p:nvGraphicFramePr>
        <p:xfrm>
          <a:off x="1490663" y="525463"/>
          <a:ext cx="9158287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CS ChemDraw Drawing" r:id="rId3" imgW="3952985" imgH="962672" progId="ChemDraw.Document.6.0">
                  <p:embed/>
                </p:oleObj>
              </mc:Choice>
              <mc:Fallback>
                <p:oleObj name="CS ChemDraw Drawing" r:id="rId3" imgW="3952985" imgH="96267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0663" y="525463"/>
                        <a:ext cx="9158287" cy="2228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175008"/>
              </p:ext>
            </p:extLst>
          </p:nvPr>
        </p:nvGraphicFramePr>
        <p:xfrm>
          <a:off x="1683084" y="3510992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Solvant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10</a:t>
                      </a:r>
                      <a:r>
                        <a:rPr lang="fr-FR" baseline="30000" dirty="0"/>
                        <a:t>5</a:t>
                      </a:r>
                      <a:r>
                        <a:rPr lang="fr-FR" dirty="0"/>
                        <a:t> k (mol</a:t>
                      </a:r>
                      <a:r>
                        <a:rPr lang="fr-FR" baseline="30000" dirty="0"/>
                        <a:t>-1</a:t>
                      </a:r>
                      <a:r>
                        <a:rPr lang="fr-FR" baseline="0" dirty="0"/>
                        <a:t>.L.s</a:t>
                      </a:r>
                      <a:r>
                        <a:rPr lang="fr-FR" baseline="30000" dirty="0"/>
                        <a:t>-1</a:t>
                      </a:r>
                      <a:r>
                        <a:rPr lang="fr-FR" baseline="0" dirty="0"/>
                        <a:t>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Endo</a:t>
                      </a:r>
                      <a:r>
                        <a:rPr lang="fr-FR" dirty="0"/>
                        <a:t> : exo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MeOH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75,5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90</a:t>
                      </a:r>
                      <a:r>
                        <a:rPr lang="fr-FR" baseline="0" dirty="0"/>
                        <a:t> : 10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H</a:t>
                      </a:r>
                      <a:r>
                        <a:rPr lang="fr-FR" baseline="-25000" dirty="0"/>
                        <a:t>2</a:t>
                      </a:r>
                      <a:r>
                        <a:rPr lang="fr-FR" baseline="0" dirty="0"/>
                        <a:t>O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4400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96</a:t>
                      </a:r>
                      <a:r>
                        <a:rPr lang="fr-FR" baseline="0" dirty="0"/>
                        <a:t> : 4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60595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291</Words>
  <Application>Microsoft Office PowerPoint</Application>
  <PresentationFormat>Grand écran</PresentationFormat>
  <Paragraphs>73</Paragraphs>
  <Slides>12</Slides>
  <Notes>0</Notes>
  <HiddenSlides>1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LM Roman 10</vt:lpstr>
      <vt:lpstr>Symbol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L’essentiel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30</cp:revision>
  <dcterms:created xsi:type="dcterms:W3CDTF">2019-05-15T09:04:34Z</dcterms:created>
  <dcterms:modified xsi:type="dcterms:W3CDTF">2019-06-05T07:32:39Z</dcterms:modified>
</cp:coreProperties>
</file>