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49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59BCCA0-BB9E-4601-B2F2-A58B06A909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29D65D0-8287-46AF-B051-9B35BEB4FC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A3EF939-9B8F-4144-B910-C79903C120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D03E4-1A78-4DBA-B218-94539545C576}" type="datetimeFigureOut">
              <a:rPr lang="fr-FR" smtClean="0"/>
              <a:t>15/05/2019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54D3075-5801-4D6F-ABD8-B9C2B64B6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ABF977E-4505-4DFC-906A-507A29BB8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67F8-DD25-4C8A-B55C-A1E6FFE03E5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884636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26B579-CE6F-4A38-B48F-E5D5551E26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9A7E82D-9844-4FAB-9A27-C9758541DE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61F4879-FEE6-4866-8EB5-4C7A06A1A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D03E4-1A78-4DBA-B218-94539545C576}" type="datetimeFigureOut">
              <a:rPr lang="fr-FR" smtClean="0"/>
              <a:t>15/05/2019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97F2AF3-2F6A-4A2F-9441-817F00D800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4B4F00-BEE2-45C0-85BC-DDB7941530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67F8-DD25-4C8A-B55C-A1E6FFE03E5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6426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C02727DC-0FDF-4876-A3BE-0A94E31B7B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E35A868-C105-468A-97AB-6DEC716FA1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ADF8506-D765-4271-9362-F077D8D3A5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D03E4-1A78-4DBA-B218-94539545C576}" type="datetimeFigureOut">
              <a:rPr lang="fr-FR" smtClean="0"/>
              <a:t>15/05/2019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86BBEF0-9064-4E7E-8927-49F853ADFF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0EFF35A-3F18-4BFD-A462-E1EE428D9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67F8-DD25-4C8A-B55C-A1E6FFE03E5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318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D4C818E-ACB6-463C-9535-3BBF3A4E77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1B5E339-420D-4901-B13F-3D5A095134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A92A4C4-41DA-42CC-90FC-FEAF26BEBF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D03E4-1A78-4DBA-B218-94539545C576}" type="datetimeFigureOut">
              <a:rPr lang="fr-FR" smtClean="0"/>
              <a:t>15/05/2019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CBD8BD-3015-44E4-8D1E-475DE0AE5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62C278E-DFD5-417E-A677-0938EE9C43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67F8-DD25-4C8A-B55C-A1E6FFE03E5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981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8E2A043-1988-4CAD-9283-C88C73D469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6BC825E-E9BA-46D3-8185-7BC8D8A04D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BB9D379-33D6-496D-B047-A69B9075E7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D03E4-1A78-4DBA-B218-94539545C576}" type="datetimeFigureOut">
              <a:rPr lang="fr-FR" smtClean="0"/>
              <a:t>15/05/2019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60F3733-D6E9-4CB9-9234-5520DF083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A902B48-6D26-459B-BDDD-D46171BA39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67F8-DD25-4C8A-B55C-A1E6FFE03E5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96622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9188815-73BF-4047-94C1-83F0117F82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8BA90F4-696A-4273-9C23-05B28330E90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ADE81A0-6071-4807-B0C1-89CD159552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34D84A0-69C1-4FA5-8E61-503BE4E63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D03E4-1A78-4DBA-B218-94539545C576}" type="datetimeFigureOut">
              <a:rPr lang="fr-FR" smtClean="0"/>
              <a:t>15/05/2019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E163273-29EF-4986-B06E-970F43CA7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04BA535-740D-426C-BFA8-800A3D906C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67F8-DD25-4C8A-B55C-A1E6FFE03E5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81455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B740AD-49FD-4C12-B96A-6B8F97CF8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BD7E9B6-0A68-4ECC-BAEF-602754F6DC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0B23D8E-2B4B-4376-8B1A-C09B6A53C6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818560D-7C78-4F2E-B5C6-B797CB246D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3FEB945D-8019-4318-B607-F2B78A1734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1C12CA8E-3D22-40B4-B184-9C74BD6BCE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D03E4-1A78-4DBA-B218-94539545C576}" type="datetimeFigureOut">
              <a:rPr lang="fr-FR" smtClean="0"/>
              <a:t>15/05/2019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9C6A034D-3820-4407-80A2-A0F35E04B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0869623-AF40-4B79-9D1C-461747380D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67F8-DD25-4C8A-B55C-A1E6FFE03E5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39629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8EAF7BE-54F7-445F-B6E7-3E69EC4017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2671439C-E62A-4380-ABD8-19D3D7B575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D03E4-1A78-4DBA-B218-94539545C576}" type="datetimeFigureOut">
              <a:rPr lang="fr-FR" smtClean="0"/>
              <a:t>15/05/2019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D100C25-45C9-461E-94BC-C35D3BD0F5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B7A2324-6481-4256-8352-C4364FC80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67F8-DD25-4C8A-B55C-A1E6FFE03E5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8108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3C1A6874-E889-4628-81F8-FE7ABA9B1C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D03E4-1A78-4DBA-B218-94539545C576}" type="datetimeFigureOut">
              <a:rPr lang="fr-FR" smtClean="0"/>
              <a:t>15/05/2019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25A00D0-8F0B-4538-A317-958F541BF5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0949241-6AAA-4379-9EB3-334F6CDA98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67F8-DD25-4C8A-B55C-A1E6FFE03E5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6144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DE0CD29-CEFC-4561-B2E6-F95DC144B6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792C61C-A2A9-4B8E-BC94-3D80C549CD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1E0E8C-5E28-45E2-A19B-C713F8B981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36FBFBD-40AC-4A5E-B380-699A6DE9A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D03E4-1A78-4DBA-B218-94539545C576}" type="datetimeFigureOut">
              <a:rPr lang="fr-FR" smtClean="0"/>
              <a:t>15/05/2019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433BAA6-1869-48EE-B4F7-CDEC7E3FF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4F63F79-9982-4ABA-AB6C-1BA1B1EE1C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67F8-DD25-4C8A-B55C-A1E6FFE03E5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4786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9B4DD61-B125-4A0B-8418-63E755B096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9D7A2500-C331-492E-B3EA-5E88B493AE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66775FE-517B-490F-95A1-9B19478E8E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4CEADAA-DE0E-439F-8B81-83FDF5933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D03E4-1A78-4DBA-B218-94539545C576}" type="datetimeFigureOut">
              <a:rPr lang="fr-FR" smtClean="0"/>
              <a:t>15/05/2019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E68650B-F4B5-437E-A850-B9548C115A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56051B3-6984-4D1E-97CF-669349612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67F8-DD25-4C8A-B55C-A1E6FFE03E5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4009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794D086D-1658-4D08-A357-BE55A99D69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4AD5628-5C04-4540-A9CA-21C3693FF0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5651E5D-11F5-4207-BF62-AD9402FABB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6D03E4-1A78-4DBA-B218-94539545C576}" type="datetimeFigureOut">
              <a:rPr lang="fr-FR" smtClean="0"/>
              <a:t>15/05/2019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2469DBE-A0AD-4603-8968-E1249B9D5E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045631F-1705-4079-A621-D0C8446B60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7067F8-DD25-4C8A-B55C-A1E6FFE03E5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4669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6F183F1-237A-46E9-B4C6-4D7474CCBC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Affinité chimique. Potentiel chimique en phase condensée</a:t>
            </a:r>
          </a:p>
        </p:txBody>
      </p:sp>
    </p:spTree>
    <p:extLst>
      <p:ext uri="{BB962C8B-B14F-4D97-AF65-F5344CB8AC3E}">
        <p14:creationId xmlns:p14="http://schemas.microsoft.com/office/powerpoint/2010/main" val="37472504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259018C9-EDB3-4B23-B78A-E0009C18AECB}"/>
              </a:ext>
            </a:extLst>
          </p:cNvPr>
          <p:cNvSpPr/>
          <p:nvPr/>
        </p:nvSpPr>
        <p:spPr>
          <a:xfrm>
            <a:off x="3622431" y="298055"/>
            <a:ext cx="5134708" cy="6506306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6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1C63B0AA-8F56-4449-B26E-E42A4B66DB25}"/>
                  </a:ext>
                </a:extLst>
              </p:cNvPr>
              <p:cNvSpPr txBox="1"/>
              <p:nvPr/>
            </p:nvSpPr>
            <p:spPr>
              <a:xfrm>
                <a:off x="4838229" y="484464"/>
                <a:ext cx="2703112" cy="126432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36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=−</m:t>
                          </m:r>
                          <m:f>
                            <m:fPr>
                              <m:ctrlPr>
                                <a:rPr lang="fr-FR" sz="360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3600" i="1" smtClean="0"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  <m:r>
                                <a:rPr lang="fr-FR" sz="3600" b="0" i="1" smtClean="0">
                                  <a:latin typeface="Cambria Math" panose="02040503050406030204" pitchFamily="18" charset="0"/>
                                </a:rPr>
                                <m:t>𝐺</m:t>
                              </m:r>
                            </m:num>
                            <m:den>
                              <m:r>
                                <a:rPr lang="fr-FR" sz="3600" i="1" smtClean="0"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  <m:r>
                                <m:rPr>
                                  <m:sty m:val="p"/>
                                </m:rPr>
                                <a:rPr lang="el-GR" sz="3600" i="1" smtClean="0">
                                  <a:latin typeface="Cambria Math" panose="02040503050406030204" pitchFamily="18" charset="0"/>
                                </a:rPr>
                                <m:t>ξ</m:t>
                              </m:r>
                            </m:den>
                          </m:f>
                        </m:e>
                        <m:sub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sub>
                      </m:sSub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1C63B0AA-8F56-4449-B26E-E42A4B66DB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8229" y="484464"/>
                <a:ext cx="2703112" cy="126432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033513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259018C9-EDB3-4B23-B78A-E0009C18AECB}"/>
              </a:ext>
            </a:extLst>
          </p:cNvPr>
          <p:cNvSpPr/>
          <p:nvPr/>
        </p:nvSpPr>
        <p:spPr>
          <a:xfrm>
            <a:off x="3622431" y="298055"/>
            <a:ext cx="5134708" cy="6506306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6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1C63B0AA-8F56-4449-B26E-E42A4B66DB25}"/>
                  </a:ext>
                </a:extLst>
              </p:cNvPr>
              <p:cNvSpPr txBox="1"/>
              <p:nvPr/>
            </p:nvSpPr>
            <p:spPr>
              <a:xfrm>
                <a:off x="4838229" y="484464"/>
                <a:ext cx="2703112" cy="126432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36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=−</m:t>
                          </m:r>
                          <m:f>
                            <m:fPr>
                              <m:ctrlPr>
                                <a:rPr lang="fr-FR" sz="360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3600" i="1" smtClean="0"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  <m:r>
                                <a:rPr lang="fr-FR" sz="3600" b="0" i="1" smtClean="0">
                                  <a:latin typeface="Cambria Math" panose="02040503050406030204" pitchFamily="18" charset="0"/>
                                </a:rPr>
                                <m:t>𝐺</m:t>
                              </m:r>
                            </m:num>
                            <m:den>
                              <m:r>
                                <a:rPr lang="fr-FR" sz="3600" i="1" smtClean="0"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  <m:r>
                                <m:rPr>
                                  <m:sty m:val="p"/>
                                </m:rPr>
                                <a:rPr lang="el-GR" sz="3600" i="1" smtClean="0">
                                  <a:latin typeface="Cambria Math" panose="02040503050406030204" pitchFamily="18" charset="0"/>
                                </a:rPr>
                                <m:t>ξ</m:t>
                              </m:r>
                            </m:den>
                          </m:f>
                        </m:e>
                        <m:sub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sub>
                      </m:sSub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1C63B0AA-8F56-4449-B26E-E42A4B66DB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8229" y="484464"/>
                <a:ext cx="2703112" cy="126432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A33E1202-7C08-4DBF-941C-1723451CAC7B}"/>
                  </a:ext>
                </a:extLst>
              </p:cNvPr>
              <p:cNvSpPr/>
              <p:nvPr/>
            </p:nvSpPr>
            <p:spPr>
              <a:xfrm>
                <a:off x="4721393" y="1675117"/>
                <a:ext cx="3069815" cy="14366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600" i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fr-FR" sz="3600" i="1" smtClean="0">
                          <a:latin typeface="Cambria Math" panose="02040503050406030204" pitchFamily="18" charset="0"/>
                        </a:rPr>
                        <m:t>=−</m:t>
                      </m:r>
                      <m:nary>
                        <m:naryPr>
                          <m:chr m:val="∑"/>
                          <m:supHide m:val="on"/>
                          <m:ctrlPr>
                            <a:rPr lang="fr-FR" sz="36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lang="fr-FR" sz="36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fr-FR" sz="3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l-GR" sz="3600" i="1">
                                  <a:latin typeface="Cambria Math" panose="02040503050406030204" pitchFamily="18" charset="0"/>
                                </a:rPr>
                                <m:t>ν</m:t>
                              </m:r>
                            </m:e>
                            <m:sub>
                              <m:r>
                                <a:rPr lang="fr-FR" sz="36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sSub>
                            <m:sSubPr>
                              <m:ctrlPr>
                                <a:rPr lang="fr-FR" sz="3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3600" i="1">
                                  <a:latin typeface="Cambria Math" panose="02040503050406030204" pitchFamily="18" charset="0"/>
                                </a:rPr>
                                <m:t>µ</m:t>
                              </m:r>
                            </m:e>
                            <m:sub>
                              <m:r>
                                <a:rPr lang="fr-FR" sz="36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A33E1202-7C08-4DBF-941C-1723451CAC7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1393" y="1675117"/>
                <a:ext cx="3069815" cy="143661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858276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259018C9-EDB3-4B23-B78A-E0009C18AECB}"/>
              </a:ext>
            </a:extLst>
          </p:cNvPr>
          <p:cNvSpPr/>
          <p:nvPr/>
        </p:nvSpPr>
        <p:spPr>
          <a:xfrm>
            <a:off x="3622431" y="298055"/>
            <a:ext cx="5134708" cy="6506306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6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1C63B0AA-8F56-4449-B26E-E42A4B66DB25}"/>
                  </a:ext>
                </a:extLst>
              </p:cNvPr>
              <p:cNvSpPr txBox="1"/>
              <p:nvPr/>
            </p:nvSpPr>
            <p:spPr>
              <a:xfrm>
                <a:off x="4838229" y="484464"/>
                <a:ext cx="2703112" cy="126432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36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=−</m:t>
                          </m:r>
                          <m:f>
                            <m:fPr>
                              <m:ctrlPr>
                                <a:rPr lang="fr-FR" sz="360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3600" i="1" smtClean="0"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  <m:r>
                                <a:rPr lang="fr-FR" sz="3600" b="0" i="1" smtClean="0">
                                  <a:latin typeface="Cambria Math" panose="02040503050406030204" pitchFamily="18" charset="0"/>
                                </a:rPr>
                                <m:t>𝐺</m:t>
                              </m:r>
                            </m:num>
                            <m:den>
                              <m:r>
                                <a:rPr lang="fr-FR" sz="3600" i="1" smtClean="0"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  <m:r>
                                <m:rPr>
                                  <m:sty m:val="p"/>
                                </m:rPr>
                                <a:rPr lang="el-GR" sz="3600" i="1" smtClean="0">
                                  <a:latin typeface="Cambria Math" panose="02040503050406030204" pitchFamily="18" charset="0"/>
                                </a:rPr>
                                <m:t>ξ</m:t>
                              </m:r>
                            </m:den>
                          </m:f>
                        </m:e>
                        <m:sub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sub>
                      </m:sSub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1C63B0AA-8F56-4449-B26E-E42A4B66DB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8229" y="484464"/>
                <a:ext cx="2703112" cy="126432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A33E1202-7C08-4DBF-941C-1723451CAC7B}"/>
                  </a:ext>
                </a:extLst>
              </p:cNvPr>
              <p:cNvSpPr/>
              <p:nvPr/>
            </p:nvSpPr>
            <p:spPr>
              <a:xfrm>
                <a:off x="4721393" y="1675117"/>
                <a:ext cx="3069815" cy="14366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600" i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fr-FR" sz="3600" i="1" smtClean="0">
                          <a:latin typeface="Cambria Math" panose="02040503050406030204" pitchFamily="18" charset="0"/>
                        </a:rPr>
                        <m:t>=−</m:t>
                      </m:r>
                      <m:nary>
                        <m:naryPr>
                          <m:chr m:val="∑"/>
                          <m:supHide m:val="on"/>
                          <m:ctrlPr>
                            <a:rPr lang="fr-FR" sz="36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lang="fr-FR" sz="36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fr-FR" sz="3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l-GR" sz="3600" i="1">
                                  <a:latin typeface="Cambria Math" panose="02040503050406030204" pitchFamily="18" charset="0"/>
                                </a:rPr>
                                <m:t>ν</m:t>
                              </m:r>
                            </m:e>
                            <m:sub>
                              <m:r>
                                <a:rPr lang="fr-FR" sz="36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sSub>
                            <m:sSubPr>
                              <m:ctrlPr>
                                <a:rPr lang="fr-FR" sz="3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3600" i="1">
                                  <a:latin typeface="Cambria Math" panose="02040503050406030204" pitchFamily="18" charset="0"/>
                                </a:rPr>
                                <m:t>µ</m:t>
                              </m:r>
                            </m:e>
                            <m:sub>
                              <m:r>
                                <a:rPr lang="fr-FR" sz="36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A33E1202-7C08-4DBF-941C-1723451CAC7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1393" y="1675117"/>
                <a:ext cx="3069815" cy="143661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F69F22DB-64E6-4170-B390-2723A231AC43}"/>
                  </a:ext>
                </a:extLst>
              </p:cNvPr>
              <p:cNvSpPr txBox="1"/>
              <p:nvPr/>
            </p:nvSpPr>
            <p:spPr>
              <a:xfrm>
                <a:off x="4208217" y="3462989"/>
                <a:ext cx="3963136" cy="56656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= </m:t>
                      </m:r>
                      <m:sSup>
                        <m:sSup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°</m:t>
                          </m:r>
                        </m:sup>
                      </m:sSup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𝑅𝑇𝑙𝑛</m:t>
                      </m:r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b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sub>
                      </m:sSub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fr-FR" sz="3600" dirty="0"/>
              </a:p>
            </p:txBody>
          </p:sp>
        </mc:Choice>
        <mc:Fallback xmlns="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F69F22DB-64E6-4170-B390-2723A231AC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8217" y="3462989"/>
                <a:ext cx="3963136" cy="5665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205771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259018C9-EDB3-4B23-B78A-E0009C18AECB}"/>
              </a:ext>
            </a:extLst>
          </p:cNvPr>
          <p:cNvSpPr/>
          <p:nvPr/>
        </p:nvSpPr>
        <p:spPr>
          <a:xfrm>
            <a:off x="3622431" y="298055"/>
            <a:ext cx="5134708" cy="5795014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6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1C63B0AA-8F56-4449-B26E-E42A4B66DB25}"/>
                  </a:ext>
                </a:extLst>
              </p:cNvPr>
              <p:cNvSpPr txBox="1"/>
              <p:nvPr/>
            </p:nvSpPr>
            <p:spPr>
              <a:xfrm>
                <a:off x="4838229" y="484464"/>
                <a:ext cx="2703112" cy="126432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36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=−</m:t>
                          </m:r>
                          <m:f>
                            <m:fPr>
                              <m:ctrlPr>
                                <a:rPr lang="fr-FR" sz="360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3600" i="1" smtClean="0"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  <m:r>
                                <a:rPr lang="fr-FR" sz="3600" b="0" i="1" smtClean="0">
                                  <a:latin typeface="Cambria Math" panose="02040503050406030204" pitchFamily="18" charset="0"/>
                                </a:rPr>
                                <m:t>𝐺</m:t>
                              </m:r>
                            </m:num>
                            <m:den>
                              <m:r>
                                <a:rPr lang="fr-FR" sz="3600" i="1" smtClean="0"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  <m:r>
                                <m:rPr>
                                  <m:sty m:val="p"/>
                                </m:rPr>
                                <a:rPr lang="el-GR" sz="3600" i="1" smtClean="0">
                                  <a:latin typeface="Cambria Math" panose="02040503050406030204" pitchFamily="18" charset="0"/>
                                </a:rPr>
                                <m:t>ξ</m:t>
                              </m:r>
                            </m:den>
                          </m:f>
                        </m:e>
                        <m:sub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sub>
                      </m:sSub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1C63B0AA-8F56-4449-B26E-E42A4B66DB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8229" y="484464"/>
                <a:ext cx="2703112" cy="126432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A33E1202-7C08-4DBF-941C-1723451CAC7B}"/>
                  </a:ext>
                </a:extLst>
              </p:cNvPr>
              <p:cNvSpPr/>
              <p:nvPr/>
            </p:nvSpPr>
            <p:spPr>
              <a:xfrm>
                <a:off x="4721393" y="1675117"/>
                <a:ext cx="3069815" cy="14366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600" i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fr-FR" sz="3600" i="1" smtClean="0">
                          <a:latin typeface="Cambria Math" panose="02040503050406030204" pitchFamily="18" charset="0"/>
                        </a:rPr>
                        <m:t>=−</m:t>
                      </m:r>
                      <m:nary>
                        <m:naryPr>
                          <m:chr m:val="∑"/>
                          <m:supHide m:val="on"/>
                          <m:ctrlPr>
                            <a:rPr lang="fr-FR" sz="36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lang="fr-FR" sz="36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fr-FR" sz="3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l-GR" sz="3600" i="1">
                                  <a:latin typeface="Cambria Math" panose="02040503050406030204" pitchFamily="18" charset="0"/>
                                </a:rPr>
                                <m:t>ν</m:t>
                              </m:r>
                            </m:e>
                            <m:sub>
                              <m:r>
                                <a:rPr lang="fr-FR" sz="36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sSub>
                            <m:sSubPr>
                              <m:ctrlPr>
                                <a:rPr lang="fr-FR" sz="3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3600" i="1">
                                  <a:latin typeface="Cambria Math" panose="02040503050406030204" pitchFamily="18" charset="0"/>
                                </a:rPr>
                                <m:t>µ</m:t>
                              </m:r>
                            </m:e>
                            <m:sub>
                              <m:r>
                                <a:rPr lang="fr-FR" sz="36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A33E1202-7C08-4DBF-941C-1723451CAC7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1393" y="1675117"/>
                <a:ext cx="3069815" cy="143661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F69F22DB-64E6-4170-B390-2723A231AC43}"/>
                  </a:ext>
                </a:extLst>
              </p:cNvPr>
              <p:cNvSpPr txBox="1"/>
              <p:nvPr/>
            </p:nvSpPr>
            <p:spPr>
              <a:xfrm>
                <a:off x="4208217" y="3462989"/>
                <a:ext cx="3963136" cy="56656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= </m:t>
                      </m:r>
                      <m:sSup>
                        <m:sSup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°</m:t>
                          </m:r>
                        </m:sup>
                      </m:sSup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𝑅𝑇𝑙𝑛</m:t>
                      </m:r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b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sub>
                      </m:sSub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fr-FR" sz="3600" dirty="0"/>
              </a:p>
            </p:txBody>
          </p:sp>
        </mc:Choice>
        <mc:Fallback xmlns="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F69F22DB-64E6-4170-B390-2723A231AC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8217" y="3462989"/>
                <a:ext cx="3963136" cy="5665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F5E56C1F-1C14-4DA7-A6DE-2DC64BCCB156}"/>
                  </a:ext>
                </a:extLst>
              </p:cNvPr>
              <p:cNvSpPr txBox="1"/>
              <p:nvPr/>
            </p:nvSpPr>
            <p:spPr>
              <a:xfrm>
                <a:off x="4838229" y="4616318"/>
                <a:ext cx="2838982" cy="56656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fr-FR" sz="3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6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p>
                        <m:r>
                          <a:rPr lang="fr-FR" sz="3600" i="1">
                            <a:latin typeface="Cambria Math" panose="02040503050406030204" pitchFamily="18" charset="0"/>
                          </a:rPr>
                          <m:t>°</m:t>
                        </m:r>
                      </m:sup>
                    </m:sSup>
                  </m:oMath>
                </a14:m>
                <a:r>
                  <a:rPr lang="fr-FR" sz="3600" dirty="0"/>
                  <a:t> = </a:t>
                </a:r>
                <a14:m>
                  <m:oMath xmlns:m="http://schemas.openxmlformats.org/officeDocument/2006/math">
                    <m:r>
                      <a:rPr lang="fr-FR" sz="3600" i="1">
                        <a:latin typeface="Cambria Math" panose="02040503050406030204" pitchFamily="18" charset="0"/>
                      </a:rPr>
                      <m:t>𝑅𝑇𝑙𝑛</m:t>
                    </m:r>
                    <m:r>
                      <a:rPr lang="fr-FR" sz="3600" i="1"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fr-FR" sz="3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600" b="0" i="1" smtClean="0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p>
                        <m:r>
                          <a:rPr lang="fr-FR" sz="3600" b="0" i="1" smtClean="0">
                            <a:latin typeface="Cambria Math" panose="02040503050406030204" pitchFamily="18" charset="0"/>
                          </a:rPr>
                          <m:t>°</m:t>
                        </m:r>
                      </m:sup>
                    </m:sSup>
                    <m:r>
                      <a:rPr lang="fr-FR" sz="36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fr-FR" sz="3600" dirty="0"/>
                  <a:t> </a:t>
                </a:r>
              </a:p>
            </p:txBody>
          </p:sp>
        </mc:Choice>
        <mc:Fallback xmlns="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F5E56C1F-1C14-4DA7-A6DE-2DC64BCCB1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8229" y="4616318"/>
                <a:ext cx="2838982" cy="566565"/>
              </a:xfrm>
              <a:prstGeom prst="rect">
                <a:avLst/>
              </a:prstGeom>
              <a:blipFill>
                <a:blip r:embed="rId5"/>
                <a:stretch>
                  <a:fillRect l="-215" t="-21505" b="-4946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0857341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</TotalTime>
  <Words>46</Words>
  <Application>Microsoft Office PowerPoint</Application>
  <PresentationFormat>Grand écran</PresentationFormat>
  <Paragraphs>11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Cambria Math</vt:lpstr>
      <vt:lpstr>Thème Office</vt:lpstr>
      <vt:lpstr>Affinité chimique. Potentiel chimique en phase condensée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Affinité chimique. Potentiel chimique en phase condensée</dc:title>
  <dc:creator>LOIC</dc:creator>
  <cp:lastModifiedBy>LOIC</cp:lastModifiedBy>
  <cp:revision>8</cp:revision>
  <dcterms:created xsi:type="dcterms:W3CDTF">2019-05-14T16:25:18Z</dcterms:created>
  <dcterms:modified xsi:type="dcterms:W3CDTF">2019-05-15T08:43:25Z</dcterms:modified>
</cp:coreProperties>
</file>