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5DDD7E-B051-4CFC-B6EF-553D3A8918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87C73A7-6B0E-4ADE-B921-1C5944454B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612ACC5-11D6-425B-B856-78D587B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E6E05-5306-444F-835A-BEFE1EC44C3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EFEBD9C-B636-4A89-93D4-FA97F5915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C801856-7BEC-42B9-905C-ACF976974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6D417-A979-4319-B88F-CADFF2F597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2042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14BEE6-A208-41B8-8831-92D03C652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7C58604-4A89-4D10-B94E-4FE04ABBB7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6004724-FCA2-4B89-8050-7965B6AFE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E6E05-5306-444F-835A-BEFE1EC44C3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7677D3-CE7F-42DA-B167-15DFA5826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6509901-00CA-4F50-9551-260C575A8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6D417-A979-4319-B88F-CADFF2F597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4112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618BACE-D057-4984-B612-1D54763E17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011ACE0-923D-4289-B4E4-EA0B72DCAF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20503E8-CCB4-4708-AA58-3C54A4D3A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E6E05-5306-444F-835A-BEFE1EC44C3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B8B114D-E8E5-4098-AFEC-318160762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6E0C9FD-556D-4A19-A8F3-0B1D633EA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6D417-A979-4319-B88F-CADFF2F597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3861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9BB484-5B1F-4AE0-97F7-D26F10614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E59BBC5-19EF-44A4-B90C-381F499ECC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B6E4DF3-3E5C-4764-877A-9124AC99D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E6E05-5306-444F-835A-BEFE1EC44C3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6A12242-8012-49BB-A407-031585CD3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F45964E-BE49-4CA7-B71B-C87C25A93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6D417-A979-4319-B88F-CADFF2F597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251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3437F9-B9E1-4CA2-9FD8-F3F65F99A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0D7B085-D759-4C08-BFC2-E54A3BE86C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41646B4-9071-493E-9D6F-B4EC5AC97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E6E05-5306-444F-835A-BEFE1EC44C3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091FB10-96F1-43A9-ABD8-608B07DAD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A8629BF-0D99-4A23-B849-BE7232E89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6D417-A979-4319-B88F-CADFF2F597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283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283081C-25D3-46A3-8564-661CD4D31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BB90500-B11E-4555-B59C-53AEABBE32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E6A1BCB-05AB-44CD-A915-6E8F603B01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0C07EA0-4D66-42C0-BAFD-55D1F3B4E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E6E05-5306-444F-835A-BEFE1EC44C3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DF2B187-4272-446F-AEA5-DF32D3265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7FA2818-01A4-4C10-A2D7-F2DEB0904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6D417-A979-4319-B88F-CADFF2F597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6395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7C5009-4F99-4AD6-A61C-7D6CC31B4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D718D5D-9373-4AD7-830E-72A76A4E5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28425F6-AF30-4D38-901A-D6023EA92B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3853512-8F5A-46DD-B891-602216168B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673E4AD-AD93-44A4-9493-165C168A9A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027121F-01DC-40F8-9FD6-62A137B95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E6E05-5306-444F-835A-BEFE1EC44C3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6F4FB9A-36A6-40D4-BA3B-0E51E7CF5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1D090DF-3BEF-4503-BEAB-9B2A8CF5C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6D417-A979-4319-B88F-CADFF2F597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0132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C76F1A-792E-45B2-B385-D0A6B9DE2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1EC979D-1970-4F65-A947-C6AB88ECE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E6E05-5306-444F-835A-BEFE1EC44C3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CAF0749-A061-41C0-8444-DEA9B1FC0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4089052-0170-4771-8131-1689C543A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6D417-A979-4319-B88F-CADFF2F597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586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875D8DC-6141-49C7-A2FC-904B1B832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E6E05-5306-444F-835A-BEFE1EC44C3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8D52A5F-ED3A-4BAD-A95B-068675202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1A2BDF9-65CE-4E70-9C39-0037993D1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6D417-A979-4319-B88F-CADFF2F597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4254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E2D9C1-B93E-4F78-91D8-89345CA6F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2DE99C-FBD8-489A-9FC8-A0F89D0F52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87E2716-A20E-4BB6-8362-10EF04E963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DA64FCA-60C9-4730-BF27-BE63AED7C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E6E05-5306-444F-835A-BEFE1EC44C3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9D9B974-C3AB-4C05-81AE-B6192F465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F679623-E77B-47A6-B485-6D172C253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6D417-A979-4319-B88F-CADFF2F597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2323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14FBD5-E7C4-4171-8B50-E2DAB0C5F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00F2855-CF08-4F5B-9CEB-F8C0E1A4DC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FBD38EA-A3A9-4736-93A4-2BEA35A9DF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249F0EA-DAA5-42D9-B264-B001C7E26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E6E05-5306-444F-835A-BEFE1EC44C3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9A3196B-738A-4DA6-A6D9-E40B794E0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B4DC551-375E-4EBC-A541-9C001DC6C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6D417-A979-4319-B88F-CADFF2F597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3908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58F50F4-C709-4B1A-AA69-9B3C6985A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2019ED3-742A-462C-9625-5994F1B446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CB825D-4BD4-445C-A306-99B59D30B5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4E6E05-5306-444F-835A-BEFE1EC44C3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710D91F-C077-4159-9B7A-D8904D5F03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FFA8A69-B3D1-4C0E-A851-0260D6A543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6D417-A979-4319-B88F-CADFF2F597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324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610C6F-DBFC-4D5B-AAD1-2EBE77C570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Des résultats expérimentaux au mécanisme réactionnel</a:t>
            </a:r>
          </a:p>
        </p:txBody>
      </p:sp>
    </p:spTree>
    <p:extLst>
      <p:ext uri="{BB962C8B-B14F-4D97-AF65-F5344CB8AC3E}">
        <p14:creationId xmlns:p14="http://schemas.microsoft.com/office/powerpoint/2010/main" val="3329367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 : coins arrondis 3">
                <a:extLst>
                  <a:ext uri="{FF2B5EF4-FFF2-40B4-BE49-F238E27FC236}">
                    <a16:creationId xmlns:a16="http://schemas.microsoft.com/office/drawing/2014/main" id="{BA7B1A72-FAAD-4893-8DDC-553F4057CE17}"/>
                  </a:ext>
                </a:extLst>
              </p:cNvPr>
              <p:cNvSpPr/>
              <p:nvPr/>
            </p:nvSpPr>
            <p:spPr>
              <a:xfrm>
                <a:off x="3191608" y="1459522"/>
                <a:ext cx="5961184" cy="2250831"/>
              </a:xfrm>
              <a:prstGeom prst="round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85750" indent="-285750" algn="ctr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fr-FR" sz="2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</m:e>
                      <m:sup>
                        <m:r>
                          <a:rPr lang="fr-FR" sz="2400" i="1" smtClean="0">
                            <a:latin typeface="Cambria Math" panose="02040503050406030204" pitchFamily="18" charset="0"/>
                          </a:rPr>
                          <m:t>‡</m:t>
                        </m:r>
                      </m:sup>
                    </m:sSup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fr-FR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𝐸𝑡</m:t>
                        </m:r>
                        <m:sSup>
                          <m:sSupPr>
                            <m:ctrlP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p>
                            <m: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</m:sup>
                        </m:sSup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sSub>
                          <m:sSubPr>
                            <m:ctrlP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𝐵𝑟</m:t>
                        </m:r>
                      </m:e>
                    </m:d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=−26 </m:t>
                    </m:r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𝐽</m:t>
                    </m:r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p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𝑚𝑜𝑙</m:t>
                        </m:r>
                      </m:e>
                      <m:sup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endParaRPr lang="fr-FR" sz="2400" b="0" dirty="0"/>
              </a:p>
              <a:p>
                <a:pPr marL="285750" indent="-285750" algn="ctr">
                  <a:buFont typeface="Arial" panose="020B0604020202020204" pitchFamily="34" charset="0"/>
                  <a:buChar char="•"/>
                </a:pPr>
                <a:endParaRPr lang="fr-FR" dirty="0"/>
              </a:p>
            </p:txBody>
          </p:sp>
        </mc:Choice>
        <mc:Fallback xmlns="">
          <p:sp>
            <p:nvSpPr>
              <p:cNvPr id="4" name="Rectangle : coins arrondis 3">
                <a:extLst>
                  <a:ext uri="{FF2B5EF4-FFF2-40B4-BE49-F238E27FC236}">
                    <a16:creationId xmlns:a16="http://schemas.microsoft.com/office/drawing/2014/main" id="{BA7B1A72-FAAD-4893-8DDC-553F4057CE1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1608" y="1459522"/>
                <a:ext cx="5961184" cy="2250831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2619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 : coins arrondis 3">
                <a:extLst>
                  <a:ext uri="{FF2B5EF4-FFF2-40B4-BE49-F238E27FC236}">
                    <a16:creationId xmlns:a16="http://schemas.microsoft.com/office/drawing/2014/main" id="{BA7B1A72-FAAD-4893-8DDC-553F4057CE17}"/>
                  </a:ext>
                </a:extLst>
              </p:cNvPr>
              <p:cNvSpPr/>
              <p:nvPr/>
            </p:nvSpPr>
            <p:spPr>
              <a:xfrm>
                <a:off x="3191608" y="1459522"/>
                <a:ext cx="5961184" cy="2250831"/>
              </a:xfrm>
              <a:prstGeom prst="round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85750" indent="-285750" algn="ctr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fr-FR" sz="2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</m:e>
                      <m:sup>
                        <m:r>
                          <a:rPr lang="fr-FR" sz="2400" i="1" smtClean="0">
                            <a:latin typeface="Cambria Math" panose="02040503050406030204" pitchFamily="18" charset="0"/>
                          </a:rPr>
                          <m:t>‡</m:t>
                        </m:r>
                      </m:sup>
                    </m:sSup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fr-FR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𝐸𝑡</m:t>
                        </m:r>
                        <m:sSup>
                          <m:sSupPr>
                            <m:ctrlP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p>
                            <m: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</m:sup>
                        </m:sSup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sSub>
                          <m:sSubPr>
                            <m:ctrlP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𝐵𝑟</m:t>
                        </m:r>
                      </m:e>
                    </m:d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=−26 </m:t>
                    </m:r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𝐽</m:t>
                    </m:r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p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𝑚𝑜𝑙</m:t>
                        </m:r>
                      </m:e>
                      <m:sup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endParaRPr lang="fr-FR" sz="2400" b="0" dirty="0"/>
              </a:p>
              <a:p>
                <a:pPr marL="285750" indent="-285750" algn="ctr">
                  <a:buFont typeface="Arial" panose="020B0604020202020204" pitchFamily="34" charset="0"/>
                  <a:buChar char="•"/>
                </a:pPr>
                <a:endParaRPr lang="fr-FR" sz="2400" dirty="0"/>
              </a:p>
              <a:p>
                <a:pPr marL="285750" indent="-285750" algn="ctr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fr-FR" sz="2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</m:e>
                      <m:sup>
                        <m:r>
                          <a:rPr lang="fr-FR" sz="2400" i="1" smtClean="0">
                            <a:latin typeface="Cambria Math" panose="02040503050406030204" pitchFamily="18" charset="0"/>
                          </a:rPr>
                          <m:t>‡</m:t>
                        </m:r>
                      </m:sup>
                    </m:sSup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fr-FR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𝑡𝐵𝑢𝐶𝑙</m:t>
                        </m:r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; </m:t>
                        </m:r>
                        <m:sSub>
                          <m:sSubPr>
                            <m:ctrlP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𝑂</m:t>
                        </m:r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=42 </m:t>
                    </m:r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𝐽</m:t>
                    </m:r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p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𝑚𝑜𝑙</m:t>
                        </m:r>
                      </m:e>
                      <m:sup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endParaRPr lang="fr-FR" sz="2400" dirty="0"/>
              </a:p>
            </p:txBody>
          </p:sp>
        </mc:Choice>
        <mc:Fallback xmlns="">
          <p:sp>
            <p:nvSpPr>
              <p:cNvPr id="4" name="Rectangle : coins arrondis 3">
                <a:extLst>
                  <a:ext uri="{FF2B5EF4-FFF2-40B4-BE49-F238E27FC236}">
                    <a16:creationId xmlns:a16="http://schemas.microsoft.com/office/drawing/2014/main" id="{BA7B1A72-FAAD-4893-8DDC-553F4057CE1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1608" y="1459522"/>
                <a:ext cx="5961184" cy="2250831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23564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A27AFFC6-E743-45BD-86C7-C2A04F827A66}"/>
              </a:ext>
            </a:extLst>
          </p:cNvPr>
          <p:cNvSpPr txBox="1"/>
          <p:nvPr/>
        </p:nvSpPr>
        <p:spPr>
          <a:xfrm>
            <a:off x="1053610" y="315570"/>
            <a:ext cx="117743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Mécanisme généraux pour la substitution de ligands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F524B05-08B2-4443-8645-B781E3F39AC1}"/>
              </a:ext>
            </a:extLst>
          </p:cNvPr>
          <p:cNvSpPr txBox="1"/>
          <p:nvPr/>
        </p:nvSpPr>
        <p:spPr>
          <a:xfrm>
            <a:off x="1484434" y="2320405"/>
            <a:ext cx="97242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MX</a:t>
            </a:r>
            <a:r>
              <a:rPr lang="fr-FR" sz="3200" baseline="-25000" dirty="0"/>
              <a:t>4</a:t>
            </a:r>
            <a:r>
              <a:rPr lang="fr-FR" sz="3200" dirty="0"/>
              <a:t> + Y                   MX</a:t>
            </a:r>
            <a:r>
              <a:rPr lang="fr-FR" sz="3200" baseline="-25000" dirty="0"/>
              <a:t>4</a:t>
            </a:r>
            <a:r>
              <a:rPr lang="fr-FR" sz="3200" dirty="0"/>
              <a:t>Y                               MX</a:t>
            </a:r>
            <a:r>
              <a:rPr lang="fr-FR" sz="3200" baseline="-25000" dirty="0"/>
              <a:t>3</a:t>
            </a:r>
            <a:r>
              <a:rPr lang="fr-FR" sz="3200" dirty="0"/>
              <a:t>Y + X</a:t>
            </a:r>
          </a:p>
          <a:p>
            <a:endParaRPr lang="fr-FR" sz="3200" dirty="0"/>
          </a:p>
          <a:p>
            <a:r>
              <a:rPr lang="fr-FR" sz="3200" dirty="0"/>
              <a:t>MX</a:t>
            </a:r>
            <a:r>
              <a:rPr lang="fr-FR" sz="3200" baseline="-25000" dirty="0"/>
              <a:t>4</a:t>
            </a:r>
            <a:r>
              <a:rPr lang="fr-FR" sz="3200" dirty="0"/>
              <a:t> + Y                    MX</a:t>
            </a:r>
            <a:r>
              <a:rPr lang="fr-FR" sz="3200" baseline="-25000" dirty="0"/>
              <a:t>3</a:t>
            </a:r>
            <a:r>
              <a:rPr lang="fr-FR" sz="3200" baseline="30000" dirty="0"/>
              <a:t> </a:t>
            </a:r>
            <a:r>
              <a:rPr lang="fr-FR" sz="3200" dirty="0"/>
              <a:t> + X + Y                   MX</a:t>
            </a:r>
            <a:r>
              <a:rPr lang="fr-FR" sz="3200" baseline="-25000" dirty="0"/>
              <a:t>3</a:t>
            </a:r>
            <a:r>
              <a:rPr lang="fr-FR" sz="3200" dirty="0"/>
              <a:t>Y + X</a:t>
            </a:r>
          </a:p>
          <a:p>
            <a:endParaRPr lang="fr-FR" sz="3200" dirty="0"/>
          </a:p>
          <a:p>
            <a:r>
              <a:rPr lang="fr-FR" sz="3200" dirty="0"/>
              <a:t>MX</a:t>
            </a:r>
            <a:r>
              <a:rPr lang="fr-FR" sz="3200" baseline="-25000" dirty="0"/>
              <a:t>4</a:t>
            </a:r>
            <a:r>
              <a:rPr lang="fr-FR" sz="3200" dirty="0"/>
              <a:t> + Y                                                            MX</a:t>
            </a:r>
            <a:r>
              <a:rPr lang="fr-FR" sz="3200" baseline="-25000" dirty="0"/>
              <a:t>3</a:t>
            </a:r>
            <a:r>
              <a:rPr lang="fr-FR" sz="3200" dirty="0"/>
              <a:t>Y + X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484FE3D7-586E-4642-B673-D82B64F67BF7}"/>
              </a:ext>
            </a:extLst>
          </p:cNvPr>
          <p:cNvCxnSpPr>
            <a:cxnSpLocks/>
          </p:cNvCxnSpPr>
          <p:nvPr/>
        </p:nvCxnSpPr>
        <p:spPr>
          <a:xfrm>
            <a:off x="3068515" y="2620107"/>
            <a:ext cx="132763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3CEA9678-27EB-4208-9EA0-8FD3668CFBD3}"/>
              </a:ext>
            </a:extLst>
          </p:cNvPr>
          <p:cNvCxnSpPr>
            <a:cxnSpLocks/>
          </p:cNvCxnSpPr>
          <p:nvPr/>
        </p:nvCxnSpPr>
        <p:spPr>
          <a:xfrm>
            <a:off x="5788269" y="2640621"/>
            <a:ext cx="246770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2FCC0F63-D0B4-4F95-B845-49953AF897A0}"/>
              </a:ext>
            </a:extLst>
          </p:cNvPr>
          <p:cNvCxnSpPr>
            <a:cxnSpLocks/>
          </p:cNvCxnSpPr>
          <p:nvPr/>
        </p:nvCxnSpPr>
        <p:spPr>
          <a:xfrm>
            <a:off x="3165230" y="3616983"/>
            <a:ext cx="132763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017546A-8B87-4FE1-93B5-207134819A34}"/>
              </a:ext>
            </a:extLst>
          </p:cNvPr>
          <p:cNvCxnSpPr>
            <a:cxnSpLocks/>
          </p:cNvCxnSpPr>
          <p:nvPr/>
        </p:nvCxnSpPr>
        <p:spPr>
          <a:xfrm>
            <a:off x="6878516" y="3597677"/>
            <a:ext cx="121040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71BB0A42-ABAF-4A27-B394-ADF3C72CD4EF}"/>
              </a:ext>
            </a:extLst>
          </p:cNvPr>
          <p:cNvCxnSpPr>
            <a:cxnSpLocks/>
          </p:cNvCxnSpPr>
          <p:nvPr/>
        </p:nvCxnSpPr>
        <p:spPr>
          <a:xfrm>
            <a:off x="3068515" y="4601479"/>
            <a:ext cx="520944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F5667A97-E08C-44B9-8518-9DAC5C6D2C96}"/>
              </a:ext>
            </a:extLst>
          </p:cNvPr>
          <p:cNvSpPr txBox="1"/>
          <p:nvPr/>
        </p:nvSpPr>
        <p:spPr>
          <a:xfrm>
            <a:off x="10199076" y="2389274"/>
            <a:ext cx="1740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(Associatif)</a:t>
            </a:r>
            <a:endParaRPr lang="fr-FR" dirty="0">
              <a:solidFill>
                <a:srgbClr val="0070C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52C0D2C0-7A2B-4046-B5A7-687801788D68}"/>
              </a:ext>
            </a:extLst>
          </p:cNvPr>
          <p:cNvSpPr txBox="1"/>
          <p:nvPr/>
        </p:nvSpPr>
        <p:spPr>
          <a:xfrm>
            <a:off x="10199076" y="3366844"/>
            <a:ext cx="2034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(Dissociatif)</a:t>
            </a:r>
            <a:endParaRPr lang="fr-FR" dirty="0">
              <a:solidFill>
                <a:srgbClr val="0070C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F78099F1-11F9-4FC7-A543-A039EED2F803}"/>
              </a:ext>
            </a:extLst>
          </p:cNvPr>
          <p:cNvSpPr txBox="1"/>
          <p:nvPr/>
        </p:nvSpPr>
        <p:spPr>
          <a:xfrm>
            <a:off x="10338287" y="4261245"/>
            <a:ext cx="1740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(Concerté)</a:t>
            </a:r>
            <a:endParaRPr lang="fr-FR" dirty="0">
              <a:solidFill>
                <a:srgbClr val="0070C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772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 : coins arrondis 3">
                <a:extLst>
                  <a:ext uri="{FF2B5EF4-FFF2-40B4-BE49-F238E27FC236}">
                    <a16:creationId xmlns:a16="http://schemas.microsoft.com/office/drawing/2014/main" id="{3DF4FC54-F747-44B0-BC45-547C346FFC14}"/>
                  </a:ext>
                </a:extLst>
              </p:cNvPr>
              <p:cNvSpPr/>
              <p:nvPr/>
            </p:nvSpPr>
            <p:spPr>
              <a:xfrm>
                <a:off x="3033346" y="2118945"/>
                <a:ext cx="5961184" cy="1134209"/>
              </a:xfrm>
              <a:prstGeom prst="round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85750" indent="-285750" algn="ctr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fr-FR" sz="2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</m:e>
                      <m:sup>
                        <m:r>
                          <a:rPr lang="fr-FR" sz="2400" i="1" smtClean="0">
                            <a:latin typeface="Cambria Math" panose="02040503050406030204" pitchFamily="18" charset="0"/>
                          </a:rPr>
                          <m:t>‡</m:t>
                        </m:r>
                      </m:sup>
                    </m:sSup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fr-FR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𝑐𝑝𝑙𝑥</m:t>
                        </m:r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+ </m:t>
                        </m:r>
                        <m:sSup>
                          <m:sSupPr>
                            <m:ctrlP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p>
                            <m: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</m:sup>
                        </m:sSup>
                      </m:e>
                    </m:d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=−16 </m:t>
                    </m:r>
                    <m:sSup>
                      <m:sSupPr>
                        <m:ctrlPr>
                          <a:rPr lang="fr-FR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𝑐𝑚</m:t>
                        </m:r>
                      </m:e>
                      <m:sup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𝑚𝑜𝑙</m:t>
                        </m:r>
                      </m:e>
                      <m:sup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endParaRPr lang="fr-FR" sz="2400" b="0" dirty="0"/>
              </a:p>
              <a:p>
                <a:pPr algn="ctr"/>
                <a:endParaRPr lang="fr-FR" sz="2400" dirty="0"/>
              </a:p>
            </p:txBody>
          </p:sp>
        </mc:Choice>
        <mc:Fallback xmlns="">
          <p:sp>
            <p:nvSpPr>
              <p:cNvPr id="4" name="Rectangle : coins arrondis 3">
                <a:extLst>
                  <a:ext uri="{FF2B5EF4-FFF2-40B4-BE49-F238E27FC236}">
                    <a16:creationId xmlns:a16="http://schemas.microsoft.com/office/drawing/2014/main" id="{3DF4FC54-F747-44B0-BC45-547C346FFC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3346" y="2118945"/>
                <a:ext cx="5961184" cy="1134209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9707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C7CA72-A2D4-4B8F-87B6-F94B93FC1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Glasstone</a:t>
            </a:r>
            <a:r>
              <a:rPr lang="fr-FR" dirty="0"/>
              <a:t> p.431 graphe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631CC33-A29F-4B74-8A34-2AB4F504E6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9731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E9FCE903-DE41-42D5-9458-8B7D1EF96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657" y="354623"/>
            <a:ext cx="8596668" cy="1320800"/>
          </a:xfrm>
        </p:spPr>
        <p:txBody>
          <a:bodyPr/>
          <a:lstStyle/>
          <a:p>
            <a:pPr algn="ctr"/>
            <a:r>
              <a:rPr lang="fr-FR" dirty="0">
                <a:solidFill>
                  <a:schemeClr val="tx1"/>
                </a:solidFill>
                <a:latin typeface="LM Roman 10" panose="00000500000000000000" pitchFamily="50" charset="0"/>
              </a:rPr>
              <a:t>Réaction de Cannizzaro</a:t>
            </a:r>
          </a:p>
        </p:txBody>
      </p:sp>
      <p:graphicFrame>
        <p:nvGraphicFramePr>
          <p:cNvPr id="5" name="Objet 4">
            <a:extLst>
              <a:ext uri="{FF2B5EF4-FFF2-40B4-BE49-F238E27FC236}">
                <a16:creationId xmlns:a16="http://schemas.microsoft.com/office/drawing/2014/main" id="{0FFE0E48-4793-4645-A9FA-71FB7D4679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4767356"/>
              </p:ext>
            </p:extLst>
          </p:nvPr>
        </p:nvGraphicFramePr>
        <p:xfrm>
          <a:off x="118227" y="2242697"/>
          <a:ext cx="11663465" cy="152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CS ChemDraw Drawing" r:id="rId3" imgW="6143067" imgH="801640" progId="ChemDraw.Document.6.0">
                  <p:embed/>
                </p:oleObj>
              </mc:Choice>
              <mc:Fallback>
                <p:oleObj name="CS ChemDraw Drawing" r:id="rId3" imgW="6143067" imgH="801640" progId="ChemDraw.Document.6.0">
                  <p:embed/>
                  <p:pic>
                    <p:nvPicPr>
                      <p:cNvPr id="7" name="Objet 6">
                        <a:extLst>
                          <a:ext uri="{FF2B5EF4-FFF2-40B4-BE49-F238E27FC236}">
                            <a16:creationId xmlns:a16="http://schemas.microsoft.com/office/drawing/2014/main" id="{4CF28721-B633-4205-8A2F-B038FF1F3B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8227" y="2242697"/>
                        <a:ext cx="11663465" cy="152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Ellipse 5">
            <a:extLst>
              <a:ext uri="{FF2B5EF4-FFF2-40B4-BE49-F238E27FC236}">
                <a16:creationId xmlns:a16="http://schemas.microsoft.com/office/drawing/2014/main" id="{8D02ECCE-72EB-41B5-ACD3-3DDD6BD4E60E}"/>
              </a:ext>
            </a:extLst>
          </p:cNvPr>
          <p:cNvSpPr/>
          <p:nvPr/>
        </p:nvSpPr>
        <p:spPr>
          <a:xfrm>
            <a:off x="11315700" y="3429000"/>
            <a:ext cx="263769" cy="3356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01143794-CA3C-4642-918F-81BA028F569A}"/>
              </a:ext>
            </a:extLst>
          </p:cNvPr>
          <p:cNvSpPr/>
          <p:nvPr/>
        </p:nvSpPr>
        <p:spPr>
          <a:xfrm>
            <a:off x="10981592" y="2233905"/>
            <a:ext cx="263769" cy="3356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15973AEE-A81F-4913-9F5A-10D9C5A3C544}"/>
              </a:ext>
            </a:extLst>
          </p:cNvPr>
          <p:cNvSpPr/>
          <p:nvPr/>
        </p:nvSpPr>
        <p:spPr>
          <a:xfrm>
            <a:off x="11670323" y="3264095"/>
            <a:ext cx="263769" cy="3356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40434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E9FCE903-DE41-42D5-9458-8B7D1EF96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657" y="354623"/>
            <a:ext cx="8596668" cy="1320800"/>
          </a:xfrm>
        </p:spPr>
        <p:txBody>
          <a:bodyPr/>
          <a:lstStyle/>
          <a:p>
            <a:pPr algn="ctr"/>
            <a:r>
              <a:rPr lang="fr-FR" dirty="0">
                <a:solidFill>
                  <a:schemeClr val="tx1"/>
                </a:solidFill>
                <a:latin typeface="LM Roman 10" panose="00000500000000000000" pitchFamily="50" charset="0"/>
              </a:rPr>
              <a:t>Réaction de Cannizzaro</a:t>
            </a:r>
          </a:p>
        </p:txBody>
      </p:sp>
      <p:graphicFrame>
        <p:nvGraphicFramePr>
          <p:cNvPr id="9" name="Objet 8">
            <a:extLst>
              <a:ext uri="{FF2B5EF4-FFF2-40B4-BE49-F238E27FC236}">
                <a16:creationId xmlns:a16="http://schemas.microsoft.com/office/drawing/2014/main" id="{0B97DA75-C25B-4514-A833-BA2FFDCB80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8469922"/>
              </p:ext>
            </p:extLst>
          </p:nvPr>
        </p:nvGraphicFramePr>
        <p:xfrm>
          <a:off x="190818" y="2658427"/>
          <a:ext cx="11810364" cy="15411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CS ChemDraw Drawing" r:id="rId3" imgW="6143067" imgH="801640" progId="ChemDraw.Document.6.0">
                  <p:embed/>
                </p:oleObj>
              </mc:Choice>
              <mc:Fallback>
                <p:oleObj name="CS ChemDraw Drawing" r:id="rId3" imgW="6143067" imgH="801640" progId="ChemDraw.Document.6.0">
                  <p:embed/>
                  <p:pic>
                    <p:nvPicPr>
                      <p:cNvPr id="3" name="Objet 2">
                        <a:extLst>
                          <a:ext uri="{FF2B5EF4-FFF2-40B4-BE49-F238E27FC236}">
                            <a16:creationId xmlns:a16="http://schemas.microsoft.com/office/drawing/2014/main" id="{6F5ED8B7-81B5-4FD4-A4C2-129D302B60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0818" y="2658427"/>
                        <a:ext cx="11810364" cy="15411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533891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A72D6073-4775-4898-BC0E-EDA3FF88DE28}"/>
              </a:ext>
            </a:extLst>
          </p:cNvPr>
          <p:cNvSpPr/>
          <p:nvPr/>
        </p:nvSpPr>
        <p:spPr>
          <a:xfrm>
            <a:off x="4325815" y="254977"/>
            <a:ext cx="3710354" cy="1424354"/>
          </a:xfrm>
          <a:prstGeom prst="roundRect">
            <a:avLst/>
          </a:prstGeom>
          <a:solidFill>
            <a:srgbClr val="FFC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Résultats expérimentaux</a:t>
            </a:r>
          </a:p>
        </p:txBody>
      </p:sp>
      <p:sp>
        <p:nvSpPr>
          <p:cNvPr id="5" name="Flèche : bas 4">
            <a:extLst>
              <a:ext uri="{FF2B5EF4-FFF2-40B4-BE49-F238E27FC236}">
                <a16:creationId xmlns:a16="http://schemas.microsoft.com/office/drawing/2014/main" id="{9F8E1C8E-B622-41FD-ADE8-F24B9D9DB847}"/>
              </a:ext>
            </a:extLst>
          </p:cNvPr>
          <p:cNvSpPr/>
          <p:nvPr/>
        </p:nvSpPr>
        <p:spPr>
          <a:xfrm>
            <a:off x="6096000" y="1987061"/>
            <a:ext cx="310662" cy="1696915"/>
          </a:xfrm>
          <a:prstGeom prst="downArrow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073C55BB-8614-462C-AA55-11F8F39952A8}"/>
              </a:ext>
            </a:extLst>
          </p:cNvPr>
          <p:cNvSpPr/>
          <p:nvPr/>
        </p:nvSpPr>
        <p:spPr>
          <a:xfrm>
            <a:off x="4202723" y="4044462"/>
            <a:ext cx="4387362" cy="169691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solidFill>
                  <a:schemeClr val="tx1"/>
                </a:solidFill>
              </a:rPr>
              <a:t>Mécanismes réactionnels</a:t>
            </a:r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BE5053D8-4D42-4134-BB3A-91EEDBF7EC82}"/>
              </a:ext>
            </a:extLst>
          </p:cNvPr>
          <p:cNvCxnSpPr>
            <a:cxnSpLocks/>
          </p:cNvCxnSpPr>
          <p:nvPr/>
        </p:nvCxnSpPr>
        <p:spPr>
          <a:xfrm flipV="1">
            <a:off x="3367454" y="1679331"/>
            <a:ext cx="958361" cy="9275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llipse 8">
            <a:extLst>
              <a:ext uri="{FF2B5EF4-FFF2-40B4-BE49-F238E27FC236}">
                <a16:creationId xmlns:a16="http://schemas.microsoft.com/office/drawing/2014/main" id="{18DB36C5-B5DB-4599-AD1B-8B3BC518DBC8}"/>
              </a:ext>
            </a:extLst>
          </p:cNvPr>
          <p:cNvSpPr/>
          <p:nvPr/>
        </p:nvSpPr>
        <p:spPr>
          <a:xfrm>
            <a:off x="70339" y="2453054"/>
            <a:ext cx="3947746" cy="133643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Etude cinétique de l’état de transition</a:t>
            </a:r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33D82CC5-7AA5-4F14-9443-71843CDDE745}"/>
              </a:ext>
            </a:extLst>
          </p:cNvPr>
          <p:cNvCxnSpPr>
            <a:cxnSpLocks/>
          </p:cNvCxnSpPr>
          <p:nvPr/>
        </p:nvCxnSpPr>
        <p:spPr>
          <a:xfrm flipH="1" flipV="1">
            <a:off x="8036169" y="1679331"/>
            <a:ext cx="958361" cy="9275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llipse 11">
            <a:extLst>
              <a:ext uri="{FF2B5EF4-FFF2-40B4-BE49-F238E27FC236}">
                <a16:creationId xmlns:a16="http://schemas.microsoft.com/office/drawing/2014/main" id="{FAC03FC7-B025-4B3F-B2C0-2CC699BDD2B3}"/>
              </a:ext>
            </a:extLst>
          </p:cNvPr>
          <p:cNvSpPr/>
          <p:nvPr/>
        </p:nvSpPr>
        <p:spPr>
          <a:xfrm>
            <a:off x="8623789" y="2453054"/>
            <a:ext cx="3144715" cy="119575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Substitution isotopique</a:t>
            </a:r>
          </a:p>
        </p:txBody>
      </p:sp>
    </p:spTree>
    <p:extLst>
      <p:ext uri="{BB962C8B-B14F-4D97-AF65-F5344CB8AC3E}">
        <p14:creationId xmlns:p14="http://schemas.microsoft.com/office/powerpoint/2010/main" val="142712776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110</Words>
  <Application>Microsoft Office PowerPoint</Application>
  <PresentationFormat>Grand écran</PresentationFormat>
  <Paragraphs>22</Paragraphs>
  <Slides>9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LM Roman 10</vt:lpstr>
      <vt:lpstr>Thème Office</vt:lpstr>
      <vt:lpstr>CS ChemDraw Drawing</vt:lpstr>
      <vt:lpstr>Des résultats expérimentaux au mécanisme réactionnel</vt:lpstr>
      <vt:lpstr>Présentation PowerPoint</vt:lpstr>
      <vt:lpstr>Présentation PowerPoint</vt:lpstr>
      <vt:lpstr>Présentation PowerPoint</vt:lpstr>
      <vt:lpstr>Présentation PowerPoint</vt:lpstr>
      <vt:lpstr>Glasstone p.431 graphe</vt:lpstr>
      <vt:lpstr>Réaction de Cannizzaro</vt:lpstr>
      <vt:lpstr>Réaction de Cannizzaro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 résultats expérimentaux au mécanisme réactionnel</dc:title>
  <dc:creator>LOIC</dc:creator>
  <cp:lastModifiedBy>LOIC</cp:lastModifiedBy>
  <cp:revision>15</cp:revision>
  <dcterms:created xsi:type="dcterms:W3CDTF">2019-05-17T16:26:20Z</dcterms:created>
  <dcterms:modified xsi:type="dcterms:W3CDTF">2019-06-09T09:20:38Z</dcterms:modified>
</cp:coreProperties>
</file>