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3" r:id="rId3"/>
    <p:sldId id="264" r:id="rId4"/>
    <p:sldId id="265" r:id="rId5"/>
    <p:sldId id="256" r:id="rId6"/>
    <p:sldId id="258" r:id="rId7"/>
    <p:sldId id="259" r:id="rId8"/>
    <p:sldId id="260" r:id="rId9"/>
    <p:sldId id="261" r:id="rId10"/>
    <p:sldId id="262" r:id="rId11"/>
    <p:sldId id="266" r:id="rId12"/>
    <p:sldId id="270" r:id="rId13"/>
    <p:sldId id="267" r:id="rId14"/>
    <p:sldId id="268" r:id="rId15"/>
    <p:sldId id="269" r:id="rId1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D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1FB34A1-D166-4706-A8C8-D34EE3AA3C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8717DED-53B1-42F8-AC69-B7E26CE2C5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FA97F3D-51E6-41A4-8C96-C92436458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6A37F-2B78-49A4-8809-DBA52E986A95}" type="datetimeFigureOut">
              <a:rPr lang="fr-FR" smtClean="0"/>
              <a:t>26/05/2019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F1CE094-4125-4AC6-B955-BEA004652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589B2D2-F0C2-4946-9419-7773C899F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6B4F1-8B9D-4CF5-969C-61099B4555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4997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E3DF085-42D1-4182-9C2A-B2A1B69929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7E752B8D-BF88-496C-A939-D2C7B41075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01C1F1E-C594-49CA-8106-10C5C8B56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6A37F-2B78-49A4-8809-DBA52E986A95}" type="datetimeFigureOut">
              <a:rPr lang="fr-FR" smtClean="0"/>
              <a:t>26/05/2019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9590BBB-E40B-4FB0-9907-77E828F8FE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FAB4415-C11E-472C-8D1A-5CF85834A1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6B4F1-8B9D-4CF5-969C-61099B4555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007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C5339FF9-5321-4577-85A6-4A8572AE52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745D8B27-FAF0-4378-8A59-19D8EA9E96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84F68A8-FB56-44B9-ACE0-77E3031925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6A37F-2B78-49A4-8809-DBA52E986A95}" type="datetimeFigureOut">
              <a:rPr lang="fr-FR" smtClean="0"/>
              <a:t>26/05/2019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C3553BB-1C4E-47E0-A50A-94B15AEBC3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AF57E94-F9EA-4245-ADCB-812D37F46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6B4F1-8B9D-4CF5-969C-61099B4555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95359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CBE1A6-2D56-4EB6-A139-D72CAB3C6C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6D04502-1AEE-4631-9E8A-DD6072CC0D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9CB07C5-5BA8-4628-B84B-887544059F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6A37F-2B78-49A4-8809-DBA52E986A95}" type="datetimeFigureOut">
              <a:rPr lang="fr-FR" smtClean="0"/>
              <a:t>26/05/2019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4390162-E3F3-4631-955F-5D0558D14B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62C1754-D611-4B5B-A3BE-7FB732F3A0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6B4F1-8B9D-4CF5-969C-61099B4555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5497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A09288-0F3D-4469-A985-507A1916F6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6E0FE7B-9842-4691-8816-567187EBD1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66EC25-133B-4FCD-87F4-A6577B135F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6A37F-2B78-49A4-8809-DBA52E986A95}" type="datetimeFigureOut">
              <a:rPr lang="fr-FR" smtClean="0"/>
              <a:t>26/05/2019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25E5427-689C-40FF-982B-F0EE59635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0D3B74-C7D2-4278-8345-B631CB024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6B4F1-8B9D-4CF5-969C-61099B4555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591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7A33D06-C40C-46B2-936F-B6841E95C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694A1CC-9C5B-4AF3-9BED-EAE964448C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BB47E5E7-1CC9-44A0-837C-AB6FDB7EC9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7A941DE-BAF7-402A-B203-FA406B91B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6A37F-2B78-49A4-8809-DBA52E986A95}" type="datetimeFigureOut">
              <a:rPr lang="fr-FR" smtClean="0"/>
              <a:t>26/05/2019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1CA1F27-3DF8-43A2-A327-A0E5458C1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F7A6C0B-1294-4E8B-84A3-4989A0D8B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6B4F1-8B9D-4CF5-969C-61099B4555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2292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FBBC640-65E8-4533-92E3-F8B0A2C4B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19A72B4-1F20-43CC-8A25-3FCBD919D6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FD98AEF-42A9-4F1E-890E-F8FABC5580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761C2C7-DE16-4A37-8A15-EC931F48CA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F645F407-1456-4B32-AF25-B19DD752A0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F8FF9D07-853D-4E1B-B2F3-41C417441F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6A37F-2B78-49A4-8809-DBA52E986A95}" type="datetimeFigureOut">
              <a:rPr lang="fr-FR" smtClean="0"/>
              <a:t>26/05/2019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EB0FC69E-567B-429B-B7B4-799CEC8AF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84DB9A5-FBBB-4372-A95F-67F30AB5C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6B4F1-8B9D-4CF5-969C-61099B4555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1417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A5A5A1B-0340-4466-AD27-5A30A83C43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3A18900-6A79-490F-A460-EA3AFB19D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6A37F-2B78-49A4-8809-DBA52E986A95}" type="datetimeFigureOut">
              <a:rPr lang="fr-FR" smtClean="0"/>
              <a:t>26/05/2019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B4DEC52-20D2-4241-8123-A8B9F4652C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BC02E56-851B-48F0-A3FB-FA47C204E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6B4F1-8B9D-4CF5-969C-61099B4555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7711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A3A691A-444B-46DA-AAE9-C9AAFB8CC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6A37F-2B78-49A4-8809-DBA52E986A95}" type="datetimeFigureOut">
              <a:rPr lang="fr-FR" smtClean="0"/>
              <a:t>26/05/2019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EFC9721-B993-46DA-9460-0E6A6D73B5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A30379B-8526-424A-AC90-FF5FBB4FC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6B4F1-8B9D-4CF5-969C-61099B4555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4452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24942B7-EAAA-452E-B549-4774A2B9D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603C3EB-D8AC-4695-9FC9-40976873FF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160F248-2EBD-48C5-9F26-F72678245A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821DFAE-35BD-4D3F-91A5-07DBF6814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6A37F-2B78-49A4-8809-DBA52E986A95}" type="datetimeFigureOut">
              <a:rPr lang="fr-FR" smtClean="0"/>
              <a:t>26/05/2019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52AFFC4-4CAA-45AF-BEC5-107E3ED538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9045C7B-7CF0-4E0F-8E33-BDEB3E57FA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6B4F1-8B9D-4CF5-969C-61099B4555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49477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1102571-AA2A-4CC4-B8AE-EB8F38C06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D39622E5-55E0-424C-A0BF-64DBDDB2367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D914F44-79DC-4D97-8E49-8FB3BA97D0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B9D8C14-7CDA-4B26-96C2-BCE3F2389E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6A37F-2B78-49A4-8809-DBA52E986A95}" type="datetimeFigureOut">
              <a:rPr lang="fr-FR" smtClean="0"/>
              <a:t>26/05/2019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5ED0D15-5A9A-4C1A-82B9-CD072D045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4F7544F-7CEE-4027-AE2B-E869692DD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6B4F1-8B9D-4CF5-969C-61099B4555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9384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DFAD579-F382-4088-9845-D392CCDF5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CD712A4-BA78-437F-96F7-B02A460BD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DE172B-4C8F-456D-A869-82405CE6F6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66A37F-2B78-49A4-8809-DBA52E986A95}" type="datetimeFigureOut">
              <a:rPr lang="fr-FR" smtClean="0"/>
              <a:t>26/05/2019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5B3F49B-48F2-419F-8085-C561955AFF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741B870-F8D9-471E-964D-8CD7D19EB7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6B4F1-8B9D-4CF5-969C-61099B4555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3600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03EC21D0-1E20-499F-B47F-467FAA9A86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033" y="0"/>
            <a:ext cx="9414164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8D2B379-06A1-407C-9F36-523AB880C0FA}"/>
              </a:ext>
            </a:extLst>
          </p:cNvPr>
          <p:cNvSpPr/>
          <p:nvPr/>
        </p:nvSpPr>
        <p:spPr>
          <a:xfrm>
            <a:off x="9442938" y="1907931"/>
            <a:ext cx="527539" cy="252339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20700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 3">
            <a:extLst>
              <a:ext uri="{FF2B5EF4-FFF2-40B4-BE49-F238E27FC236}">
                <a16:creationId xmlns:a16="http://schemas.microsoft.com/office/drawing/2014/main" id="{59A47761-FF0F-4509-96D9-4B2DEEA715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9679219"/>
              </p:ext>
            </p:extLst>
          </p:nvPr>
        </p:nvGraphicFramePr>
        <p:xfrm>
          <a:off x="1340583" y="-74978"/>
          <a:ext cx="9377240" cy="66274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Acrobat Document" r:id="rId3" imgW="6415686" imgH="4533529" progId="AcroExch.Document.DC">
                  <p:embed/>
                </p:oleObj>
              </mc:Choice>
              <mc:Fallback>
                <p:oleObj name="Acrobat Document" r:id="rId3" imgW="6415686" imgH="4533529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40583" y="-74978"/>
                        <a:ext cx="9377240" cy="66274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734036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D5C02EAE-80CE-4929-835F-02735CC0F5B7}"/>
              </a:ext>
            </a:extLst>
          </p:cNvPr>
          <p:cNvSpPr txBox="1"/>
          <p:nvPr/>
        </p:nvSpPr>
        <p:spPr>
          <a:xfrm>
            <a:off x="3560885" y="1969477"/>
            <a:ext cx="5407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Greenwood p.1001 Chlore</a:t>
            </a:r>
          </a:p>
        </p:txBody>
      </p:sp>
    </p:spTree>
    <p:extLst>
      <p:ext uri="{BB962C8B-B14F-4D97-AF65-F5344CB8AC3E}">
        <p14:creationId xmlns:p14="http://schemas.microsoft.com/office/powerpoint/2010/main" val="34117641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05253D21-1AC4-4B42-A751-74E5F43C0E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381" y="281354"/>
            <a:ext cx="6388453" cy="6005146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B44C4A27-18A4-4C52-A900-5737BF632E2E}"/>
              </a:ext>
            </a:extLst>
          </p:cNvPr>
          <p:cNvSpPr/>
          <p:nvPr/>
        </p:nvSpPr>
        <p:spPr>
          <a:xfrm>
            <a:off x="5811715" y="2664069"/>
            <a:ext cx="509954" cy="90560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FF1D39B-EDCC-4FC5-A1BF-C7BFAAB53DD1}"/>
              </a:ext>
            </a:extLst>
          </p:cNvPr>
          <p:cNvSpPr txBox="1"/>
          <p:nvPr/>
        </p:nvSpPr>
        <p:spPr>
          <a:xfrm>
            <a:off x="87923" y="2294792"/>
            <a:ext cx="3814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Periodinane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de </a:t>
            </a:r>
            <a:r>
              <a:rPr lang="fr-FR" sz="24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Dess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Martin</a:t>
            </a:r>
          </a:p>
        </p:txBody>
      </p:sp>
    </p:spTree>
    <p:extLst>
      <p:ext uri="{BB962C8B-B14F-4D97-AF65-F5344CB8AC3E}">
        <p14:creationId xmlns:p14="http://schemas.microsoft.com/office/powerpoint/2010/main" val="12097737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07FBED09-C54B-420F-BE64-87DCE4AB8ED4}"/>
              </a:ext>
            </a:extLst>
          </p:cNvPr>
          <p:cNvCxnSpPr/>
          <p:nvPr/>
        </p:nvCxnSpPr>
        <p:spPr>
          <a:xfrm>
            <a:off x="1916723" y="3235569"/>
            <a:ext cx="819443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40087A50-8C2A-448B-800A-C2A80292A365}"/>
              </a:ext>
            </a:extLst>
          </p:cNvPr>
          <p:cNvCxnSpPr>
            <a:cxnSpLocks/>
          </p:cNvCxnSpPr>
          <p:nvPr/>
        </p:nvCxnSpPr>
        <p:spPr>
          <a:xfrm>
            <a:off x="4012224" y="2945423"/>
            <a:ext cx="0" cy="580292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ED792844-1484-428D-8BC7-3014CA6850BC}"/>
              </a:ext>
            </a:extLst>
          </p:cNvPr>
          <p:cNvCxnSpPr>
            <a:cxnSpLocks/>
          </p:cNvCxnSpPr>
          <p:nvPr/>
        </p:nvCxnSpPr>
        <p:spPr>
          <a:xfrm>
            <a:off x="5386755" y="2957146"/>
            <a:ext cx="0" cy="5802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9B8871D2-049A-4270-8CA1-0C69814F320A}"/>
              </a:ext>
            </a:extLst>
          </p:cNvPr>
          <p:cNvCxnSpPr/>
          <p:nvPr/>
        </p:nvCxnSpPr>
        <p:spPr>
          <a:xfrm>
            <a:off x="6814039" y="2957146"/>
            <a:ext cx="0" cy="5802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62DE130B-3F5A-4A02-A1B3-EC5FECF330F9}"/>
              </a:ext>
            </a:extLst>
          </p:cNvPr>
          <p:cNvCxnSpPr>
            <a:cxnSpLocks/>
          </p:cNvCxnSpPr>
          <p:nvPr/>
        </p:nvCxnSpPr>
        <p:spPr>
          <a:xfrm>
            <a:off x="8505093" y="3001108"/>
            <a:ext cx="0" cy="53633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ZoneTexte 18">
            <a:extLst>
              <a:ext uri="{FF2B5EF4-FFF2-40B4-BE49-F238E27FC236}">
                <a16:creationId xmlns:a16="http://schemas.microsoft.com/office/drawing/2014/main" id="{6F62FC8D-20C6-45AA-AEA6-54D29329D08C}"/>
              </a:ext>
            </a:extLst>
          </p:cNvPr>
          <p:cNvSpPr txBox="1"/>
          <p:nvPr/>
        </p:nvSpPr>
        <p:spPr>
          <a:xfrm>
            <a:off x="9741877" y="3537438"/>
            <a:ext cx="13745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χ</a:t>
            </a:r>
            <a:r>
              <a:rPr lang="fr-FR" sz="32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Pauling</a:t>
            </a:r>
            <a:endParaRPr lang="fr-FR" sz="32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34308C83-1FAD-46DA-A5E8-27AB68C2FEAC}"/>
              </a:ext>
            </a:extLst>
          </p:cNvPr>
          <p:cNvSpPr txBox="1"/>
          <p:nvPr/>
        </p:nvSpPr>
        <p:spPr>
          <a:xfrm>
            <a:off x="8203224" y="3780692"/>
            <a:ext cx="7737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3,98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6B3B7634-9B73-4447-B34B-34001A1FAE81}"/>
              </a:ext>
            </a:extLst>
          </p:cNvPr>
          <p:cNvSpPr txBox="1"/>
          <p:nvPr/>
        </p:nvSpPr>
        <p:spPr>
          <a:xfrm>
            <a:off x="6505207" y="3740468"/>
            <a:ext cx="7737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3,16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705A81CE-0A4E-4FA9-A735-3CD55F49CB7B}"/>
              </a:ext>
            </a:extLst>
          </p:cNvPr>
          <p:cNvSpPr txBox="1"/>
          <p:nvPr/>
        </p:nvSpPr>
        <p:spPr>
          <a:xfrm>
            <a:off x="5065838" y="3752881"/>
            <a:ext cx="7737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2,96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546D3021-8F30-4D89-B56D-C9F0BA91ECB1}"/>
              </a:ext>
            </a:extLst>
          </p:cNvPr>
          <p:cNvSpPr txBox="1"/>
          <p:nvPr/>
        </p:nvSpPr>
        <p:spPr>
          <a:xfrm>
            <a:off x="2277949" y="3740468"/>
            <a:ext cx="7737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2,55</a:t>
            </a:r>
          </a:p>
        </p:txBody>
      </p:sp>
      <p:cxnSp>
        <p:nvCxnSpPr>
          <p:cNvPr id="32" name="Connecteur droit 31">
            <a:extLst>
              <a:ext uri="{FF2B5EF4-FFF2-40B4-BE49-F238E27FC236}">
                <a16:creationId xmlns:a16="http://schemas.microsoft.com/office/drawing/2014/main" id="{F56AE975-D800-451D-ACD5-5EA0AA6E88E7}"/>
              </a:ext>
            </a:extLst>
          </p:cNvPr>
          <p:cNvCxnSpPr>
            <a:cxnSpLocks/>
          </p:cNvCxnSpPr>
          <p:nvPr/>
        </p:nvCxnSpPr>
        <p:spPr>
          <a:xfrm>
            <a:off x="2538047" y="2945423"/>
            <a:ext cx="0" cy="580292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ZoneTexte 32">
            <a:extLst>
              <a:ext uri="{FF2B5EF4-FFF2-40B4-BE49-F238E27FC236}">
                <a16:creationId xmlns:a16="http://schemas.microsoft.com/office/drawing/2014/main" id="{31CEBE3E-026F-4D1E-BEB4-68B2000B450E}"/>
              </a:ext>
            </a:extLst>
          </p:cNvPr>
          <p:cNvSpPr txBox="1"/>
          <p:nvPr/>
        </p:nvSpPr>
        <p:spPr>
          <a:xfrm>
            <a:off x="3686550" y="3744088"/>
            <a:ext cx="7737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2,66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E1BD41B2-8039-4200-ABA1-96F59678A16E}"/>
              </a:ext>
            </a:extLst>
          </p:cNvPr>
          <p:cNvSpPr txBox="1"/>
          <p:nvPr/>
        </p:nvSpPr>
        <p:spPr>
          <a:xfrm>
            <a:off x="2313124" y="2290623"/>
            <a:ext cx="738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C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FD228206-725A-416E-A6FC-7D0352C18779}"/>
              </a:ext>
            </a:extLst>
          </p:cNvPr>
          <p:cNvSpPr txBox="1"/>
          <p:nvPr/>
        </p:nvSpPr>
        <p:spPr>
          <a:xfrm>
            <a:off x="6566758" y="2312831"/>
            <a:ext cx="738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Cl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74046E43-4662-4EA0-A5CB-5B7D2F0D1456}"/>
              </a:ext>
            </a:extLst>
          </p:cNvPr>
          <p:cNvSpPr txBox="1"/>
          <p:nvPr/>
        </p:nvSpPr>
        <p:spPr>
          <a:xfrm>
            <a:off x="3857640" y="2292059"/>
            <a:ext cx="738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I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076793AD-A06F-477D-BBBB-E937D43FA951}"/>
              </a:ext>
            </a:extLst>
          </p:cNvPr>
          <p:cNvSpPr txBox="1"/>
          <p:nvPr/>
        </p:nvSpPr>
        <p:spPr>
          <a:xfrm>
            <a:off x="5212199" y="2301431"/>
            <a:ext cx="738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Br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07C9690D-830F-443E-AB10-8AF5D9F85322}"/>
              </a:ext>
            </a:extLst>
          </p:cNvPr>
          <p:cNvSpPr txBox="1"/>
          <p:nvPr/>
        </p:nvSpPr>
        <p:spPr>
          <a:xfrm>
            <a:off x="8317527" y="2312831"/>
            <a:ext cx="738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F</a:t>
            </a:r>
          </a:p>
        </p:txBody>
      </p:sp>
    </p:spTree>
    <p:extLst>
      <p:ext uri="{BB962C8B-B14F-4D97-AF65-F5344CB8AC3E}">
        <p14:creationId xmlns:p14="http://schemas.microsoft.com/office/powerpoint/2010/main" val="37947679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6BE9419E-0C23-4883-81C0-D946C5AEB4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6766387"/>
              </p:ext>
            </p:extLst>
          </p:nvPr>
        </p:nvGraphicFramePr>
        <p:xfrm>
          <a:off x="1592384" y="1696914"/>
          <a:ext cx="9301285" cy="23915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0257">
                  <a:extLst>
                    <a:ext uri="{9D8B030D-6E8A-4147-A177-3AD203B41FA5}">
                      <a16:colId xmlns:a16="http://schemas.microsoft.com/office/drawing/2014/main" val="522979778"/>
                    </a:ext>
                  </a:extLst>
                </a:gridCol>
                <a:gridCol w="1860257">
                  <a:extLst>
                    <a:ext uri="{9D8B030D-6E8A-4147-A177-3AD203B41FA5}">
                      <a16:colId xmlns:a16="http://schemas.microsoft.com/office/drawing/2014/main" val="2015912171"/>
                    </a:ext>
                  </a:extLst>
                </a:gridCol>
                <a:gridCol w="1860257">
                  <a:extLst>
                    <a:ext uri="{9D8B030D-6E8A-4147-A177-3AD203B41FA5}">
                      <a16:colId xmlns:a16="http://schemas.microsoft.com/office/drawing/2014/main" val="2080445586"/>
                    </a:ext>
                  </a:extLst>
                </a:gridCol>
                <a:gridCol w="1860257">
                  <a:extLst>
                    <a:ext uri="{9D8B030D-6E8A-4147-A177-3AD203B41FA5}">
                      <a16:colId xmlns:a16="http://schemas.microsoft.com/office/drawing/2014/main" val="563434175"/>
                    </a:ext>
                  </a:extLst>
                </a:gridCol>
                <a:gridCol w="1860257">
                  <a:extLst>
                    <a:ext uri="{9D8B030D-6E8A-4147-A177-3AD203B41FA5}">
                      <a16:colId xmlns:a16="http://schemas.microsoft.com/office/drawing/2014/main" val="3051545141"/>
                    </a:ext>
                  </a:extLst>
                </a:gridCol>
              </a:tblGrid>
              <a:tr h="1195755"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Composés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F</a:t>
                      </a:r>
                      <a:r>
                        <a:rPr lang="fr-FR" sz="2400" baseline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-F</a:t>
                      </a:r>
                      <a:endParaRPr lang="fr-FR" sz="2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Cl-Cl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Br-Br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I-I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4625169"/>
                  </a:ext>
                </a:extLst>
              </a:tr>
              <a:tr h="1195755"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Longueur de liaison (pm)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142</a:t>
                      </a:r>
                    </a:p>
                  </a:txBody>
                  <a:tcPr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267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60279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32136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64B706B3-83F1-4096-A4C2-87A7D7D5B2FB}"/>
              </a:ext>
            </a:extLst>
          </p:cNvPr>
          <p:cNvSpPr/>
          <p:nvPr/>
        </p:nvSpPr>
        <p:spPr>
          <a:xfrm>
            <a:off x="3752850" y="158262"/>
            <a:ext cx="4686300" cy="207498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Réactivité d’une famille d’éléments 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6EE4A034-A0EC-4246-9375-605A15B0D0A3}"/>
              </a:ext>
            </a:extLst>
          </p:cNvPr>
          <p:cNvCxnSpPr>
            <a:cxnSpLocks/>
          </p:cNvCxnSpPr>
          <p:nvPr/>
        </p:nvCxnSpPr>
        <p:spPr>
          <a:xfrm flipV="1">
            <a:off x="3147907" y="1894693"/>
            <a:ext cx="1099764" cy="10353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3105DD39-E96B-4F68-871A-4F4EC8DE71EE}"/>
              </a:ext>
            </a:extLst>
          </p:cNvPr>
          <p:cNvCxnSpPr>
            <a:cxnSpLocks/>
          </p:cNvCxnSpPr>
          <p:nvPr/>
        </p:nvCxnSpPr>
        <p:spPr>
          <a:xfrm flipV="1">
            <a:off x="5666890" y="2233247"/>
            <a:ext cx="209798" cy="16617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D8AE7A0A-274D-4661-A3DC-88B81BDD6641}"/>
              </a:ext>
            </a:extLst>
          </p:cNvPr>
          <p:cNvCxnSpPr>
            <a:cxnSpLocks/>
          </p:cNvCxnSpPr>
          <p:nvPr/>
        </p:nvCxnSpPr>
        <p:spPr>
          <a:xfrm flipH="1" flipV="1">
            <a:off x="7215553" y="2168344"/>
            <a:ext cx="1194774" cy="17969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60423954-995D-4549-85A9-B41E6C59E381}"/>
              </a:ext>
            </a:extLst>
          </p:cNvPr>
          <p:cNvCxnSpPr>
            <a:cxnSpLocks/>
          </p:cNvCxnSpPr>
          <p:nvPr/>
        </p:nvCxnSpPr>
        <p:spPr>
          <a:xfrm flipH="1" flipV="1">
            <a:off x="8439150" y="1573823"/>
            <a:ext cx="1561092" cy="8092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llipse 12">
            <a:extLst>
              <a:ext uri="{FF2B5EF4-FFF2-40B4-BE49-F238E27FC236}">
                <a16:creationId xmlns:a16="http://schemas.microsoft.com/office/drawing/2014/main" id="{23044AD6-7608-455C-975A-C51EB64064DB}"/>
              </a:ext>
            </a:extLst>
          </p:cNvPr>
          <p:cNvSpPr/>
          <p:nvPr/>
        </p:nvSpPr>
        <p:spPr>
          <a:xfrm>
            <a:off x="643060" y="2857499"/>
            <a:ext cx="2877530" cy="140568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Propriétés acido-basiques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3215C9B4-AED2-4771-9518-C537383D5C46}"/>
              </a:ext>
            </a:extLst>
          </p:cNvPr>
          <p:cNvSpPr/>
          <p:nvPr/>
        </p:nvSpPr>
        <p:spPr>
          <a:xfrm>
            <a:off x="3929675" y="3965331"/>
            <a:ext cx="2990357" cy="13188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Propriétés </a:t>
            </a:r>
            <a:r>
              <a:rPr lang="fr-FR" sz="20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oxydo</a:t>
            </a:r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-réductrices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A0868739-91D5-4D4C-8496-85A8114A2F4A}"/>
              </a:ext>
            </a:extLst>
          </p:cNvPr>
          <p:cNvSpPr/>
          <p:nvPr/>
        </p:nvSpPr>
        <p:spPr>
          <a:xfrm>
            <a:off x="7510220" y="3965331"/>
            <a:ext cx="3244112" cy="123971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Electronégativité</a:t>
            </a: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5532688D-9C13-4AB2-AEF6-888A32E7ED3D}"/>
              </a:ext>
            </a:extLst>
          </p:cNvPr>
          <p:cNvSpPr/>
          <p:nvPr/>
        </p:nvSpPr>
        <p:spPr>
          <a:xfrm>
            <a:off x="9816610" y="2025161"/>
            <a:ext cx="2297724" cy="13188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Polarisabilité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B5EC6F19-969B-4C2A-B540-A25040CBC670}"/>
              </a:ext>
            </a:extLst>
          </p:cNvPr>
          <p:cNvSpPr txBox="1"/>
          <p:nvPr/>
        </p:nvSpPr>
        <p:spPr>
          <a:xfrm>
            <a:off x="2290850" y="1762890"/>
            <a:ext cx="14238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Evolution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AF431ED8-CC69-4569-A3CA-923836C6A128}"/>
              </a:ext>
            </a:extLst>
          </p:cNvPr>
          <p:cNvSpPr txBox="1"/>
          <p:nvPr/>
        </p:nvSpPr>
        <p:spPr>
          <a:xfrm>
            <a:off x="4595201" y="2729957"/>
            <a:ext cx="14238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Evolution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271ABEF4-78CC-4B3B-BDD1-121010367306}"/>
              </a:ext>
            </a:extLst>
          </p:cNvPr>
          <p:cNvSpPr txBox="1"/>
          <p:nvPr/>
        </p:nvSpPr>
        <p:spPr>
          <a:xfrm>
            <a:off x="7839315" y="2642033"/>
            <a:ext cx="14238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Evolution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B5135952-0093-4AFC-9D18-48E962ED6B91}"/>
              </a:ext>
            </a:extLst>
          </p:cNvPr>
          <p:cNvSpPr txBox="1"/>
          <p:nvPr/>
        </p:nvSpPr>
        <p:spPr>
          <a:xfrm>
            <a:off x="8900743" y="1424354"/>
            <a:ext cx="14238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Evolution</a:t>
            </a:r>
          </a:p>
        </p:txBody>
      </p:sp>
    </p:spTree>
    <p:extLst>
      <p:ext uri="{BB962C8B-B14F-4D97-AF65-F5344CB8AC3E}">
        <p14:creationId xmlns:p14="http://schemas.microsoft.com/office/powerpoint/2010/main" val="41827793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C8985BEF-2F17-4B78-9EC8-20271A53B6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5" y="413238"/>
            <a:ext cx="2813539" cy="281353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B9AE14C-1E5A-4A00-B009-5CB6387C9A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2172" y="366791"/>
            <a:ext cx="2177019" cy="29064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9F37DDDD-DC75-4FF3-9C25-3ECACF4F68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9041" y="366791"/>
            <a:ext cx="2935608" cy="290643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7111FB18-B32C-4DE1-9CE3-8DD1B2FB6B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4515" y="724632"/>
            <a:ext cx="2857500" cy="2190750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9C24242F-6592-4BDB-BDC0-BEA50997D3A9}"/>
              </a:ext>
            </a:extLst>
          </p:cNvPr>
          <p:cNvSpPr txBox="1"/>
          <p:nvPr/>
        </p:nvSpPr>
        <p:spPr>
          <a:xfrm>
            <a:off x="1270488" y="3776210"/>
            <a:ext cx="1028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F</a:t>
            </a:r>
            <a:r>
              <a:rPr lang="fr-FR" sz="32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2(g)</a:t>
            </a:r>
            <a:endParaRPr lang="fr-FR" sz="32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2D518083-DBC3-47AC-80D4-BE99D0BD28AA}"/>
              </a:ext>
            </a:extLst>
          </p:cNvPr>
          <p:cNvSpPr txBox="1"/>
          <p:nvPr/>
        </p:nvSpPr>
        <p:spPr>
          <a:xfrm>
            <a:off x="4122126" y="3776209"/>
            <a:ext cx="12499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Cl</a:t>
            </a:r>
            <a:r>
              <a:rPr lang="fr-FR" sz="32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2(g)</a:t>
            </a:r>
            <a:endParaRPr lang="fr-FR" sz="32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362EE95-4433-4EF1-A511-E7F2FCDCBAFB}"/>
              </a:ext>
            </a:extLst>
          </p:cNvPr>
          <p:cNvSpPr txBox="1"/>
          <p:nvPr/>
        </p:nvSpPr>
        <p:spPr>
          <a:xfrm>
            <a:off x="7041175" y="3776209"/>
            <a:ext cx="1249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Br</a:t>
            </a:r>
            <a:r>
              <a:rPr lang="fr-FR" sz="32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2(l)</a:t>
            </a:r>
            <a:endParaRPr lang="fr-FR" sz="32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9AE4C35B-1050-4E64-8FF3-957DAC9369E4}"/>
              </a:ext>
            </a:extLst>
          </p:cNvPr>
          <p:cNvSpPr txBox="1"/>
          <p:nvPr/>
        </p:nvSpPr>
        <p:spPr>
          <a:xfrm>
            <a:off x="10407162" y="3776209"/>
            <a:ext cx="1028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I</a:t>
            </a:r>
            <a:r>
              <a:rPr lang="fr-FR" sz="32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2(s)</a:t>
            </a:r>
            <a:endParaRPr lang="fr-FR" sz="32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4039F7EE-6558-4BE8-A6EE-D9BD5E5831DE}"/>
              </a:ext>
            </a:extLst>
          </p:cNvPr>
          <p:cNvSpPr txBox="1"/>
          <p:nvPr/>
        </p:nvSpPr>
        <p:spPr>
          <a:xfrm>
            <a:off x="4410681" y="5389685"/>
            <a:ext cx="48709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Les halogènes</a:t>
            </a:r>
          </a:p>
        </p:txBody>
      </p:sp>
    </p:spTree>
    <p:extLst>
      <p:ext uri="{BB962C8B-B14F-4D97-AF65-F5344CB8AC3E}">
        <p14:creationId xmlns:p14="http://schemas.microsoft.com/office/powerpoint/2010/main" val="5949820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E402B47-9DF2-4DB0-89E1-A65B8CB822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Housecroft</a:t>
            </a:r>
            <a:r>
              <a:rPr lang="fr-FR" dirty="0"/>
              <a:t> p.537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B47F48-70D9-468C-B72E-E532B1F811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5022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21AFFEEF-1588-4DD9-9B54-9E999A5F86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5708758"/>
              </p:ext>
            </p:extLst>
          </p:nvPr>
        </p:nvGraphicFramePr>
        <p:xfrm>
          <a:off x="1873738" y="1336430"/>
          <a:ext cx="8729785" cy="2092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5957">
                  <a:extLst>
                    <a:ext uri="{9D8B030D-6E8A-4147-A177-3AD203B41FA5}">
                      <a16:colId xmlns:a16="http://schemas.microsoft.com/office/drawing/2014/main" val="522979778"/>
                    </a:ext>
                  </a:extLst>
                </a:gridCol>
                <a:gridCol w="1745957">
                  <a:extLst>
                    <a:ext uri="{9D8B030D-6E8A-4147-A177-3AD203B41FA5}">
                      <a16:colId xmlns:a16="http://schemas.microsoft.com/office/drawing/2014/main" val="2015912171"/>
                    </a:ext>
                  </a:extLst>
                </a:gridCol>
                <a:gridCol w="1745957">
                  <a:extLst>
                    <a:ext uri="{9D8B030D-6E8A-4147-A177-3AD203B41FA5}">
                      <a16:colId xmlns:a16="http://schemas.microsoft.com/office/drawing/2014/main" val="2080445586"/>
                    </a:ext>
                  </a:extLst>
                </a:gridCol>
                <a:gridCol w="1745957">
                  <a:extLst>
                    <a:ext uri="{9D8B030D-6E8A-4147-A177-3AD203B41FA5}">
                      <a16:colId xmlns:a16="http://schemas.microsoft.com/office/drawing/2014/main" val="563434175"/>
                    </a:ext>
                  </a:extLst>
                </a:gridCol>
                <a:gridCol w="1745957">
                  <a:extLst>
                    <a:ext uri="{9D8B030D-6E8A-4147-A177-3AD203B41FA5}">
                      <a16:colId xmlns:a16="http://schemas.microsoft.com/office/drawing/2014/main" val="3051545141"/>
                    </a:ext>
                  </a:extLst>
                </a:gridCol>
              </a:tblGrid>
              <a:tr h="1046285"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Couples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F</a:t>
                      </a:r>
                      <a:r>
                        <a:rPr lang="fr-FR" sz="2400" baseline="-25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</a:t>
                      </a:r>
                      <a:r>
                        <a:rPr lang="fr-FR" sz="2400" baseline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/F</a:t>
                      </a:r>
                      <a:r>
                        <a:rPr lang="fr-FR" sz="2400" baseline="30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</a:t>
                      </a:r>
                      <a:endParaRPr lang="fr-FR" sz="2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Cl</a:t>
                      </a:r>
                      <a:r>
                        <a:rPr lang="fr-FR" sz="2400" baseline="-25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</a:t>
                      </a:r>
                      <a:r>
                        <a:rPr lang="fr-FR" sz="2400" baseline="30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/</a:t>
                      </a:r>
                      <a:r>
                        <a:rPr lang="fr-FR" sz="2400" baseline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Cl</a:t>
                      </a:r>
                      <a:r>
                        <a:rPr lang="fr-FR" sz="2400" baseline="30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</a:t>
                      </a:r>
                      <a:endParaRPr lang="fr-FR" sz="2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Br</a:t>
                      </a:r>
                      <a:r>
                        <a:rPr lang="fr-FR" sz="2400" baseline="-25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</a:t>
                      </a:r>
                      <a:r>
                        <a:rPr lang="fr-FR" sz="2400" baseline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/Br</a:t>
                      </a:r>
                      <a:r>
                        <a:rPr lang="fr-FR" sz="2400" baseline="30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</a:t>
                      </a:r>
                      <a:endParaRPr lang="fr-FR" sz="2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I</a:t>
                      </a:r>
                      <a:r>
                        <a:rPr lang="fr-FR" sz="2400" baseline="-25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</a:t>
                      </a:r>
                      <a:r>
                        <a:rPr lang="fr-FR" sz="2400" baseline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/I</a:t>
                      </a:r>
                      <a:r>
                        <a:rPr lang="fr-FR" sz="2400" baseline="30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</a:t>
                      </a:r>
                      <a:endParaRPr lang="fr-FR" sz="2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4625169"/>
                  </a:ext>
                </a:extLst>
              </a:tr>
              <a:tr h="1046285"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E° (V)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2,47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1,38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1,08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0,62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60279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98746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6A2EDFEF-E53B-4FDA-842A-C0693176D1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5696312"/>
              </p:ext>
            </p:extLst>
          </p:nvPr>
        </p:nvGraphicFramePr>
        <p:xfrm>
          <a:off x="791307" y="1915419"/>
          <a:ext cx="10436470" cy="19356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7294">
                  <a:extLst>
                    <a:ext uri="{9D8B030D-6E8A-4147-A177-3AD203B41FA5}">
                      <a16:colId xmlns:a16="http://schemas.microsoft.com/office/drawing/2014/main" val="3169842323"/>
                    </a:ext>
                  </a:extLst>
                </a:gridCol>
                <a:gridCol w="2087294">
                  <a:extLst>
                    <a:ext uri="{9D8B030D-6E8A-4147-A177-3AD203B41FA5}">
                      <a16:colId xmlns:a16="http://schemas.microsoft.com/office/drawing/2014/main" val="2146008089"/>
                    </a:ext>
                  </a:extLst>
                </a:gridCol>
                <a:gridCol w="2087294">
                  <a:extLst>
                    <a:ext uri="{9D8B030D-6E8A-4147-A177-3AD203B41FA5}">
                      <a16:colId xmlns:a16="http://schemas.microsoft.com/office/drawing/2014/main" val="4219335664"/>
                    </a:ext>
                  </a:extLst>
                </a:gridCol>
                <a:gridCol w="2087294">
                  <a:extLst>
                    <a:ext uri="{9D8B030D-6E8A-4147-A177-3AD203B41FA5}">
                      <a16:colId xmlns:a16="http://schemas.microsoft.com/office/drawing/2014/main" val="481673975"/>
                    </a:ext>
                  </a:extLst>
                </a:gridCol>
                <a:gridCol w="2087294">
                  <a:extLst>
                    <a:ext uri="{9D8B030D-6E8A-4147-A177-3AD203B41FA5}">
                      <a16:colId xmlns:a16="http://schemas.microsoft.com/office/drawing/2014/main" val="42528552"/>
                    </a:ext>
                  </a:extLst>
                </a:gridCol>
              </a:tblGrid>
              <a:tr h="755582"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Acides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HF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HCl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HBr</a:t>
                      </a:r>
                      <a:endParaRPr lang="fr-FR" sz="2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HI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3880062"/>
                  </a:ext>
                </a:extLst>
              </a:tr>
              <a:tr h="1180030">
                <a:tc>
                  <a:txBody>
                    <a:bodyPr/>
                    <a:lstStyle/>
                    <a:p>
                      <a:pPr algn="ctr"/>
                      <a:r>
                        <a:rPr lang="fr-FR" sz="2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pKa</a:t>
                      </a:r>
                      <a:endParaRPr lang="fr-FR" sz="2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3,2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42639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1565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6A2EDFEF-E53B-4FDA-842A-C0693176D1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6684397"/>
              </p:ext>
            </p:extLst>
          </p:nvPr>
        </p:nvGraphicFramePr>
        <p:xfrm>
          <a:off x="877765" y="332804"/>
          <a:ext cx="10436470" cy="19356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7294">
                  <a:extLst>
                    <a:ext uri="{9D8B030D-6E8A-4147-A177-3AD203B41FA5}">
                      <a16:colId xmlns:a16="http://schemas.microsoft.com/office/drawing/2014/main" val="3169842323"/>
                    </a:ext>
                  </a:extLst>
                </a:gridCol>
                <a:gridCol w="2087294">
                  <a:extLst>
                    <a:ext uri="{9D8B030D-6E8A-4147-A177-3AD203B41FA5}">
                      <a16:colId xmlns:a16="http://schemas.microsoft.com/office/drawing/2014/main" val="2146008089"/>
                    </a:ext>
                  </a:extLst>
                </a:gridCol>
                <a:gridCol w="2087294">
                  <a:extLst>
                    <a:ext uri="{9D8B030D-6E8A-4147-A177-3AD203B41FA5}">
                      <a16:colId xmlns:a16="http://schemas.microsoft.com/office/drawing/2014/main" val="4219335664"/>
                    </a:ext>
                  </a:extLst>
                </a:gridCol>
                <a:gridCol w="2087294">
                  <a:extLst>
                    <a:ext uri="{9D8B030D-6E8A-4147-A177-3AD203B41FA5}">
                      <a16:colId xmlns:a16="http://schemas.microsoft.com/office/drawing/2014/main" val="481673975"/>
                    </a:ext>
                  </a:extLst>
                </a:gridCol>
                <a:gridCol w="2087294">
                  <a:extLst>
                    <a:ext uri="{9D8B030D-6E8A-4147-A177-3AD203B41FA5}">
                      <a16:colId xmlns:a16="http://schemas.microsoft.com/office/drawing/2014/main" val="42528552"/>
                    </a:ext>
                  </a:extLst>
                </a:gridCol>
              </a:tblGrid>
              <a:tr h="755582"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Acides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HF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HCl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HBr</a:t>
                      </a:r>
                      <a:endParaRPr lang="fr-FR" sz="2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HI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3880062"/>
                  </a:ext>
                </a:extLst>
              </a:tr>
              <a:tr h="1180030">
                <a:tc>
                  <a:txBody>
                    <a:bodyPr/>
                    <a:lstStyle/>
                    <a:p>
                      <a:pPr algn="ctr"/>
                      <a:r>
                        <a:rPr lang="fr-FR" sz="2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pKa</a:t>
                      </a:r>
                      <a:endParaRPr lang="fr-FR" sz="2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3,2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4263949"/>
                  </a:ext>
                </a:extLst>
              </a:tr>
            </a:tbl>
          </a:graphicData>
        </a:graphic>
      </p:graphicFrame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667DCA09-533C-4EDB-9856-7B3A788AAF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6478225"/>
              </p:ext>
            </p:extLst>
          </p:nvPr>
        </p:nvGraphicFramePr>
        <p:xfrm>
          <a:off x="877765" y="3738357"/>
          <a:ext cx="10436470" cy="19356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7294">
                  <a:extLst>
                    <a:ext uri="{9D8B030D-6E8A-4147-A177-3AD203B41FA5}">
                      <a16:colId xmlns:a16="http://schemas.microsoft.com/office/drawing/2014/main" val="3169842323"/>
                    </a:ext>
                  </a:extLst>
                </a:gridCol>
                <a:gridCol w="2087294">
                  <a:extLst>
                    <a:ext uri="{9D8B030D-6E8A-4147-A177-3AD203B41FA5}">
                      <a16:colId xmlns:a16="http://schemas.microsoft.com/office/drawing/2014/main" val="2146008089"/>
                    </a:ext>
                  </a:extLst>
                </a:gridCol>
                <a:gridCol w="2087294">
                  <a:extLst>
                    <a:ext uri="{9D8B030D-6E8A-4147-A177-3AD203B41FA5}">
                      <a16:colId xmlns:a16="http://schemas.microsoft.com/office/drawing/2014/main" val="4219335664"/>
                    </a:ext>
                  </a:extLst>
                </a:gridCol>
                <a:gridCol w="2087294">
                  <a:extLst>
                    <a:ext uri="{9D8B030D-6E8A-4147-A177-3AD203B41FA5}">
                      <a16:colId xmlns:a16="http://schemas.microsoft.com/office/drawing/2014/main" val="481673975"/>
                    </a:ext>
                  </a:extLst>
                </a:gridCol>
                <a:gridCol w="2087294">
                  <a:extLst>
                    <a:ext uri="{9D8B030D-6E8A-4147-A177-3AD203B41FA5}">
                      <a16:colId xmlns:a16="http://schemas.microsoft.com/office/drawing/2014/main" val="42528552"/>
                    </a:ext>
                  </a:extLst>
                </a:gridCol>
              </a:tblGrid>
              <a:tr h="755582"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Halogène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F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Cl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Br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I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3880062"/>
                  </a:ext>
                </a:extLst>
              </a:tr>
              <a:tr h="1180030"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Rayon ionique (pm)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133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181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196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220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42639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85140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61E75149-4B3D-46C3-9B73-73EDE498C2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403444"/>
              </p:ext>
            </p:extLst>
          </p:nvPr>
        </p:nvGraphicFramePr>
        <p:xfrm>
          <a:off x="386862" y="2108850"/>
          <a:ext cx="11602915" cy="19356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0583">
                  <a:extLst>
                    <a:ext uri="{9D8B030D-6E8A-4147-A177-3AD203B41FA5}">
                      <a16:colId xmlns:a16="http://schemas.microsoft.com/office/drawing/2014/main" val="3169842323"/>
                    </a:ext>
                  </a:extLst>
                </a:gridCol>
                <a:gridCol w="2320583">
                  <a:extLst>
                    <a:ext uri="{9D8B030D-6E8A-4147-A177-3AD203B41FA5}">
                      <a16:colId xmlns:a16="http://schemas.microsoft.com/office/drawing/2014/main" val="2146008089"/>
                    </a:ext>
                  </a:extLst>
                </a:gridCol>
                <a:gridCol w="2320583">
                  <a:extLst>
                    <a:ext uri="{9D8B030D-6E8A-4147-A177-3AD203B41FA5}">
                      <a16:colId xmlns:a16="http://schemas.microsoft.com/office/drawing/2014/main" val="4219335664"/>
                    </a:ext>
                  </a:extLst>
                </a:gridCol>
                <a:gridCol w="2320583">
                  <a:extLst>
                    <a:ext uri="{9D8B030D-6E8A-4147-A177-3AD203B41FA5}">
                      <a16:colId xmlns:a16="http://schemas.microsoft.com/office/drawing/2014/main" val="481673975"/>
                    </a:ext>
                  </a:extLst>
                </a:gridCol>
                <a:gridCol w="2320583">
                  <a:extLst>
                    <a:ext uri="{9D8B030D-6E8A-4147-A177-3AD203B41FA5}">
                      <a16:colId xmlns:a16="http://schemas.microsoft.com/office/drawing/2014/main" val="42528552"/>
                    </a:ext>
                  </a:extLst>
                </a:gridCol>
              </a:tblGrid>
              <a:tr h="755582"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Liaison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H-F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H-Cl</a:t>
                      </a:r>
                      <a:endParaRPr lang="fr-FR" sz="2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H-Br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H-I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3880062"/>
                  </a:ext>
                </a:extLst>
              </a:tr>
              <a:tr h="1180030">
                <a:tc>
                  <a:txBody>
                    <a:bodyPr/>
                    <a:lstStyle/>
                    <a:p>
                      <a:pPr algn="ctr"/>
                      <a:r>
                        <a:rPr lang="fr-FR" sz="2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E</a:t>
                      </a:r>
                      <a:r>
                        <a:rPr lang="fr-FR" sz="2400" baseline="-250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liaison</a:t>
                      </a:r>
                      <a:r>
                        <a:rPr lang="fr-FR" sz="2400" baseline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(kJ.mol</a:t>
                      </a:r>
                      <a:r>
                        <a:rPr lang="fr-FR" sz="2400" baseline="30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-1</a:t>
                      </a:r>
                      <a:r>
                        <a:rPr lang="fr-FR" sz="2400" baseline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)</a:t>
                      </a:r>
                      <a:endParaRPr lang="fr-FR" sz="2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573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428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362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294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42639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73837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21AFFEEF-1588-4DD9-9B54-9E999A5F86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4148442"/>
              </p:ext>
            </p:extLst>
          </p:nvPr>
        </p:nvGraphicFramePr>
        <p:xfrm>
          <a:off x="1873738" y="1336430"/>
          <a:ext cx="8729785" cy="2092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5957">
                  <a:extLst>
                    <a:ext uri="{9D8B030D-6E8A-4147-A177-3AD203B41FA5}">
                      <a16:colId xmlns:a16="http://schemas.microsoft.com/office/drawing/2014/main" val="522979778"/>
                    </a:ext>
                  </a:extLst>
                </a:gridCol>
                <a:gridCol w="1745957">
                  <a:extLst>
                    <a:ext uri="{9D8B030D-6E8A-4147-A177-3AD203B41FA5}">
                      <a16:colId xmlns:a16="http://schemas.microsoft.com/office/drawing/2014/main" val="2015912171"/>
                    </a:ext>
                  </a:extLst>
                </a:gridCol>
                <a:gridCol w="1745957">
                  <a:extLst>
                    <a:ext uri="{9D8B030D-6E8A-4147-A177-3AD203B41FA5}">
                      <a16:colId xmlns:a16="http://schemas.microsoft.com/office/drawing/2014/main" val="2080445586"/>
                    </a:ext>
                  </a:extLst>
                </a:gridCol>
                <a:gridCol w="1745957">
                  <a:extLst>
                    <a:ext uri="{9D8B030D-6E8A-4147-A177-3AD203B41FA5}">
                      <a16:colId xmlns:a16="http://schemas.microsoft.com/office/drawing/2014/main" val="563434175"/>
                    </a:ext>
                  </a:extLst>
                </a:gridCol>
                <a:gridCol w="1745957">
                  <a:extLst>
                    <a:ext uri="{9D8B030D-6E8A-4147-A177-3AD203B41FA5}">
                      <a16:colId xmlns:a16="http://schemas.microsoft.com/office/drawing/2014/main" val="3051545141"/>
                    </a:ext>
                  </a:extLst>
                </a:gridCol>
              </a:tblGrid>
              <a:tr h="1046285"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Couples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F</a:t>
                      </a:r>
                      <a:r>
                        <a:rPr lang="fr-FR" sz="2400" baseline="-25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</a:t>
                      </a:r>
                      <a:r>
                        <a:rPr lang="fr-FR" sz="2400" baseline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/F</a:t>
                      </a:r>
                      <a:r>
                        <a:rPr lang="fr-FR" sz="2400" baseline="30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</a:t>
                      </a:r>
                      <a:endParaRPr lang="fr-FR" sz="2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Cl</a:t>
                      </a:r>
                      <a:r>
                        <a:rPr lang="fr-FR" sz="2400" baseline="-25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</a:t>
                      </a:r>
                      <a:r>
                        <a:rPr lang="fr-FR" sz="2400" baseline="30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/</a:t>
                      </a:r>
                      <a:r>
                        <a:rPr lang="fr-FR" sz="2400" baseline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Cl</a:t>
                      </a:r>
                      <a:r>
                        <a:rPr lang="fr-FR" sz="2400" baseline="30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</a:t>
                      </a:r>
                      <a:endParaRPr lang="fr-FR" sz="2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Br</a:t>
                      </a:r>
                      <a:r>
                        <a:rPr lang="fr-FR" sz="2400" baseline="-25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</a:t>
                      </a:r>
                      <a:r>
                        <a:rPr lang="fr-FR" sz="2400" baseline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/Br</a:t>
                      </a:r>
                      <a:r>
                        <a:rPr lang="fr-FR" sz="2400" baseline="30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</a:t>
                      </a:r>
                      <a:endParaRPr lang="fr-FR" sz="2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I</a:t>
                      </a:r>
                      <a:r>
                        <a:rPr lang="fr-FR" sz="2400" baseline="-25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</a:t>
                      </a:r>
                      <a:r>
                        <a:rPr lang="fr-FR" sz="2400" baseline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/I</a:t>
                      </a:r>
                      <a:r>
                        <a:rPr lang="fr-FR" sz="2400" baseline="30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</a:t>
                      </a:r>
                      <a:endParaRPr lang="fr-FR" sz="2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4625169"/>
                  </a:ext>
                </a:extLst>
              </a:tr>
              <a:tr h="1046285"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E° (V)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2,47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1,38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1,08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0,62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60279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76212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56A50704-D6C8-4EA9-870F-F79DA1960E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4838" y="131885"/>
            <a:ext cx="7939454" cy="5420370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3B908820-52F7-464E-806B-4E093628F880}"/>
              </a:ext>
            </a:extLst>
          </p:cNvPr>
          <p:cNvSpPr txBox="1"/>
          <p:nvPr/>
        </p:nvSpPr>
        <p:spPr>
          <a:xfrm>
            <a:off x="1978269" y="720969"/>
            <a:ext cx="86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+ I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3FEB792-65ED-4373-B58A-A90F91E90A78}"/>
              </a:ext>
            </a:extLst>
          </p:cNvPr>
          <p:cNvSpPr txBox="1"/>
          <p:nvPr/>
        </p:nvSpPr>
        <p:spPr>
          <a:xfrm>
            <a:off x="2127739" y="1630391"/>
            <a:ext cx="86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0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6BA7EB3-4C8A-42F9-8DC9-9E38D5E34D15}"/>
              </a:ext>
            </a:extLst>
          </p:cNvPr>
          <p:cNvSpPr txBox="1"/>
          <p:nvPr/>
        </p:nvSpPr>
        <p:spPr>
          <a:xfrm>
            <a:off x="2127739" y="3429000"/>
            <a:ext cx="86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-I</a:t>
            </a:r>
          </a:p>
        </p:txBody>
      </p:sp>
    </p:spTree>
    <p:extLst>
      <p:ext uri="{BB962C8B-B14F-4D97-AF65-F5344CB8AC3E}">
        <p14:creationId xmlns:p14="http://schemas.microsoft.com/office/powerpoint/2010/main" val="170829739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647</TotalTime>
  <Words>176</Words>
  <Application>Microsoft Office PowerPoint</Application>
  <PresentationFormat>Grand écran</PresentationFormat>
  <Paragraphs>101</Paragraphs>
  <Slides>15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Cambria Math</vt:lpstr>
      <vt:lpstr>Thème Office</vt:lpstr>
      <vt:lpstr>Acrobat Document</vt:lpstr>
      <vt:lpstr>Présentation PowerPoint</vt:lpstr>
      <vt:lpstr>Présentation PowerPoint</vt:lpstr>
      <vt:lpstr>Housecroft p.537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LOIC</dc:creator>
  <cp:lastModifiedBy>LOIC</cp:lastModifiedBy>
  <cp:revision>34</cp:revision>
  <dcterms:created xsi:type="dcterms:W3CDTF">2019-05-09T16:45:00Z</dcterms:created>
  <dcterms:modified xsi:type="dcterms:W3CDTF">2019-05-26T14:39:08Z</dcterms:modified>
</cp:coreProperties>
</file>