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49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949F62F-3CDA-4A6A-9E3E-809D595E8F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13F9D08-49B6-4158-BC70-B3EB1EDEB0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A12E178-4E81-4035-A357-A34A9A60D3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60379-8579-4C01-8AF8-7A1DB537EAD3}" type="datetimeFigureOut">
              <a:rPr lang="fr-FR" smtClean="0"/>
              <a:t>16/05/2019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A4E958F-F1C4-4512-9117-B15B470A75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1F8B58-2278-4906-8AE1-24C5470D0C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EC787-7BDA-4C2A-96B8-F1936631F2B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86140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D86601B-FBB4-4A38-9C89-C9057CC4E2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B5DD873-D588-4DC7-80DA-91CEBE5C0F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62EFFB8-C169-4A68-B482-FE6CE762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60379-8579-4C01-8AF8-7A1DB537EAD3}" type="datetimeFigureOut">
              <a:rPr lang="fr-FR" smtClean="0"/>
              <a:t>16/05/2019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6F32461-E59B-4C05-B511-5BA34A86C5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8CADC47-E33A-4433-91AB-3BB196BE4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EC787-7BDA-4C2A-96B8-F1936631F2B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53354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D2E14171-F4B5-40D2-819A-2DCA149E3E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49E23FB0-9A5D-49B6-8450-4F99499D4E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C43A4A1-8A1C-4959-8877-B12ECDFDC8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60379-8579-4C01-8AF8-7A1DB537EAD3}" type="datetimeFigureOut">
              <a:rPr lang="fr-FR" smtClean="0"/>
              <a:t>16/05/2019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3658C63-DAF7-4534-BB56-4532AE881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1CD8663-05B6-42B5-8639-FC58DE16C2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EC787-7BDA-4C2A-96B8-F1936631F2B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3633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7BFB879-3575-4612-9743-E8054AB60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6062633-7849-4A37-8E58-23E154043A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D5B0233-DBFB-4939-9927-EF105DD7FA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60379-8579-4C01-8AF8-7A1DB537EAD3}" type="datetimeFigureOut">
              <a:rPr lang="fr-FR" smtClean="0"/>
              <a:t>16/05/2019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FCB3CF7-BDA4-47FF-8A4C-704D2041F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515821A-9685-4033-8B8B-14B4CAE89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EC787-7BDA-4C2A-96B8-F1936631F2B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2803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F0FDDC-718D-4E93-BF4A-8A33BFBF86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6A6B844-95B0-4AAB-B4F1-CCF13AB08B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9523D4B-8259-4EB8-A7C6-36E8006524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60379-8579-4C01-8AF8-7A1DB537EAD3}" type="datetimeFigureOut">
              <a:rPr lang="fr-FR" smtClean="0"/>
              <a:t>16/05/2019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C8A7A2D-DEF5-4F0D-A90B-7D507686B6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AEE945D-5E03-40C0-B8F0-5DF2A9F77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EC787-7BDA-4C2A-96B8-F1936631F2B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30246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F02A17B-0FA0-49D9-9E57-8050B8D99D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50DAA14-9796-4B0A-9749-EC855D1CF5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08C62A5-C06A-4E2B-BAA1-CD967C877F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4967F10-730D-4AF6-9815-4C96A4A172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60379-8579-4C01-8AF8-7A1DB537EAD3}" type="datetimeFigureOut">
              <a:rPr lang="fr-FR" smtClean="0"/>
              <a:t>16/05/2019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3832977-F00D-4382-B8CE-9A29C11DA1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2C59E11-989C-4DEB-AFAB-AAC4374343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EC787-7BDA-4C2A-96B8-F1936631F2B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49284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9187EE-3618-4421-8245-B7469FB807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80C8AD6-E584-40B8-88CE-14775BC327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C8B574C-6773-4839-80D5-F0695AA6E2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FDBDF63-50B9-4F48-8255-D822B1C70C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2D9E040B-9BA6-4D14-B0D7-77A9D5150C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EE01B73A-F706-4A90-A5EC-D2D287E9AD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60379-8579-4C01-8AF8-7A1DB537EAD3}" type="datetimeFigureOut">
              <a:rPr lang="fr-FR" smtClean="0"/>
              <a:t>16/05/2019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9FE9E04-300D-4582-AD57-E39BFBF86D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0A464BD-17B1-4997-BC51-88A806FE53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EC787-7BDA-4C2A-96B8-F1936631F2B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06920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E0E033E-8586-4CF8-86DE-65D30C4AB1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94439BE8-376E-48C3-84BD-71C729C02C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60379-8579-4C01-8AF8-7A1DB537EAD3}" type="datetimeFigureOut">
              <a:rPr lang="fr-FR" smtClean="0"/>
              <a:t>16/05/2019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986F2C-953B-44E8-9A66-18250F5168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E2D10AB-035E-4415-A3BD-103DDEEA2C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EC787-7BDA-4C2A-96B8-F1936631F2B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65614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1B3FDB67-4163-4E1A-B951-470466241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60379-8579-4C01-8AF8-7A1DB537EAD3}" type="datetimeFigureOut">
              <a:rPr lang="fr-FR" smtClean="0"/>
              <a:t>16/05/2019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B05D145-09AA-43EF-AF13-D26CEFAFD6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240CACC-1D6B-4579-8C97-29766A594A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EC787-7BDA-4C2A-96B8-F1936631F2B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56752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2C6BE67-AC1F-45BB-87C7-2B432114B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5376909-4A5D-4543-8F93-5D6130FE03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786B922-431C-44E5-ABE8-518EA1FC83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ACE8363-3ACF-4E64-BC31-1A26298E70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60379-8579-4C01-8AF8-7A1DB537EAD3}" type="datetimeFigureOut">
              <a:rPr lang="fr-FR" smtClean="0"/>
              <a:t>16/05/2019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5F7F215-7ADD-4F54-A910-E6F906574A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8ED7A89-64FA-43B3-A715-3C742AB6DF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EC787-7BDA-4C2A-96B8-F1936631F2B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9400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881FE07-EB5B-4D1B-B52C-B9D1F35D1E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679E884-DB23-43FF-85A7-4A7A34B064A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78F8D95-6ECF-4DAE-913E-D05AF926BF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AEB0EA4-F4C7-4FBE-8354-F8C565E38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60379-8579-4C01-8AF8-7A1DB537EAD3}" type="datetimeFigureOut">
              <a:rPr lang="fr-FR" smtClean="0"/>
              <a:t>16/05/2019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6323F2A-0441-4827-9B07-AF7B56EA98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49C836E-A7FB-48CC-A052-EFF9081750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EC787-7BDA-4C2A-96B8-F1936631F2B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4680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8C3B7D8D-57FC-4C9F-A08B-911CBB3BB5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3560A10-3627-47EF-9013-61A43BDDAF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0E002AF-557D-4923-8981-C3677764FA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F60379-8579-4C01-8AF8-7A1DB537EAD3}" type="datetimeFigureOut">
              <a:rPr lang="fr-FR" smtClean="0"/>
              <a:t>16/05/2019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82806C0-9BC9-4C79-AF12-9214F7570C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F5BC459-084B-4494-B813-925FCA6AD7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AEC787-7BDA-4C2A-96B8-F1936631F2B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7670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oleObject" Target="../embeddings/oleObject1.bin"/><Relationship Id="rId7" Type="http://schemas.openxmlformats.org/officeDocument/2006/relationships/image" Target="../media/image4.emf"/><Relationship Id="rId12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11" Type="http://schemas.openxmlformats.org/officeDocument/2006/relationships/oleObject" Target="../embeddings/oleObject6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5.emf"/><Relationship Id="rId4" Type="http://schemas.openxmlformats.org/officeDocument/2006/relationships/image" Target="../media/image3.emf"/><Relationship Id="rId9" Type="http://schemas.openxmlformats.org/officeDocument/2006/relationships/oleObject" Target="../embeddings/oleObject5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69201CE-521A-4EC2-99AB-B7307E2621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Catalyse en synthèse organique</a:t>
            </a:r>
          </a:p>
        </p:txBody>
      </p:sp>
    </p:spTree>
    <p:extLst>
      <p:ext uri="{BB962C8B-B14F-4D97-AF65-F5344CB8AC3E}">
        <p14:creationId xmlns:p14="http://schemas.microsoft.com/office/powerpoint/2010/main" val="25909673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CFC0286B-91B8-4ABE-A46A-146F28717D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765" y="202222"/>
            <a:ext cx="6418164" cy="4246685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90080CE8-62BA-420A-B208-E8DE975E39F6}"/>
              </a:ext>
            </a:extLst>
          </p:cNvPr>
          <p:cNvSpPr txBox="1"/>
          <p:nvPr/>
        </p:nvSpPr>
        <p:spPr>
          <a:xfrm>
            <a:off x="2514600" y="5240215"/>
            <a:ext cx="79658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Acide ParaToluèneSulfonique (</a:t>
            </a:r>
            <a:r>
              <a:rPr lang="fr-FR" sz="3200" b="1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pKa</a:t>
            </a:r>
            <a:r>
              <a:rPr lang="fr-FR" sz="32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 = -6,5)</a:t>
            </a:r>
          </a:p>
        </p:txBody>
      </p:sp>
    </p:spTree>
    <p:extLst>
      <p:ext uri="{BB962C8B-B14F-4D97-AF65-F5344CB8AC3E}">
        <p14:creationId xmlns:p14="http://schemas.microsoft.com/office/powerpoint/2010/main" val="19484322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DA278DF3-8C75-4BED-BDF1-F67CABBF32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4263845"/>
              </p:ext>
            </p:extLst>
          </p:nvPr>
        </p:nvGraphicFramePr>
        <p:xfrm>
          <a:off x="1522046" y="1556239"/>
          <a:ext cx="9459546" cy="29805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53182">
                  <a:extLst>
                    <a:ext uri="{9D8B030D-6E8A-4147-A177-3AD203B41FA5}">
                      <a16:colId xmlns:a16="http://schemas.microsoft.com/office/drawing/2014/main" val="3241619323"/>
                    </a:ext>
                  </a:extLst>
                </a:gridCol>
                <a:gridCol w="3153182">
                  <a:extLst>
                    <a:ext uri="{9D8B030D-6E8A-4147-A177-3AD203B41FA5}">
                      <a16:colId xmlns:a16="http://schemas.microsoft.com/office/drawing/2014/main" val="1893329588"/>
                    </a:ext>
                  </a:extLst>
                </a:gridCol>
                <a:gridCol w="3153182">
                  <a:extLst>
                    <a:ext uri="{9D8B030D-6E8A-4147-A177-3AD203B41FA5}">
                      <a16:colId xmlns:a16="http://schemas.microsoft.com/office/drawing/2014/main" val="1338029764"/>
                    </a:ext>
                  </a:extLst>
                </a:gridCol>
              </a:tblGrid>
              <a:tr h="965507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Espèce chimique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CH</a:t>
                      </a:r>
                      <a:r>
                        <a:rPr lang="fr-FR" sz="2800" baseline="-25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3</a:t>
                      </a:r>
                      <a:r>
                        <a:rPr lang="fr-FR" sz="2800" baseline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COOH</a:t>
                      </a:r>
                      <a:endParaRPr lang="fr-FR" sz="28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CH</a:t>
                      </a:r>
                      <a:r>
                        <a:rPr lang="fr-FR" sz="2800" baseline="-25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3</a:t>
                      </a:r>
                      <a:r>
                        <a:rPr lang="fr-FR" sz="2800" baseline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C(OH)</a:t>
                      </a:r>
                      <a:r>
                        <a:rPr lang="fr-FR" sz="2800" baseline="-25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</a:t>
                      </a:r>
                      <a:r>
                        <a:rPr lang="fr-FR" sz="2800" baseline="30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+</a:t>
                      </a:r>
                      <a:endParaRPr lang="fr-FR" sz="28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2315692"/>
                  </a:ext>
                </a:extLst>
              </a:tr>
              <a:tr h="2015085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Energie de l’orbitale la plus basse vacante (eV)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0,917 eV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-6,278 eV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63637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17057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D823B1A5-CF1D-46E2-81B4-F69F3EBC63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464" y="820023"/>
            <a:ext cx="10703071" cy="2047437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AE88AFB1-42BA-4E41-93D8-C88B46CE0BD9}"/>
              </a:ext>
            </a:extLst>
          </p:cNvPr>
          <p:cNvSpPr txBox="1"/>
          <p:nvPr/>
        </p:nvSpPr>
        <p:spPr>
          <a:xfrm>
            <a:off x="4946904" y="4617720"/>
            <a:ext cx="5541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latin typeface="Cambria Math" panose="02040503050406030204" pitchFamily="18" charset="0"/>
                <a:ea typeface="Cambria Math" panose="02040503050406030204" pitchFamily="18" charset="0"/>
              </a:rPr>
              <a:t>Procédé oxo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22DCB1C-1C8A-4EA9-852C-9802A30D648F}"/>
              </a:ext>
            </a:extLst>
          </p:cNvPr>
          <p:cNvSpPr txBox="1"/>
          <p:nvPr/>
        </p:nvSpPr>
        <p:spPr>
          <a:xfrm>
            <a:off x="2112264" y="1938528"/>
            <a:ext cx="64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(g)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8A2CD77C-E45D-46BA-B3FD-F27E3F65634F}"/>
              </a:ext>
            </a:extLst>
          </p:cNvPr>
          <p:cNvSpPr txBox="1"/>
          <p:nvPr/>
        </p:nvSpPr>
        <p:spPr>
          <a:xfrm>
            <a:off x="3892296" y="1891247"/>
            <a:ext cx="64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(g)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4A4099A4-7C79-4613-A826-84075F1477B8}"/>
              </a:ext>
            </a:extLst>
          </p:cNvPr>
          <p:cNvSpPr txBox="1"/>
          <p:nvPr/>
        </p:nvSpPr>
        <p:spPr>
          <a:xfrm>
            <a:off x="5352288" y="1891247"/>
            <a:ext cx="64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(g)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D3626E6B-24B7-49AF-BFFA-0D336EA770C7}"/>
              </a:ext>
            </a:extLst>
          </p:cNvPr>
          <p:cNvSpPr txBox="1"/>
          <p:nvPr/>
        </p:nvSpPr>
        <p:spPr>
          <a:xfrm>
            <a:off x="11057391" y="1891247"/>
            <a:ext cx="64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(l)</a:t>
            </a:r>
          </a:p>
        </p:txBody>
      </p:sp>
    </p:spTree>
    <p:extLst>
      <p:ext uri="{BB962C8B-B14F-4D97-AF65-F5344CB8AC3E}">
        <p14:creationId xmlns:p14="http://schemas.microsoft.com/office/powerpoint/2010/main" val="12465317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55F7F15-2CCA-45D9-8585-1F3A539867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Slide fosset p.570</a:t>
            </a:r>
          </a:p>
        </p:txBody>
      </p:sp>
    </p:spTree>
    <p:extLst>
      <p:ext uri="{BB962C8B-B14F-4D97-AF65-F5344CB8AC3E}">
        <p14:creationId xmlns:p14="http://schemas.microsoft.com/office/powerpoint/2010/main" val="24355206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9AB56564-8E3F-46CF-97C9-CFC8352391EB}"/>
              </a:ext>
            </a:extLst>
          </p:cNvPr>
          <p:cNvSpPr/>
          <p:nvPr/>
        </p:nvSpPr>
        <p:spPr>
          <a:xfrm>
            <a:off x="773723" y="3297115"/>
            <a:ext cx="2003183" cy="461665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Pd</a:t>
            </a:r>
            <a:r>
              <a:rPr lang="fr-FR" sz="2400" baseline="-250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Lindla</a:t>
            </a:r>
            <a:r>
              <a:rPr lang="fr-FR" baseline="-25000" dirty="0" err="1"/>
              <a:t>r</a:t>
            </a:r>
            <a:endParaRPr lang="fr-FR" dirty="0"/>
          </a:p>
        </p:txBody>
      </p:sp>
      <p:graphicFrame>
        <p:nvGraphicFramePr>
          <p:cNvPr id="10" name="Objet 9">
            <a:extLst>
              <a:ext uri="{FF2B5EF4-FFF2-40B4-BE49-F238E27FC236}">
                <a16:creationId xmlns:a16="http://schemas.microsoft.com/office/drawing/2014/main" id="{48A8EC55-7F75-403F-B5E0-CE75E244722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187035"/>
              </p:ext>
            </p:extLst>
          </p:nvPr>
        </p:nvGraphicFramePr>
        <p:xfrm>
          <a:off x="2038962" y="2280120"/>
          <a:ext cx="517525" cy="142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1" name="CS ChemDraw Drawing" r:id="rId3" imgW="516742" imgH="143272" progId="ChemDraw.Document.6.0">
                  <p:embed/>
                </p:oleObj>
              </mc:Choice>
              <mc:Fallback>
                <p:oleObj name="CS ChemDraw Drawing" r:id="rId3" imgW="516742" imgH="143272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38962" y="2280120"/>
                        <a:ext cx="517525" cy="142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t 10">
            <a:extLst>
              <a:ext uri="{FF2B5EF4-FFF2-40B4-BE49-F238E27FC236}">
                <a16:creationId xmlns:a16="http://schemas.microsoft.com/office/drawing/2014/main" id="{B5C03D93-3F4D-433A-AB12-9770BA94EF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0064807"/>
              </p:ext>
            </p:extLst>
          </p:nvPr>
        </p:nvGraphicFramePr>
        <p:xfrm>
          <a:off x="4415816" y="2722160"/>
          <a:ext cx="517525" cy="142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" name="CS ChemDraw Drawing" r:id="rId5" imgW="516742" imgH="143272" progId="ChemDraw.Document.6.0">
                  <p:embed/>
                </p:oleObj>
              </mc:Choice>
              <mc:Fallback>
                <p:oleObj name="CS ChemDraw Drawing" r:id="rId5" imgW="516742" imgH="143272" progId="ChemDraw.Document.6.0">
                  <p:embed/>
                  <p:pic>
                    <p:nvPicPr>
                      <p:cNvPr id="10" name="Objet 9">
                        <a:extLst>
                          <a:ext uri="{FF2B5EF4-FFF2-40B4-BE49-F238E27FC236}">
                            <a16:creationId xmlns:a16="http://schemas.microsoft.com/office/drawing/2014/main" id="{48A8EC55-7F75-403F-B5E0-CE75E24472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15816" y="2722160"/>
                        <a:ext cx="517525" cy="142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t 11">
            <a:extLst>
              <a:ext uri="{FF2B5EF4-FFF2-40B4-BE49-F238E27FC236}">
                <a16:creationId xmlns:a16="http://schemas.microsoft.com/office/drawing/2014/main" id="{253443E4-D409-4432-9E1F-D7C59D345D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7687252"/>
              </p:ext>
            </p:extLst>
          </p:nvPr>
        </p:nvGraphicFramePr>
        <p:xfrm>
          <a:off x="3344007" y="2722160"/>
          <a:ext cx="656494" cy="1471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3" name="CS ChemDraw Drawing" r:id="rId6" imgW="425302" imgH="147962" progId="ChemDraw.Document.6.0">
                  <p:embed/>
                </p:oleObj>
              </mc:Choice>
              <mc:Fallback>
                <p:oleObj name="CS ChemDraw Drawing" r:id="rId6" imgW="425302" imgH="147962" progId="ChemDraw.Document.6.0">
                  <p:embed/>
                  <p:pic>
                    <p:nvPicPr>
                      <p:cNvPr id="9" name="Objet 8">
                        <a:extLst>
                          <a:ext uri="{FF2B5EF4-FFF2-40B4-BE49-F238E27FC236}">
                            <a16:creationId xmlns:a16="http://schemas.microsoft.com/office/drawing/2014/main" id="{E3895957-DA7A-43B5-BC51-6107F819CFD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44007" y="2722160"/>
                        <a:ext cx="656494" cy="1471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t 12">
            <a:extLst>
              <a:ext uri="{FF2B5EF4-FFF2-40B4-BE49-F238E27FC236}">
                <a16:creationId xmlns:a16="http://schemas.microsoft.com/office/drawing/2014/main" id="{1E17E622-D011-4534-81A7-7D26C99343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7020753"/>
              </p:ext>
            </p:extLst>
          </p:nvPr>
        </p:nvGraphicFramePr>
        <p:xfrm>
          <a:off x="835269" y="2575032"/>
          <a:ext cx="656494" cy="1471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4" name="CS ChemDraw Drawing" r:id="rId8" imgW="425302" imgH="147962" progId="ChemDraw.Document.6.0">
                  <p:embed/>
                </p:oleObj>
              </mc:Choice>
              <mc:Fallback>
                <p:oleObj name="CS ChemDraw Drawing" r:id="rId8" imgW="425302" imgH="147962" progId="ChemDraw.Document.6.0">
                  <p:embed/>
                  <p:pic>
                    <p:nvPicPr>
                      <p:cNvPr id="12" name="Objet 11">
                        <a:extLst>
                          <a:ext uri="{FF2B5EF4-FFF2-40B4-BE49-F238E27FC236}">
                            <a16:creationId xmlns:a16="http://schemas.microsoft.com/office/drawing/2014/main" id="{253443E4-D409-4432-9E1F-D7C59D345D0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35269" y="2575032"/>
                        <a:ext cx="656494" cy="1471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5D020D44-2FED-4054-84A9-1882C709370A}"/>
              </a:ext>
            </a:extLst>
          </p:cNvPr>
          <p:cNvCxnSpPr/>
          <p:nvPr/>
        </p:nvCxnSpPr>
        <p:spPr>
          <a:xfrm>
            <a:off x="3672254" y="2793597"/>
            <a:ext cx="0" cy="503515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A00B5E6A-B511-4374-B83C-CD26520397E9}"/>
              </a:ext>
            </a:extLst>
          </p:cNvPr>
          <p:cNvCxnSpPr/>
          <p:nvPr/>
        </p:nvCxnSpPr>
        <p:spPr>
          <a:xfrm>
            <a:off x="4674578" y="2793597"/>
            <a:ext cx="0" cy="503515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t 17">
            <a:extLst>
              <a:ext uri="{FF2B5EF4-FFF2-40B4-BE49-F238E27FC236}">
                <a16:creationId xmlns:a16="http://schemas.microsoft.com/office/drawing/2014/main" id="{1E796CDF-BBA9-4388-85B2-DB461FAD593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0870176"/>
              </p:ext>
            </p:extLst>
          </p:nvPr>
        </p:nvGraphicFramePr>
        <p:xfrm>
          <a:off x="5883275" y="2943754"/>
          <a:ext cx="425450" cy="10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5" name="CS ChemDraw Drawing" r:id="rId9" imgW="425302" imgH="101911" progId="ChemDraw.Document.6.0">
                  <p:embed/>
                </p:oleObj>
              </mc:Choice>
              <mc:Fallback>
                <p:oleObj name="CS ChemDraw Drawing" r:id="rId9" imgW="425302" imgH="101911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883275" y="2943754"/>
                        <a:ext cx="425450" cy="101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5CE54E6C-1275-4770-A95F-E665D5F5A985}"/>
              </a:ext>
            </a:extLst>
          </p:cNvPr>
          <p:cNvCxnSpPr/>
          <p:nvPr/>
        </p:nvCxnSpPr>
        <p:spPr>
          <a:xfrm flipV="1">
            <a:off x="6849208" y="3045354"/>
            <a:ext cx="0" cy="2517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C1B60357-664E-4A4F-893D-84ECC53C1DDD}"/>
              </a:ext>
            </a:extLst>
          </p:cNvPr>
          <p:cNvCxnSpPr/>
          <p:nvPr/>
        </p:nvCxnSpPr>
        <p:spPr>
          <a:xfrm flipV="1">
            <a:off x="7309339" y="3045354"/>
            <a:ext cx="0" cy="2517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F5E8E796-EE98-4128-BC0C-03694E2A6A9F}"/>
              </a:ext>
            </a:extLst>
          </p:cNvPr>
          <p:cNvCxnSpPr/>
          <p:nvPr/>
        </p:nvCxnSpPr>
        <p:spPr>
          <a:xfrm flipH="1">
            <a:off x="5760185" y="2983950"/>
            <a:ext cx="140677" cy="30255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353D5A6E-BD27-469D-B649-6EEB7C4D9DB6}"/>
              </a:ext>
            </a:extLst>
          </p:cNvPr>
          <p:cNvCxnSpPr>
            <a:cxnSpLocks/>
          </p:cNvCxnSpPr>
          <p:nvPr/>
        </p:nvCxnSpPr>
        <p:spPr>
          <a:xfrm>
            <a:off x="6272148" y="2966506"/>
            <a:ext cx="190471" cy="33060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ZoneTexte 29">
            <a:extLst>
              <a:ext uri="{FF2B5EF4-FFF2-40B4-BE49-F238E27FC236}">
                <a16:creationId xmlns:a16="http://schemas.microsoft.com/office/drawing/2014/main" id="{30E5654D-AD5E-47AE-9216-9008443D4F78}"/>
              </a:ext>
            </a:extLst>
          </p:cNvPr>
          <p:cNvSpPr txBox="1"/>
          <p:nvPr/>
        </p:nvSpPr>
        <p:spPr>
          <a:xfrm>
            <a:off x="6697598" y="2805254"/>
            <a:ext cx="3282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latin typeface="Cambria Math" panose="02040503050406030204" pitchFamily="18" charset="0"/>
                <a:ea typeface="Cambria Math" panose="02040503050406030204" pitchFamily="18" charset="0"/>
              </a:rPr>
              <a:t>H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71B92C82-2C62-4C04-8369-61B71E775E45}"/>
              </a:ext>
            </a:extLst>
          </p:cNvPr>
          <p:cNvSpPr txBox="1"/>
          <p:nvPr/>
        </p:nvSpPr>
        <p:spPr>
          <a:xfrm>
            <a:off x="7166521" y="2815531"/>
            <a:ext cx="3282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latin typeface="Cambria Math" panose="02040503050406030204" pitchFamily="18" charset="0"/>
                <a:ea typeface="Cambria Math" panose="02040503050406030204" pitchFamily="18" charset="0"/>
              </a:rPr>
              <a:t>H</a:t>
            </a:r>
          </a:p>
        </p:txBody>
      </p:sp>
      <p:graphicFrame>
        <p:nvGraphicFramePr>
          <p:cNvPr id="32" name="Objet 31">
            <a:extLst>
              <a:ext uri="{FF2B5EF4-FFF2-40B4-BE49-F238E27FC236}">
                <a16:creationId xmlns:a16="http://schemas.microsoft.com/office/drawing/2014/main" id="{953AA38D-0EC6-4938-9F6E-E2E504D270C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003371"/>
              </p:ext>
            </p:extLst>
          </p:nvPr>
        </p:nvGraphicFramePr>
        <p:xfrm>
          <a:off x="8660965" y="2990930"/>
          <a:ext cx="425450" cy="10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" name="CS ChemDraw Drawing" r:id="rId11" imgW="425302" imgH="101911" progId="ChemDraw.Document.6.0">
                  <p:embed/>
                </p:oleObj>
              </mc:Choice>
              <mc:Fallback>
                <p:oleObj name="CS ChemDraw Drawing" r:id="rId11" imgW="425302" imgH="101911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660965" y="2990930"/>
                        <a:ext cx="425450" cy="101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5" name="Connecteur droit 34">
            <a:extLst>
              <a:ext uri="{FF2B5EF4-FFF2-40B4-BE49-F238E27FC236}">
                <a16:creationId xmlns:a16="http://schemas.microsoft.com/office/drawing/2014/main" id="{01A763C2-3A86-4FDE-896B-891EF19D4A70}"/>
              </a:ext>
            </a:extLst>
          </p:cNvPr>
          <p:cNvCxnSpPr>
            <a:cxnSpLocks/>
          </p:cNvCxnSpPr>
          <p:nvPr/>
        </p:nvCxnSpPr>
        <p:spPr>
          <a:xfrm>
            <a:off x="8868652" y="3106728"/>
            <a:ext cx="1" cy="214859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Objet 36">
            <a:extLst>
              <a:ext uri="{FF2B5EF4-FFF2-40B4-BE49-F238E27FC236}">
                <a16:creationId xmlns:a16="http://schemas.microsoft.com/office/drawing/2014/main" id="{67344A17-F291-40A2-BBB5-2135D27C0B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3685816"/>
              </p:ext>
            </p:extLst>
          </p:nvPr>
        </p:nvGraphicFramePr>
        <p:xfrm>
          <a:off x="10853180" y="2178520"/>
          <a:ext cx="425450" cy="10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" name="CS ChemDraw Drawing" r:id="rId12" imgW="425302" imgH="101911" progId="ChemDraw.Document.6.0">
                  <p:embed/>
                </p:oleObj>
              </mc:Choice>
              <mc:Fallback>
                <p:oleObj name="CS ChemDraw Drawing" r:id="rId12" imgW="425302" imgH="101911" progId="ChemDraw.Document.6.0">
                  <p:embed/>
                  <p:pic>
                    <p:nvPicPr>
                      <p:cNvPr id="32" name="Objet 31">
                        <a:extLst>
                          <a:ext uri="{FF2B5EF4-FFF2-40B4-BE49-F238E27FC236}">
                            <a16:creationId xmlns:a16="http://schemas.microsoft.com/office/drawing/2014/main" id="{953AA38D-0EC6-4938-9F6E-E2E504D270C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853180" y="2178520"/>
                        <a:ext cx="425450" cy="101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ZoneTexte 41">
            <a:extLst>
              <a:ext uri="{FF2B5EF4-FFF2-40B4-BE49-F238E27FC236}">
                <a16:creationId xmlns:a16="http://schemas.microsoft.com/office/drawing/2014/main" id="{DDE039F4-B999-49DE-8915-13B5E141B247}"/>
              </a:ext>
            </a:extLst>
          </p:cNvPr>
          <p:cNvSpPr txBox="1"/>
          <p:nvPr/>
        </p:nvSpPr>
        <p:spPr>
          <a:xfrm>
            <a:off x="1121023" y="3956537"/>
            <a:ext cx="16558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Diffusion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1A6B535A-58DF-4D11-805B-CD35BAC06846}"/>
              </a:ext>
            </a:extLst>
          </p:cNvPr>
          <p:cNvSpPr txBox="1"/>
          <p:nvPr/>
        </p:nvSpPr>
        <p:spPr>
          <a:xfrm>
            <a:off x="3557218" y="3913284"/>
            <a:ext cx="2003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Adsorption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531FA4ED-0D08-4D68-BE49-A486DD37E052}"/>
              </a:ext>
            </a:extLst>
          </p:cNvPr>
          <p:cNvSpPr txBox="1"/>
          <p:nvPr/>
        </p:nvSpPr>
        <p:spPr>
          <a:xfrm>
            <a:off x="4613573" y="3859854"/>
            <a:ext cx="4050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Chimisorption</a:t>
            </a:r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 puis</a:t>
            </a:r>
          </a:p>
          <a:p>
            <a:pPr algn="ctr"/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réaction chimique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BC9288FA-3C20-4474-816D-18698BA86372}"/>
              </a:ext>
            </a:extLst>
          </p:cNvPr>
          <p:cNvSpPr txBox="1"/>
          <p:nvPr/>
        </p:nvSpPr>
        <p:spPr>
          <a:xfrm>
            <a:off x="8145643" y="3913283"/>
            <a:ext cx="1782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Adsorption</a:t>
            </a: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8076CC01-2032-4149-9E83-6D3004AC2876}"/>
              </a:ext>
            </a:extLst>
          </p:cNvPr>
          <p:cNvSpPr txBox="1"/>
          <p:nvPr/>
        </p:nvSpPr>
        <p:spPr>
          <a:xfrm>
            <a:off x="10451280" y="3956537"/>
            <a:ext cx="1439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Diffusion</a:t>
            </a:r>
          </a:p>
        </p:txBody>
      </p:sp>
      <p:sp>
        <p:nvSpPr>
          <p:cNvPr id="48" name="Rectangle : coins arrondis 47">
            <a:extLst>
              <a:ext uri="{FF2B5EF4-FFF2-40B4-BE49-F238E27FC236}">
                <a16:creationId xmlns:a16="http://schemas.microsoft.com/office/drawing/2014/main" id="{8D796BF3-1ABE-4C13-8D6D-E1546C2951DA}"/>
              </a:ext>
            </a:extLst>
          </p:cNvPr>
          <p:cNvSpPr/>
          <p:nvPr/>
        </p:nvSpPr>
        <p:spPr>
          <a:xfrm>
            <a:off x="3222967" y="3297341"/>
            <a:ext cx="2003183" cy="461665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Pd</a:t>
            </a:r>
            <a:r>
              <a:rPr lang="fr-FR" sz="2400" baseline="-250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Lindla</a:t>
            </a:r>
            <a:r>
              <a:rPr lang="fr-FR" baseline="-25000" dirty="0" err="1"/>
              <a:t>r</a:t>
            </a:r>
            <a:endParaRPr lang="fr-FR" dirty="0"/>
          </a:p>
        </p:txBody>
      </p:sp>
      <p:sp>
        <p:nvSpPr>
          <p:cNvPr id="49" name="Rectangle : coins arrondis 48">
            <a:extLst>
              <a:ext uri="{FF2B5EF4-FFF2-40B4-BE49-F238E27FC236}">
                <a16:creationId xmlns:a16="http://schemas.microsoft.com/office/drawing/2014/main" id="{E4380518-AA44-49C6-8D85-3B2035148191}"/>
              </a:ext>
            </a:extLst>
          </p:cNvPr>
          <p:cNvSpPr/>
          <p:nvPr/>
        </p:nvSpPr>
        <p:spPr>
          <a:xfrm>
            <a:off x="5560401" y="3303806"/>
            <a:ext cx="2003183" cy="461665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Pd</a:t>
            </a:r>
            <a:r>
              <a:rPr lang="fr-FR" sz="2400" baseline="-250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Lindla</a:t>
            </a:r>
            <a:r>
              <a:rPr lang="fr-FR" baseline="-25000" dirty="0" err="1"/>
              <a:t>r</a:t>
            </a:r>
            <a:endParaRPr lang="fr-FR" dirty="0"/>
          </a:p>
        </p:txBody>
      </p:sp>
      <p:sp>
        <p:nvSpPr>
          <p:cNvPr id="50" name="Rectangle : coins arrondis 49">
            <a:extLst>
              <a:ext uri="{FF2B5EF4-FFF2-40B4-BE49-F238E27FC236}">
                <a16:creationId xmlns:a16="http://schemas.microsoft.com/office/drawing/2014/main" id="{BD44B3C1-25BA-451C-B132-62F848FF376F}"/>
              </a:ext>
            </a:extLst>
          </p:cNvPr>
          <p:cNvSpPr/>
          <p:nvPr/>
        </p:nvSpPr>
        <p:spPr>
          <a:xfrm>
            <a:off x="7897835" y="3332291"/>
            <a:ext cx="2003183" cy="461665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Pd</a:t>
            </a:r>
            <a:r>
              <a:rPr lang="fr-FR" sz="2400" baseline="-250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Lindla</a:t>
            </a:r>
            <a:r>
              <a:rPr lang="fr-FR" baseline="-25000" dirty="0" err="1"/>
              <a:t>r</a:t>
            </a:r>
            <a:endParaRPr lang="fr-FR" dirty="0"/>
          </a:p>
        </p:txBody>
      </p:sp>
      <p:sp>
        <p:nvSpPr>
          <p:cNvPr id="51" name="Rectangle : coins arrondis 50">
            <a:extLst>
              <a:ext uri="{FF2B5EF4-FFF2-40B4-BE49-F238E27FC236}">
                <a16:creationId xmlns:a16="http://schemas.microsoft.com/office/drawing/2014/main" id="{4F0970FF-EBBA-4295-A518-989E5683C5E9}"/>
              </a:ext>
            </a:extLst>
          </p:cNvPr>
          <p:cNvSpPr/>
          <p:nvPr/>
        </p:nvSpPr>
        <p:spPr>
          <a:xfrm>
            <a:off x="10064313" y="3312475"/>
            <a:ext cx="2003183" cy="461665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Pd</a:t>
            </a:r>
            <a:r>
              <a:rPr lang="fr-FR" sz="2400" baseline="-250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Lindla</a:t>
            </a:r>
            <a:r>
              <a:rPr lang="fr-FR" baseline="-25000" dirty="0" err="1"/>
              <a:t>r</a:t>
            </a:r>
            <a:endParaRPr lang="fr-FR" dirty="0"/>
          </a:p>
        </p:txBody>
      </p:sp>
      <p:sp>
        <p:nvSpPr>
          <p:cNvPr id="52" name="ZoneTexte 51">
            <a:extLst>
              <a:ext uri="{FF2B5EF4-FFF2-40B4-BE49-F238E27FC236}">
                <a16:creationId xmlns:a16="http://schemas.microsoft.com/office/drawing/2014/main" id="{F6584F07-4E22-4C22-8C0E-2A0BF73C9EF6}"/>
              </a:ext>
            </a:extLst>
          </p:cNvPr>
          <p:cNvSpPr txBox="1"/>
          <p:nvPr/>
        </p:nvSpPr>
        <p:spPr>
          <a:xfrm>
            <a:off x="4173593" y="5275385"/>
            <a:ext cx="49128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Principe de la catalyse hétérogène sur </a:t>
            </a:r>
            <a:r>
              <a:rPr lang="fr-FR" sz="2400" b="1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Pd</a:t>
            </a:r>
            <a:r>
              <a:rPr lang="fr-FR" sz="2400" b="1" baseline="-250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Lindlar</a:t>
            </a:r>
            <a:endParaRPr lang="fr-FR" sz="2400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1650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>
            <a:extLst>
              <a:ext uri="{FF2B5EF4-FFF2-40B4-BE49-F238E27FC236}">
                <a16:creationId xmlns:a16="http://schemas.microsoft.com/office/drawing/2014/main" id="{58D70B16-B5F1-478B-8003-8BBAD165FAE6}"/>
              </a:ext>
            </a:extLst>
          </p:cNvPr>
          <p:cNvSpPr/>
          <p:nvPr/>
        </p:nvSpPr>
        <p:spPr>
          <a:xfrm>
            <a:off x="3736730" y="263770"/>
            <a:ext cx="4106008" cy="1371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Catalyse en chimie organique</a:t>
            </a:r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5F8E8CE4-FD9E-435A-B040-0EC41CA98C0C}"/>
              </a:ext>
            </a:extLst>
          </p:cNvPr>
          <p:cNvCxnSpPr>
            <a:cxnSpLocks/>
            <a:stCxn id="4" idx="3"/>
          </p:cNvCxnSpPr>
          <p:nvPr/>
        </p:nvCxnSpPr>
        <p:spPr>
          <a:xfrm flipH="1">
            <a:off x="2655277" y="1434504"/>
            <a:ext cx="1682764" cy="13922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8359A8C8-A517-4997-94D8-EBDF6F0ACF52}"/>
              </a:ext>
            </a:extLst>
          </p:cNvPr>
          <p:cNvSpPr/>
          <p:nvPr/>
        </p:nvSpPr>
        <p:spPr>
          <a:xfrm>
            <a:off x="404447" y="2826727"/>
            <a:ext cx="3138854" cy="120454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Activer les fonctions chimiques</a:t>
            </a:r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2E22A884-294C-4E00-B860-28A2FA05B5FC}"/>
              </a:ext>
            </a:extLst>
          </p:cNvPr>
          <p:cNvSpPr/>
          <p:nvPr/>
        </p:nvSpPr>
        <p:spPr>
          <a:xfrm>
            <a:off x="4526573" y="2826727"/>
            <a:ext cx="3138854" cy="1204546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Rompre et former des liaisons covalentes</a:t>
            </a:r>
          </a:p>
        </p:txBody>
      </p: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A5B6F2AD-1B9E-4167-B85A-02EBE2FCB717}"/>
              </a:ext>
            </a:extLst>
          </p:cNvPr>
          <p:cNvCxnSpPr/>
          <p:nvPr/>
        </p:nvCxnSpPr>
        <p:spPr>
          <a:xfrm>
            <a:off x="5952392" y="1565031"/>
            <a:ext cx="0" cy="12616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721FA733-1260-4BD4-A7F0-B5471F6FF7A6}"/>
              </a:ext>
            </a:extLst>
          </p:cNvPr>
          <p:cNvCxnSpPr>
            <a:cxnSpLocks/>
          </p:cNvCxnSpPr>
          <p:nvPr/>
        </p:nvCxnSpPr>
        <p:spPr>
          <a:xfrm>
            <a:off x="7420708" y="1318846"/>
            <a:ext cx="2116015" cy="15078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 : coins arrondis 17">
            <a:extLst>
              <a:ext uri="{FF2B5EF4-FFF2-40B4-BE49-F238E27FC236}">
                <a16:creationId xmlns:a16="http://schemas.microsoft.com/office/drawing/2014/main" id="{1935C327-D84D-41FF-8FC5-88002FA58088}"/>
              </a:ext>
            </a:extLst>
          </p:cNvPr>
          <p:cNvSpPr/>
          <p:nvPr/>
        </p:nvSpPr>
        <p:spPr>
          <a:xfrm>
            <a:off x="8559311" y="2826727"/>
            <a:ext cx="2965939" cy="1204546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Sélectivité d’une réaction organique</a:t>
            </a:r>
          </a:p>
        </p:txBody>
      </p:sp>
    </p:spTree>
    <p:extLst>
      <p:ext uri="{BB962C8B-B14F-4D97-AF65-F5344CB8AC3E}">
        <p14:creationId xmlns:p14="http://schemas.microsoft.com/office/powerpoint/2010/main" val="90022445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95</Words>
  <Application>Microsoft Office PowerPoint</Application>
  <PresentationFormat>Grand écran</PresentationFormat>
  <Paragraphs>32</Paragraphs>
  <Slides>7</Slides>
  <Notes>0</Notes>
  <HiddenSlides>0</HiddenSlides>
  <MMClips>0</MMClips>
  <ScaleCrop>false</ScaleCrop>
  <HeadingPairs>
    <vt:vector size="8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Cambria Math</vt:lpstr>
      <vt:lpstr>Thème Office</vt:lpstr>
      <vt:lpstr>CS ChemDraw Drawing</vt:lpstr>
      <vt:lpstr>Catalyse en synthèse organique</vt:lpstr>
      <vt:lpstr>Présentation PowerPoint</vt:lpstr>
      <vt:lpstr>Présentation PowerPoint</vt:lpstr>
      <vt:lpstr>Présentation PowerPoint</vt:lpstr>
      <vt:lpstr>Slide fosset p.570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Catalyse en synthèse organique</dc:title>
  <dc:creator>LOIC</dc:creator>
  <cp:lastModifiedBy>LOIC</cp:lastModifiedBy>
  <cp:revision>20</cp:revision>
  <dcterms:created xsi:type="dcterms:W3CDTF">2019-05-16T11:53:29Z</dcterms:created>
  <dcterms:modified xsi:type="dcterms:W3CDTF">2019-05-16T16:58:07Z</dcterms:modified>
</cp:coreProperties>
</file>