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2" r:id="rId4"/>
    <p:sldId id="264" r:id="rId5"/>
    <p:sldId id="266" r:id="rId6"/>
    <p:sldId id="265" r:id="rId7"/>
    <p:sldId id="256" r:id="rId8"/>
    <p:sldId id="257" r:id="rId9"/>
    <p:sldId id="258" r:id="rId10"/>
    <p:sldId id="259" r:id="rId11"/>
    <p:sldId id="260" r:id="rId12"/>
    <p:sldId id="26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2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7" autoAdjust="0"/>
    <p:restoredTop sz="94660"/>
  </p:normalViewPr>
  <p:slideViewPr>
    <p:cSldViewPr snapToGrid="0">
      <p:cViewPr varScale="1">
        <p:scale>
          <a:sx n="91" d="100"/>
          <a:sy n="91" d="100"/>
        </p:scale>
        <p:origin x="2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3404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166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45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0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406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3054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02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397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299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0958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08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CA719-14F3-4DCE-AB17-05858A69FF41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B8A90-C110-467A-8AF7-085102AB73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11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Structure des protéines :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786119"/>
              </p:ext>
            </p:extLst>
          </p:nvPr>
        </p:nvGraphicFramePr>
        <p:xfrm>
          <a:off x="252226" y="2039015"/>
          <a:ext cx="11687547" cy="296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1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2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5243">
                <a:tc>
                  <a:txBody>
                    <a:bodyPr/>
                    <a:lstStyle/>
                    <a:p>
                      <a:r>
                        <a:rPr lang="fr-FR" sz="2800" dirty="0"/>
                        <a:t>Primaire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Secondaire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Tertiaire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Quaternaire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8817">
                <a:tc>
                  <a:txBody>
                    <a:bodyPr/>
                    <a:lstStyle/>
                    <a:p>
                      <a:r>
                        <a:rPr lang="fr-FR" sz="2800" dirty="0"/>
                        <a:t>Succession d’acides aminés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Repliement local de la chaîne</a:t>
                      </a:r>
                      <a:r>
                        <a:rPr lang="fr-FR" sz="2800" baseline="0" dirty="0"/>
                        <a:t> polypeptidique (hélice, feuillet, …)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Repliement de la chaîne</a:t>
                      </a:r>
                      <a:r>
                        <a:rPr lang="fr-FR" sz="2800" baseline="0" dirty="0"/>
                        <a:t> dans l’espace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Association de chaînes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651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Figure 7,4 (a) du </a:t>
            </a:r>
            <a:r>
              <a:rPr lang="fr-FR" dirty="0" err="1"/>
              <a:t>Scacchi</a:t>
            </a:r>
            <a:r>
              <a:rPr lang="fr-FR" dirty="0"/>
              <a:t> p314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(plot de </a:t>
            </a:r>
            <a:r>
              <a:rPr lang="fr-FR" dirty="0" err="1"/>
              <a:t>lineweaver</a:t>
            </a:r>
            <a:r>
              <a:rPr lang="fr-FR" dirty="0"/>
              <a:t> et </a:t>
            </a:r>
            <a:r>
              <a:rPr lang="fr-FR" dirty="0" err="1"/>
              <a:t>burke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91064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enzymes sont des protéines qui catalysent des réactions chimiques</a:t>
            </a:r>
          </a:p>
          <a:p>
            <a:r>
              <a:rPr lang="fr-FR" dirty="0"/>
              <a:t>La catalyse enzymatique est très efficace et sélective</a:t>
            </a:r>
          </a:p>
          <a:p>
            <a:r>
              <a:rPr lang="fr-FR" dirty="0"/>
              <a:t>La catalyse se fait au niveau d’un site actif, il y a formation d’un complexe enzyme-substrat qui contribue à abaisser la barrière énergétique de la réaction</a:t>
            </a:r>
          </a:p>
          <a:p>
            <a:r>
              <a:rPr lang="fr-FR" dirty="0"/>
              <a:t>Les enzymes sont très spécifiques (en terme de réaction et de substrat), et sensibles aux conditions opératoires (risque de dénaturation)</a:t>
            </a:r>
          </a:p>
        </p:txBody>
      </p:sp>
    </p:spTree>
    <p:extLst>
      <p:ext uri="{BB962C8B-B14F-4D97-AF65-F5344CB8AC3E}">
        <p14:creationId xmlns:p14="http://schemas.microsoft.com/office/powerpoint/2010/main" val="1894584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EF60C23D-8FBA-45B2-B7D8-563C658DF3F2}"/>
              </a:ext>
            </a:extLst>
          </p:cNvPr>
          <p:cNvSpPr/>
          <p:nvPr/>
        </p:nvSpPr>
        <p:spPr>
          <a:xfrm>
            <a:off x="3556933" y="142614"/>
            <a:ext cx="4932727" cy="1686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Les enzymes comme catalyseurs des réactions chimiques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2F6F228-E1AB-472D-A7D9-F79947B4ED65}"/>
              </a:ext>
            </a:extLst>
          </p:cNvPr>
          <p:cNvCxnSpPr>
            <a:cxnSpLocks/>
          </p:cNvCxnSpPr>
          <p:nvPr/>
        </p:nvCxnSpPr>
        <p:spPr>
          <a:xfrm>
            <a:off x="5999057" y="1766423"/>
            <a:ext cx="0" cy="8173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6BE913A-5E70-48B0-B788-BD199ACC98DD}"/>
              </a:ext>
            </a:extLst>
          </p:cNvPr>
          <p:cNvSpPr/>
          <p:nvPr/>
        </p:nvSpPr>
        <p:spPr>
          <a:xfrm>
            <a:off x="4203812" y="2609516"/>
            <a:ext cx="3715377" cy="168618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Catalyse au niveau d’un site actif :</a:t>
            </a: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Formation d’un complexe enzyme-substrat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6901B9A-382A-45C2-8ACB-9387FDB7B418}"/>
              </a:ext>
            </a:extLst>
          </p:cNvPr>
          <p:cNvCxnSpPr>
            <a:cxnSpLocks/>
          </p:cNvCxnSpPr>
          <p:nvPr/>
        </p:nvCxnSpPr>
        <p:spPr>
          <a:xfrm flipH="1">
            <a:off x="3221372" y="3682767"/>
            <a:ext cx="982440" cy="184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4C87E9C-18EC-4F15-88FD-947946E67878}"/>
              </a:ext>
            </a:extLst>
          </p:cNvPr>
          <p:cNvCxnSpPr/>
          <p:nvPr/>
        </p:nvCxnSpPr>
        <p:spPr>
          <a:xfrm>
            <a:off x="7919189" y="3783435"/>
            <a:ext cx="1317090" cy="2097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1C913488-99C0-4E9C-974E-7A186330540C}"/>
              </a:ext>
            </a:extLst>
          </p:cNvPr>
          <p:cNvSpPr/>
          <p:nvPr/>
        </p:nvSpPr>
        <p:spPr>
          <a:xfrm>
            <a:off x="117446" y="3783436"/>
            <a:ext cx="3079697" cy="279353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Avantages :</a:t>
            </a:r>
          </a:p>
          <a:p>
            <a:pPr algn="ctr"/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Rapide (k et TOF important)</a:t>
            </a:r>
          </a:p>
          <a:p>
            <a:pPr algn="ctr"/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Sélectifs (Chiralité du site actif) </a:t>
            </a:r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E3278A33-79FD-4C53-A891-581E7D9D0689}"/>
              </a:ext>
            </a:extLst>
          </p:cNvPr>
          <p:cNvSpPr/>
          <p:nvPr/>
        </p:nvSpPr>
        <p:spPr>
          <a:xfrm>
            <a:off x="9112303" y="3846352"/>
            <a:ext cx="3079697" cy="27935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Inconvénients :</a:t>
            </a:r>
          </a:p>
          <a:p>
            <a:pPr algn="ctr"/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Trop spécifique</a:t>
            </a:r>
          </a:p>
          <a:p>
            <a:pPr algn="ctr"/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Enzymes difficile à produire en grandes quantités</a:t>
            </a:r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1048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 err="1"/>
              <a:t>Scacchi</a:t>
            </a:r>
            <a:r>
              <a:rPr lang="fr-FR" b="1" i="1" dirty="0"/>
              <a:t> p316, tableau 7.1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144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Chymotrypsine </a:t>
            </a:r>
            <a:r>
              <a:rPr lang="fr-FR" dirty="0" err="1"/>
              <a:t>Goswami</a:t>
            </a:r>
            <a:r>
              <a:rPr lang="fr-FR" dirty="0"/>
              <a:t> p142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5953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Grandes familles d’enzymes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3900" b="1" dirty="0"/>
              <a:t>Oxydoréductases</a:t>
            </a:r>
            <a:r>
              <a:rPr lang="fr-FR" sz="3900" dirty="0"/>
              <a:t> </a:t>
            </a:r>
            <a:r>
              <a:rPr lang="fr-FR" dirty="0"/>
              <a:t>(réaction d’oxydo-réduction)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900" b="1" dirty="0"/>
              <a:t>Transférases</a:t>
            </a:r>
            <a:r>
              <a:rPr lang="fr-FR" sz="3900" dirty="0"/>
              <a:t> </a:t>
            </a:r>
            <a:r>
              <a:rPr lang="fr-FR" dirty="0"/>
              <a:t>(transfert de groupe fonctionnel)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900" b="1" dirty="0"/>
              <a:t>Hydrolases</a:t>
            </a:r>
            <a:r>
              <a:rPr lang="fr-FR" sz="3900" dirty="0"/>
              <a:t> </a:t>
            </a:r>
            <a:r>
              <a:rPr lang="fr-FR" dirty="0"/>
              <a:t>(clivage de liaisons covalentes)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900" b="1" dirty="0"/>
              <a:t>Lyases</a:t>
            </a:r>
            <a:r>
              <a:rPr lang="fr-FR" sz="3900" dirty="0"/>
              <a:t> </a:t>
            </a:r>
            <a:r>
              <a:rPr lang="fr-FR" dirty="0"/>
              <a:t>(formation et clivage de liaisons covalentes)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900" b="1" dirty="0"/>
              <a:t>Isomérases</a:t>
            </a:r>
            <a:r>
              <a:rPr lang="fr-FR" sz="3900" dirty="0"/>
              <a:t> </a:t>
            </a:r>
            <a:r>
              <a:rPr lang="fr-FR" dirty="0"/>
              <a:t>(isomérisation)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900" b="1" dirty="0"/>
              <a:t>Ligases</a:t>
            </a:r>
            <a:r>
              <a:rPr lang="fr-FR" sz="3900" dirty="0"/>
              <a:t> </a:t>
            </a:r>
            <a:r>
              <a:rPr lang="fr-FR" dirty="0"/>
              <a:t>(création de liaison covalente)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304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8" b="68091"/>
          <a:stretch/>
        </p:blipFill>
        <p:spPr>
          <a:xfrm>
            <a:off x="4288596" y="456718"/>
            <a:ext cx="3276975" cy="15764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95528" y="5745303"/>
            <a:ext cx="38631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err="1"/>
              <a:t>dihydrofolate</a:t>
            </a:r>
            <a:r>
              <a:rPr lang="fr-FR" sz="2800" dirty="0"/>
              <a:t> (réductase)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7" t="35588" r="17956"/>
          <a:stretch/>
        </p:blipFill>
        <p:spPr>
          <a:xfrm>
            <a:off x="4117560" y="1825625"/>
            <a:ext cx="3539101" cy="318233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2594947">
            <a:off x="7351862" y="1673302"/>
            <a:ext cx="609600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4759326" y="891140"/>
            <a:ext cx="366712" cy="166688"/>
          </a:xfrm>
          <a:prstGeom prst="rect">
            <a:avLst/>
          </a:prstGeom>
          <a:solidFill>
            <a:srgbClr val="3CA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6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852" y="0"/>
            <a:ext cx="5503105" cy="6092328"/>
          </a:xfrm>
        </p:spPr>
      </p:pic>
      <p:sp>
        <p:nvSpPr>
          <p:cNvPr id="10" name="Rectangle 9"/>
          <p:cNvSpPr/>
          <p:nvPr/>
        </p:nvSpPr>
        <p:spPr>
          <a:xfrm>
            <a:off x="3893516" y="5967060"/>
            <a:ext cx="50397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err="1"/>
              <a:t>Hexokinase</a:t>
            </a:r>
            <a:r>
              <a:rPr lang="fr-FR" sz="2800" dirty="0"/>
              <a:t> (</a:t>
            </a:r>
            <a:r>
              <a:rPr lang="fr-FR" sz="2800" dirty="0" err="1"/>
              <a:t>phosphotransférase</a:t>
            </a:r>
            <a:r>
              <a:rPr lang="fr-FR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4569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58794" y="1591635"/>
            <a:ext cx="3461204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E + S ⇄ ES → E+ P</a:t>
            </a:r>
          </a:p>
        </p:txBody>
      </p:sp>
      <p:sp>
        <p:nvSpPr>
          <p:cNvPr id="5" name="Rectangle 4"/>
          <p:cNvSpPr/>
          <p:nvPr/>
        </p:nvSpPr>
        <p:spPr>
          <a:xfrm>
            <a:off x="5085276" y="1339692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k</a:t>
            </a:r>
            <a:r>
              <a:rPr lang="fr-FR" sz="2400" baseline="-25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1</a:t>
            </a:r>
            <a:r>
              <a:rPr lang="fr-FR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 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5053778" y="2007475"/>
            <a:ext cx="663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k </a:t>
            </a:r>
            <a:r>
              <a:rPr lang="fr-FR" sz="2400" baseline="-25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-1</a:t>
            </a:r>
            <a:r>
              <a:rPr lang="fr-FR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 </a:t>
            </a:r>
            <a:endParaRPr lang="fr-FR" sz="2400" dirty="0"/>
          </a:p>
        </p:txBody>
      </p:sp>
      <p:sp>
        <p:nvSpPr>
          <p:cNvPr id="8" name="Rectangle 7"/>
          <p:cNvSpPr/>
          <p:nvPr/>
        </p:nvSpPr>
        <p:spPr>
          <a:xfrm>
            <a:off x="6034482" y="1406384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k</a:t>
            </a:r>
            <a:r>
              <a:rPr lang="fr-FR" sz="2400" baseline="-25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2</a:t>
            </a:r>
            <a:r>
              <a:rPr lang="fr-FR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 </a:t>
            </a:r>
            <a:endParaRPr lang="fr-FR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4360085" y="2965543"/>
                <a:ext cx="2744341" cy="1687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8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</m:d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𝐸𝑆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𝐸𝑆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085" y="2965543"/>
                <a:ext cx="2744341" cy="168783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3033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07562" y="747736"/>
                <a:ext cx="2507866" cy="9471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3200" dirty="0">
                    <a:effectLst/>
                    <a:latin typeface="LM Roman 10" panose="00000500000000000000" pitchFamily="50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["/>
                            <m:endChr m:val="]"/>
                            <m:ctrlP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</m:d>
                      </m:num>
                      <m:den>
                        <m:d>
                          <m:dPr>
                            <m:begChr m:val="["/>
                            <m:endChr m:val="]"/>
                            <m:ctrlP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𝐸𝑆</m:t>
                            </m:r>
                          </m:e>
                        </m:d>
                      </m:den>
                    </m:f>
                    <m:r>
                      <a:rPr lang="fr-FR" sz="3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fr-FR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562" y="747736"/>
                <a:ext cx="2507866" cy="94718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6496070" y="928939"/>
            <a:ext cx="2983509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[E]</a:t>
            </a:r>
            <a:r>
              <a:rPr lang="fr-FR" sz="3200" baseline="-25000" dirty="0"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r-FR" sz="3200" dirty="0"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[ES] = [E]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943089" y="2001493"/>
                <a:ext cx="3293594" cy="9332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3200" dirty="0">
                    <a:effectLst/>
                    <a:latin typeface="LM Roman 10" panose="00000500000000000000" pitchFamily="50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32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[</m:t>
                            </m:r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]</m:t>
                            </m:r>
                          </m:e>
                          <m:sub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32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−[</m:t>
                        </m:r>
                        <m:r>
                          <a:rPr lang="fr-FR" sz="32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𝐸𝑆</m:t>
                        </m:r>
                        <m:r>
                          <a:rPr lang="fr-FR" sz="32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num>
                      <m:den>
                        <m:d>
                          <m:dPr>
                            <m:begChr m:val="["/>
                            <m:endChr m:val="]"/>
                            <m:ctrlP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𝐸𝑆</m:t>
                            </m:r>
                          </m:e>
                        </m:d>
                      </m:den>
                    </m:f>
                    <m:r>
                      <a:rPr lang="fr-FR" sz="3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fr-FR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3089" y="2001493"/>
                <a:ext cx="3293594" cy="933269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707562" y="3401397"/>
                <a:ext cx="2480807" cy="9332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3200" dirty="0">
                    <a:effectLst/>
                    <a:latin typeface="LM Roman 10" panose="00000500000000000000" pitchFamily="50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32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[</m:t>
                            </m:r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]</m:t>
                            </m:r>
                          </m:e>
                          <m:sub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["/>
                            <m:endChr m:val="]"/>
                            <m:ctrlP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𝐸𝑆</m:t>
                            </m:r>
                          </m:e>
                        </m:d>
                      </m:den>
                    </m:f>
                    <m:r>
                      <a:rPr lang="fr-FR" sz="3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+[</m:t>
                        </m:r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num>
                      <m:den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fr-FR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562" y="3401397"/>
                <a:ext cx="2480807" cy="933269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6496070" y="1895309"/>
                <a:ext cx="2569485" cy="114563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fr-FR" sz="2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fr-FR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6070" y="1895309"/>
                <a:ext cx="2569485" cy="114563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249711" y="4599876"/>
                <a:ext cx="2680349" cy="93326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3200" dirty="0">
                    <a:effectLst/>
                    <a:latin typeface="LM Roman 10" panose="00000500000000000000" pitchFamily="50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32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[</m:t>
                            </m:r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]</m:t>
                            </m:r>
                          </m:e>
                          <m:sub>
                            <m:r>
                              <a:rPr lang="fr-FR" sz="32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32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fr-FR" sz="32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fr-FR" sz="32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num>
                      <m:den>
                        <m:sSub>
                          <m:sSub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+[</m:t>
                        </m:r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den>
                    </m:f>
                    <m:r>
                      <a:rPr lang="fr-FR" sz="3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sz="32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fr-FR" sz="32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𝐸𝑆</m:t>
                    </m:r>
                    <m:r>
                      <a:rPr lang="fr-FR" sz="32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fr-FR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9711" y="4599876"/>
                <a:ext cx="2680349" cy="933269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396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Figure 7.3 du </a:t>
            </a:r>
            <a:r>
              <a:rPr lang="fr-FR" dirty="0" err="1"/>
              <a:t>Scacchi</a:t>
            </a:r>
            <a:r>
              <a:rPr lang="fr-FR" dirty="0"/>
              <a:t> p313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En cachant Km et </a:t>
            </a:r>
            <a:r>
              <a:rPr lang="fr-FR" dirty="0" err="1"/>
              <a:t>rmax</a:t>
            </a:r>
            <a:r>
              <a:rPr lang="fr-FR" dirty="0"/>
              <a:t>/2</a:t>
            </a:r>
          </a:p>
        </p:txBody>
      </p:sp>
    </p:spTree>
    <p:extLst>
      <p:ext uri="{BB962C8B-B14F-4D97-AF65-F5344CB8AC3E}">
        <p14:creationId xmlns:p14="http://schemas.microsoft.com/office/powerpoint/2010/main" val="40292867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280</Words>
  <Application>Microsoft Office PowerPoint</Application>
  <PresentationFormat>Grand écran</PresentationFormat>
  <Paragraphs>54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LM Roman 10</vt:lpstr>
      <vt:lpstr>Thème Office</vt:lpstr>
      <vt:lpstr>Structure des protéines :</vt:lpstr>
      <vt:lpstr>Scacchi p316, tableau 7.1</vt:lpstr>
      <vt:lpstr>Chymotrypsine Goswami p142</vt:lpstr>
      <vt:lpstr>Grandes familles d’enzymes :</vt:lpstr>
      <vt:lpstr>Présentation PowerPoint</vt:lpstr>
      <vt:lpstr>Présentation PowerPoint</vt:lpstr>
      <vt:lpstr>Présentation PowerPoint</vt:lpstr>
      <vt:lpstr>Présentation PowerPoint</vt:lpstr>
      <vt:lpstr>Figure 7.3 du Scacchi p313</vt:lpstr>
      <vt:lpstr>Figure 7,4 (a) du Scacchi p314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20</cp:revision>
  <dcterms:created xsi:type="dcterms:W3CDTF">2019-05-19T07:40:09Z</dcterms:created>
  <dcterms:modified xsi:type="dcterms:W3CDTF">2019-06-05T13:50:50Z</dcterms:modified>
</cp:coreProperties>
</file>