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  <p:sldId id="256" r:id="rId4"/>
    <p:sldId id="257" r:id="rId5"/>
    <p:sldId id="258" r:id="rId6"/>
    <p:sldId id="260" r:id="rId7"/>
    <p:sldId id="261" r:id="rId8"/>
    <p:sldId id="262" r:id="rId9"/>
    <p:sldId id="269" r:id="rId10"/>
    <p:sldId id="263" r:id="rId11"/>
    <p:sldId id="264" r:id="rId12"/>
    <p:sldId id="265" r:id="rId13"/>
    <p:sldId id="266" r:id="rId14"/>
    <p:sldId id="267" r:id="rId15"/>
    <p:sldId id="27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6065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196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222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970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48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746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981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5845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26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60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45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0481F-AEE2-4C6B-9B43-1C8E34A5DC3B}" type="datetimeFigureOut">
              <a:rPr lang="fr-FR" smtClean="0"/>
              <a:t>05/06/2019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86593-9B45-4B82-8F09-C5563EF2D4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65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Tableau 5 du TI J1255 (application de la catalyse hétéro)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889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955266" y="2427882"/>
                <a:ext cx="2918876" cy="15255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266" y="2427882"/>
                <a:ext cx="2918876" cy="15255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527266" y="2432499"/>
                <a:ext cx="3900042" cy="15209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266" y="2432499"/>
                <a:ext cx="3900042" cy="15209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631733" y="4571770"/>
                <a:ext cx="4984891" cy="19518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𝑘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𝑘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  <a:p>
                <a:endParaRPr lang="fr-FR" sz="28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733" y="4571770"/>
                <a:ext cx="4984891" cy="195181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eur droit avec flèche 7"/>
          <p:cNvCxnSpPr/>
          <p:nvPr/>
        </p:nvCxnSpPr>
        <p:spPr>
          <a:xfrm>
            <a:off x="5342640" y="3190655"/>
            <a:ext cx="7747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851595" y="310546"/>
                <a:ext cx="4035464" cy="1687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</m:d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</m:d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</m:d>
                                </m:sub>
                              </m:s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595" y="310546"/>
                <a:ext cx="4035464" cy="16878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4709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749204" y="1436209"/>
                <a:ext cx="2918876" cy="15255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204" y="1436209"/>
                <a:ext cx="2918876" cy="15255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321204" y="1440826"/>
                <a:ext cx="3900042" cy="15209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1204" y="1440826"/>
                <a:ext cx="3900042" cy="15209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856905" y="3824796"/>
                <a:ext cx="7107971" cy="19546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𝑘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𝑘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(1+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)²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  <a:p>
                <a:endParaRPr lang="fr-FR" sz="28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905" y="3824796"/>
                <a:ext cx="7107971" cy="195463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eur droit avec flèche 7"/>
          <p:cNvCxnSpPr/>
          <p:nvPr/>
        </p:nvCxnSpPr>
        <p:spPr>
          <a:xfrm>
            <a:off x="5136578" y="2198982"/>
            <a:ext cx="7747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654885" y="605306"/>
            <a:ext cx="6362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Réaction entre deux composés adsorbés :</a:t>
            </a:r>
            <a:endParaRPr lang="fr-FR" sz="2800" dirty="0"/>
          </a:p>
        </p:txBody>
      </p:sp>
      <p:sp>
        <p:nvSpPr>
          <p:cNvPr id="2" name="Rectangle 1"/>
          <p:cNvSpPr/>
          <p:nvPr/>
        </p:nvSpPr>
        <p:spPr>
          <a:xfrm>
            <a:off x="7726506" y="605306"/>
            <a:ext cx="2238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dirty="0"/>
              <a:t>A</a:t>
            </a:r>
            <a:r>
              <a:rPr lang="fr-FR" sz="2800" baseline="-25000" dirty="0"/>
              <a:t>(g)</a:t>
            </a:r>
            <a:r>
              <a:rPr lang="fr-FR" sz="2800" dirty="0"/>
              <a:t> + B</a:t>
            </a:r>
            <a:r>
              <a:rPr lang="fr-FR" sz="2800" baseline="-25000" dirty="0"/>
              <a:t>(g)</a:t>
            </a:r>
            <a:r>
              <a:rPr lang="fr-FR" sz="2800" dirty="0"/>
              <a:t> = C</a:t>
            </a:r>
            <a:r>
              <a:rPr lang="fr-FR" sz="2800" baseline="-25000" dirty="0"/>
              <a:t>(g)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75800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64464"/>
          </a:xfrm>
        </p:spPr>
        <p:txBody>
          <a:bodyPr>
            <a:normAutofit/>
          </a:bodyPr>
          <a:lstStyle/>
          <a:p>
            <a:r>
              <a:rPr lang="fr-FR" sz="4000" b="1" dirty="0"/>
              <a:t>Fréquence de rotation (TOF) : </a:t>
            </a:r>
            <a:r>
              <a:rPr lang="fr-FR" sz="4000" dirty="0"/>
              <a:t>nombre de cycles catalytiques par unité de temps.</a:t>
            </a:r>
            <a:br>
              <a:rPr lang="fr-FR" sz="4000" dirty="0"/>
            </a:br>
            <a:br>
              <a:rPr lang="fr-FR" sz="4000" dirty="0"/>
            </a:br>
            <a:br>
              <a:rPr lang="fr-FR" sz="4000" dirty="0"/>
            </a:br>
            <a:r>
              <a:rPr lang="fr-FR" sz="4000" b="1" dirty="0"/>
              <a:t>Nombre de rotation (TON) : </a:t>
            </a:r>
            <a:r>
              <a:rPr lang="fr-FR" sz="4000" dirty="0"/>
              <a:t>nombre total de cycles catalytiques effectués jusqu’à désactivation totale.</a:t>
            </a:r>
          </a:p>
        </p:txBody>
      </p:sp>
    </p:spTree>
    <p:extLst>
      <p:ext uri="{BB962C8B-B14F-4D97-AF65-F5344CB8AC3E}">
        <p14:creationId xmlns:p14="http://schemas.microsoft.com/office/powerpoint/2010/main" val="2513571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TI J1250 p6 figure 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774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 :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La catalyse hétérogène suit un processus en plusieurs étapes, dont la cinétique complexe peut être étudiée à travers des modèles simples</a:t>
            </a:r>
          </a:p>
          <a:p>
            <a:pPr marL="0" indent="0">
              <a:buNone/>
            </a:pPr>
            <a:endParaRPr lang="fr-FR" sz="3200" dirty="0"/>
          </a:p>
          <a:p>
            <a:r>
              <a:rPr lang="fr-FR" sz="3200" dirty="0"/>
              <a:t>Propriétés importantes d’un catalyseur hétérogène: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/>
              <a:t>Grande surface spécifique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/>
              <a:t>Stabilité mécanique et chimique dans les conditions d’utilisation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/>
              <a:t>Sélectivité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/>
              <a:t>TON et TOF</a:t>
            </a:r>
          </a:p>
        </p:txBody>
      </p:sp>
    </p:spTree>
    <p:extLst>
      <p:ext uri="{BB962C8B-B14F-4D97-AF65-F5344CB8AC3E}">
        <p14:creationId xmlns:p14="http://schemas.microsoft.com/office/powerpoint/2010/main" val="1622021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320E1B3-4636-4A67-9C15-BFC8D6210177}"/>
              </a:ext>
            </a:extLst>
          </p:cNvPr>
          <p:cNvSpPr/>
          <p:nvPr/>
        </p:nvSpPr>
        <p:spPr>
          <a:xfrm>
            <a:off x="1793631" y="369277"/>
            <a:ext cx="8229600" cy="22860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La catalyse hétérogène suit un processus en plusieurs étapes, dont la cinétique complexe peut être étudiée à travers des modèles simples (exemple : Modèle de Langmuir)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42CF43B-6865-4DE6-8B80-952C5207CB6D}"/>
              </a:ext>
            </a:extLst>
          </p:cNvPr>
          <p:cNvSpPr/>
          <p:nvPr/>
        </p:nvSpPr>
        <p:spPr>
          <a:xfrm>
            <a:off x="1748204" y="3429000"/>
            <a:ext cx="8695592" cy="288387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importantes d’un catalyseur hétérogène:</a:t>
            </a:r>
          </a:p>
          <a:p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Grande surface spécifique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Stabilité mécanique et chimique dans les conditions d’utilisation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Sélectivité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TON et TOF</a:t>
            </a:r>
          </a:p>
        </p:txBody>
      </p:sp>
    </p:spTree>
    <p:extLst>
      <p:ext uri="{BB962C8B-B14F-4D97-AF65-F5344CB8AC3E}">
        <p14:creationId xmlns:p14="http://schemas.microsoft.com/office/powerpoint/2010/main" val="3327626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/>
        </p:nvGraphicFramePr>
        <p:xfrm>
          <a:off x="929408" y="2623343"/>
          <a:ext cx="5332056" cy="125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CS ChemDraw Drawing" r:id="rId3" imgW="2456433" imgH="576072" progId="ChemDraw.Document.6.0">
                  <p:embed/>
                </p:oleObj>
              </mc:Choice>
              <mc:Fallback>
                <p:oleObj name="CS ChemDraw Drawing" r:id="rId3" imgW="2456433" imgH="576072" progId="ChemDraw.Document.6.0">
                  <p:embed/>
                  <p:pic>
                    <p:nvPicPr>
                      <p:cNvPr id="4" name="Obje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9408" y="2623343"/>
                        <a:ext cx="5332056" cy="125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1" t="-2442" b="1"/>
          <a:stretch/>
        </p:blipFill>
        <p:spPr>
          <a:xfrm>
            <a:off x="7106194" y="0"/>
            <a:ext cx="4939890" cy="649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Schéma p426 </a:t>
            </a:r>
            <a:r>
              <a:rPr lang="fr-FR" dirty="0" err="1"/>
              <a:t>Scacchi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206839" y="4250028"/>
            <a:ext cx="67201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/>
              <a:t>Diffusion des réactifs vers le catalyseur</a:t>
            </a:r>
          </a:p>
          <a:p>
            <a:pPr marL="342900" indent="-342900">
              <a:buAutoNum type="arabicParenR"/>
            </a:pPr>
            <a:r>
              <a:rPr lang="fr-FR" sz="2400" dirty="0"/>
              <a:t>Diffusion des réactifs dans les pores du catalyseur</a:t>
            </a:r>
          </a:p>
          <a:p>
            <a:pPr marL="342900" indent="-342900">
              <a:buAutoNum type="arabicParenR"/>
            </a:pPr>
            <a:r>
              <a:rPr lang="fr-FR" sz="2400" dirty="0"/>
              <a:t>Adsorption</a:t>
            </a:r>
          </a:p>
          <a:p>
            <a:pPr marL="342900" indent="-342900">
              <a:buAutoNum type="arabicParenR"/>
            </a:pPr>
            <a:r>
              <a:rPr lang="fr-FR" sz="2400" dirty="0"/>
              <a:t>Réaction</a:t>
            </a:r>
          </a:p>
          <a:p>
            <a:pPr marL="342900" indent="-342900">
              <a:buAutoNum type="arabicParenR"/>
            </a:pPr>
            <a:r>
              <a:rPr lang="fr-FR" sz="2400" dirty="0"/>
              <a:t>Désorption</a:t>
            </a:r>
          </a:p>
          <a:p>
            <a:r>
              <a:rPr lang="fr-FR" sz="2400" dirty="0"/>
              <a:t>6) et 7) Processus inverse de 1) et 2)</a:t>
            </a:r>
          </a:p>
        </p:txBody>
      </p:sp>
    </p:spTree>
    <p:extLst>
      <p:ext uri="{BB962C8B-B14F-4D97-AF65-F5344CB8AC3E}">
        <p14:creationId xmlns:p14="http://schemas.microsoft.com/office/powerpoint/2010/main" val="2691836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31383" y="2786353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 err="1"/>
              <a:t>Scacchi</a:t>
            </a:r>
            <a:r>
              <a:rPr lang="fr-FR" dirty="0"/>
              <a:t> p 424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1262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TOUTE la page 363 du </a:t>
            </a:r>
            <a:r>
              <a:rPr lang="fr-FR" dirty="0" err="1"/>
              <a:t>Scacchi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2761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Isotherme de Langmuir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8396" y="2153565"/>
            <a:ext cx="6195208" cy="378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61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54885" y="605306"/>
            <a:ext cx="3842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Adsorption dissociative :</a:t>
            </a:r>
          </a:p>
          <a:p>
            <a:pPr algn="ctr"/>
            <a:r>
              <a:rPr lang="fr-FR" sz="2800" dirty="0"/>
              <a:t> </a:t>
            </a:r>
          </a:p>
          <a:p>
            <a:pPr algn="ctr"/>
            <a:r>
              <a:rPr lang="fr-FR" sz="2800" dirty="0"/>
              <a:t>A</a:t>
            </a:r>
            <a:r>
              <a:rPr lang="fr-FR" sz="2800" baseline="-25000" dirty="0"/>
              <a:t>2(g)</a:t>
            </a:r>
            <a:r>
              <a:rPr lang="fr-FR" sz="2800" dirty="0"/>
              <a:t> + 2M</a:t>
            </a:r>
            <a:r>
              <a:rPr lang="fr-FR" sz="2800" baseline="-25000" dirty="0"/>
              <a:t>(s)</a:t>
            </a:r>
            <a:r>
              <a:rPr lang="fr-FR" sz="2800" dirty="0"/>
              <a:t> = 2 M-A</a:t>
            </a:r>
            <a:r>
              <a:rPr lang="fr-FR" sz="2800" baseline="-25000" dirty="0"/>
              <a:t>(s)</a:t>
            </a:r>
            <a:endParaRPr lang="fr-F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149747" y="2488512"/>
                <a:ext cx="2854949" cy="10808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sSup>
                            <m:sSup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2800" b="0" i="1" smtClean="0"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</m:e>
                              </m:d>
                            </m:e>
                            <m:sup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sub>
                          </m:sSub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47" y="2488512"/>
                <a:ext cx="2854949" cy="108080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49747" y="4258181"/>
                <a:ext cx="2719078" cy="19079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b="0" i="1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</m:sSub>
                                </m:num>
                                <m:den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°</m:t>
                                  </m:r>
                                </m:den>
                              </m:f>
                            </m:e>
                          </m:rad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</m:sSub>
                                </m:num>
                                <m:den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°</m:t>
                                  </m:r>
                                </m:den>
                              </m:f>
                            </m:e>
                          </m:rad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47" y="4258181"/>
                <a:ext cx="2719078" cy="19079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6433357" y="605306"/>
            <a:ext cx="41342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Adsorption d’un mélange :</a:t>
            </a:r>
          </a:p>
          <a:p>
            <a:pPr algn="ctr"/>
            <a:endParaRPr lang="fr-FR" sz="2800" b="1" dirty="0"/>
          </a:p>
          <a:p>
            <a:pPr algn="ctr"/>
            <a:r>
              <a:rPr lang="fr-FR" sz="2800" dirty="0"/>
              <a:t>A</a:t>
            </a:r>
            <a:r>
              <a:rPr lang="fr-FR" sz="2800" baseline="-25000" dirty="0"/>
              <a:t>i(g)</a:t>
            </a:r>
            <a:r>
              <a:rPr lang="fr-FR" sz="2800" dirty="0"/>
              <a:t> + M</a:t>
            </a:r>
            <a:r>
              <a:rPr lang="fr-FR" sz="2800" baseline="-25000" dirty="0"/>
              <a:t>(s)</a:t>
            </a:r>
            <a:r>
              <a:rPr lang="fr-FR" sz="2800" dirty="0"/>
              <a:t> = </a:t>
            </a:r>
            <a:r>
              <a:rPr lang="fr-FR" sz="2800" dirty="0" err="1"/>
              <a:t>M-A</a:t>
            </a:r>
            <a:r>
              <a:rPr lang="fr-FR" sz="2800" baseline="-25000" dirty="0" err="1"/>
              <a:t>i</a:t>
            </a:r>
            <a:r>
              <a:rPr lang="fr-FR" sz="2800" baseline="-25000" dirty="0"/>
              <a:t>(s)</a:t>
            </a:r>
            <a:endParaRPr lang="fr-F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7125276" y="2591041"/>
                <a:ext cx="2569293" cy="9782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d>
                            <m:d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</m:d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276" y="2591041"/>
                <a:ext cx="2569293" cy="97828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008064" y="4449388"/>
                <a:ext cx="2918876" cy="15255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064" y="4449388"/>
                <a:ext cx="2918876" cy="152554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0187189" y="2660546"/>
                <a:ext cx="1381019" cy="8392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b="0" i="1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l-GR" sz="2000" b="0" i="1" smtClean="0">
                          <a:latin typeface="Cambria Math" panose="02040503050406030204" pitchFamily="18" charset="0"/>
                        </a:rPr>
                        <m:t> =</m:t>
                      </m:r>
                      <m:nary>
                        <m:naryPr>
                          <m:chr m:val="∑"/>
                          <m:supHide m:val="on"/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0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7189" y="2660546"/>
                <a:ext cx="1381019" cy="83926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768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057169"/>
              </p:ext>
            </p:extLst>
          </p:nvPr>
        </p:nvGraphicFramePr>
        <p:xfrm>
          <a:off x="929408" y="2623343"/>
          <a:ext cx="5332056" cy="125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CS ChemDraw Drawing" r:id="rId3" imgW="2456433" imgH="576072" progId="ChemDraw.Document.6.0">
                  <p:embed/>
                </p:oleObj>
              </mc:Choice>
              <mc:Fallback>
                <p:oleObj name="CS ChemDraw Drawing" r:id="rId3" imgW="2456433" imgH="57607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9408" y="2623343"/>
                        <a:ext cx="5332056" cy="125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1" t="-2442" b="1"/>
          <a:stretch/>
        </p:blipFill>
        <p:spPr>
          <a:xfrm>
            <a:off x="7106194" y="0"/>
            <a:ext cx="4939890" cy="649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64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54885" y="605306"/>
            <a:ext cx="38426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Adsorption dissociative :</a:t>
            </a:r>
          </a:p>
          <a:p>
            <a:pPr algn="ctr"/>
            <a:r>
              <a:rPr lang="fr-FR" sz="2800" dirty="0"/>
              <a:t> </a:t>
            </a:r>
          </a:p>
          <a:p>
            <a:pPr algn="ctr"/>
            <a:r>
              <a:rPr lang="fr-FR" sz="2800" dirty="0"/>
              <a:t>A</a:t>
            </a:r>
            <a:r>
              <a:rPr lang="fr-FR" sz="2800" baseline="-25000" dirty="0"/>
              <a:t>2(g)</a:t>
            </a:r>
            <a:r>
              <a:rPr lang="fr-FR" sz="2800" dirty="0"/>
              <a:t> + 2M</a:t>
            </a:r>
            <a:r>
              <a:rPr lang="fr-FR" sz="2800" baseline="-25000" dirty="0"/>
              <a:t>(s)</a:t>
            </a:r>
            <a:r>
              <a:rPr lang="fr-FR" sz="2800" dirty="0"/>
              <a:t> = 2 M-A</a:t>
            </a:r>
            <a:r>
              <a:rPr lang="fr-FR" sz="2800" baseline="-25000" dirty="0"/>
              <a:t>(s)</a:t>
            </a:r>
            <a:endParaRPr lang="fr-F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149747" y="2488512"/>
                <a:ext cx="2854949" cy="10808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sSup>
                            <m:sSup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2800" b="0" i="1" smtClean="0"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</m:e>
                              </m:d>
                            </m:e>
                            <m:sup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sub>
                          </m:sSub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47" y="2488512"/>
                <a:ext cx="2854949" cy="108080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49747" y="4258181"/>
                <a:ext cx="2719078" cy="19079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b="0" i="1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</m:sSub>
                                </m:num>
                                <m:den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°</m:t>
                                  </m:r>
                                </m:den>
                              </m:f>
                            </m:e>
                          </m:rad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fr-FR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</m:sSub>
                                </m:num>
                                <m:den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°</m:t>
                                  </m:r>
                                </m:den>
                              </m:f>
                            </m:e>
                          </m:rad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747" y="4258181"/>
                <a:ext cx="2719078" cy="19079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6433357" y="605306"/>
            <a:ext cx="41342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Adsorption d’un mélange :</a:t>
            </a:r>
          </a:p>
          <a:p>
            <a:pPr algn="ctr"/>
            <a:endParaRPr lang="fr-FR" sz="2800" b="1" dirty="0"/>
          </a:p>
          <a:p>
            <a:pPr algn="ctr"/>
            <a:r>
              <a:rPr lang="fr-FR" sz="2800" dirty="0"/>
              <a:t>A</a:t>
            </a:r>
            <a:r>
              <a:rPr lang="fr-FR" sz="2800" baseline="-25000" dirty="0"/>
              <a:t>i(g)</a:t>
            </a:r>
            <a:r>
              <a:rPr lang="fr-FR" sz="2800" dirty="0"/>
              <a:t> + M</a:t>
            </a:r>
            <a:r>
              <a:rPr lang="fr-FR" sz="2800" baseline="-25000" dirty="0"/>
              <a:t>(s)</a:t>
            </a:r>
            <a:r>
              <a:rPr lang="fr-FR" sz="2800" dirty="0"/>
              <a:t> = </a:t>
            </a:r>
            <a:r>
              <a:rPr lang="fr-FR" sz="2800" dirty="0" err="1"/>
              <a:t>M-A</a:t>
            </a:r>
            <a:r>
              <a:rPr lang="fr-FR" sz="2800" baseline="-25000" dirty="0" err="1"/>
              <a:t>i</a:t>
            </a:r>
            <a:r>
              <a:rPr lang="fr-FR" sz="2800" baseline="-25000" dirty="0"/>
              <a:t>(s)</a:t>
            </a:r>
            <a:endParaRPr lang="fr-F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7125276" y="2591041"/>
                <a:ext cx="2569293" cy="9782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d>
                            <m:d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m:rPr>
                                  <m:sty m:val="p"/>
                                </m:rPr>
                                <a:rPr lang="el-GR" sz="28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</m:d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276" y="2591041"/>
                <a:ext cx="2569293" cy="97828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008064" y="4449388"/>
                <a:ext cx="2918876" cy="15255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800" b="0" i="1" smtClean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°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8064" y="4449388"/>
                <a:ext cx="2918876" cy="152554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0187189" y="2660546"/>
                <a:ext cx="1381019" cy="8392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b="0" i="1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l-GR" sz="2000" b="0" i="1" smtClean="0">
                          <a:latin typeface="Cambria Math" panose="02040503050406030204" pitchFamily="18" charset="0"/>
                        </a:rPr>
                        <m:t> =</m:t>
                      </m:r>
                      <m:nary>
                        <m:naryPr>
                          <m:chr m:val="∑"/>
                          <m:supHide m:val="on"/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2000" b="0" i="1" smtClean="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7189" y="2660546"/>
                <a:ext cx="1381019" cy="83926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1343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325</Words>
  <Application>Microsoft Office PowerPoint</Application>
  <PresentationFormat>Grand écran</PresentationFormat>
  <Paragraphs>59</Paragraphs>
  <Slides>15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Wingdings</vt:lpstr>
      <vt:lpstr>Thème Office</vt:lpstr>
      <vt:lpstr>CS ChemDraw Drawing</vt:lpstr>
      <vt:lpstr>Tableau 5 du TI J1255 (application de la catalyse hétéro)</vt:lpstr>
      <vt:lpstr>Présentation PowerPoint</vt:lpstr>
      <vt:lpstr>Schéma p426 Scacchi</vt:lpstr>
      <vt:lpstr>Scacchi p 424 </vt:lpstr>
      <vt:lpstr>TOUTE la page 363 du Scacchi</vt:lpstr>
      <vt:lpstr>Isotherme de Langmuir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Fréquence de rotation (TOF) : nombre de cycles catalytiques par unité de temps.   Nombre de rotation (TON) : nombre total de cycles catalytiques effectués jusqu’à désactivation totale.</vt:lpstr>
      <vt:lpstr>TI J1250 p6 figure 3</vt:lpstr>
      <vt:lpstr>L’essentiel :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Schéma p426 Scacchi</dc:title>
  <dc:creator>Emma</dc:creator>
  <cp:lastModifiedBy>LOIC</cp:lastModifiedBy>
  <cp:revision>24</cp:revision>
  <dcterms:created xsi:type="dcterms:W3CDTF">2019-05-17T15:06:33Z</dcterms:created>
  <dcterms:modified xsi:type="dcterms:W3CDTF">2019-06-05T15:09:14Z</dcterms:modified>
</cp:coreProperties>
</file>