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28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6AEB90-4F10-4A63-BA81-45A0A273CD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175F6EE-325B-4702-9B11-37C9F24CE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2CFE809-943E-4B78-BA93-447D59840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CD13-7912-4D46-B97E-4367364D18FE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28BCD54-1B82-44C9-A0A8-7992CC856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AABCFC8-FEE2-4869-840F-C43E934EC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7D2DC-B774-4FF9-8783-D6B6973F31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0769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076DB9-3865-4945-83AB-E8100E775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6D06442-FAA9-42DD-86EF-E6C1E637B5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770FF2-9585-4FC7-B651-54D9A62F0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CD13-7912-4D46-B97E-4367364D18FE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14D46AC-B847-4796-B96D-F8D48851D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A29DE5A-DC10-4C57-B2D7-CE7031B0C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7D2DC-B774-4FF9-8783-D6B6973F31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5386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0F6F629-3506-42DE-860A-62A3A1163F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31B42DA-C6DF-4261-9938-60A71C3D27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922F88-CC49-4B11-A232-9A37BABA7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CD13-7912-4D46-B97E-4367364D18FE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739EC6-ECC2-4C27-837A-FB738DD2E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B804E38-7259-4A89-8994-4448F3185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7D2DC-B774-4FF9-8783-D6B6973F31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5649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AAFC87-C901-46A9-A185-EA35D0CAF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DA0F32-5803-43EF-A8F3-2ADB553A73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F4CBCE-D140-46D1-BEDC-B60D6375D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CD13-7912-4D46-B97E-4367364D18FE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89A74BC-FEBE-4E35-B21D-C48CF0F48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E24E482-1460-4CAB-9957-473B49EB8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7D2DC-B774-4FF9-8783-D6B6973F31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783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8E98D0-9359-4685-AF33-43353463A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23F67BE-666C-4574-9608-F6E9FAB61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2154950-6E69-4878-9E98-F8B8E3209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CD13-7912-4D46-B97E-4367364D18FE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7BF34D-83C5-4025-AABF-FA633625E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A9C287-AE84-4847-A0BA-892483752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7D2DC-B774-4FF9-8783-D6B6973F31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5836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95F57E-42E9-4410-9658-E2B517D15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CD10E41-1C0A-4FB7-A3CA-E2D650DF50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280CB0A-FF92-4987-B5D4-FD70780842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533D6FF-5C5D-406E-A72D-43ECD19C3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CD13-7912-4D46-B97E-4367364D18FE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F513F02-0BB8-4020-80EE-06DCFF0DA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960A262-BD09-42C5-A0DD-75922A3D0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7D2DC-B774-4FF9-8783-D6B6973F31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185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FEDF80-0C83-4C0C-B67B-3369AC7F5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BEE3FED-AB56-4143-A489-CBBFF13152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4CB5F47-CA21-45DC-812A-D8E1DDE3CD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7EC7EA2-B463-4646-9015-25AB93F66F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94BD39C-49BB-4558-A725-9DEBE4B07B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6D1CD84-9550-4AA8-B39B-57088D68C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CD13-7912-4D46-B97E-4367364D18FE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36A7D78-82AB-445E-9A63-2ADB020AD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B34602D-8927-405D-96B8-960657E54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7D2DC-B774-4FF9-8783-D6B6973F31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6378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9AEF9C-3EF4-4250-BC9F-736677CC8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DF0F725-49C0-4583-92F8-701E9E423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CD13-7912-4D46-B97E-4367364D18FE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6A889A0-DBBF-4CD8-883D-3B2A6DEF6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13F3BCA-3929-4B63-A75E-2D363D052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7D2DC-B774-4FF9-8783-D6B6973F31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7607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DFA4201-164A-4EBB-9976-ACAA8C67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CD13-7912-4D46-B97E-4367364D18FE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BBA50E5-81D7-490B-9E4F-4B577C51B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A7A5488-396B-4813-AE5B-A53F25CAC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7D2DC-B774-4FF9-8783-D6B6973F31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227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2E6D9A-8746-4BDE-8271-E152391EE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4EBF76-82B0-4565-898C-FE63782AAC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18A0EBB-97CF-48A9-A7A5-989296DADC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EC9C63D-76FE-4354-9E3E-C9B76B285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CD13-7912-4D46-B97E-4367364D18FE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BF09262-5EEB-4104-9355-EB53B6172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61046F0-E486-4A61-8436-5DA127C08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7D2DC-B774-4FF9-8783-D6B6973F31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1405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C0E006-A6AA-4CA2-BB76-1DE33ABA5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27C3DFA-1703-4C71-9E81-8AEC7D40E0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81F83E7-F329-4129-8AEC-74F53ED6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7FB526C-494D-457B-BDE1-545B85B48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CD13-7912-4D46-B97E-4367364D18FE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27C465A-CA09-4FA6-9782-3D2F2F0B9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0EDFA62-FB23-498F-9D6F-565C75B0F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7D2DC-B774-4FF9-8783-D6B6973F31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9432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A838699-6A18-4C23-BE51-328E60F79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65224-5FB9-41D5-8CFB-137016B0D3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C1EA2DE-753B-43F4-BC0C-7CFEB31A1D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DCD13-7912-4D46-B97E-4367364D18FE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4660E36-DDAE-4251-8414-5CA86EBEF5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03F74C9-EB22-49AC-B72C-FE90D765CF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7D2DC-B774-4FF9-8783-D6B6973F31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3416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099D19-09CA-45F8-9A3B-A30CD4CAC5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Graphe Bottin Mallet p.293</a:t>
            </a:r>
          </a:p>
        </p:txBody>
      </p:sp>
    </p:spTree>
    <p:extLst>
      <p:ext uri="{BB962C8B-B14F-4D97-AF65-F5344CB8AC3E}">
        <p14:creationId xmlns:p14="http://schemas.microsoft.com/office/powerpoint/2010/main" val="30329722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B03ECF16-5F24-4A8A-9A98-D5F16C94FC81}"/>
              </a:ext>
            </a:extLst>
          </p:cNvPr>
          <p:cNvSpPr/>
          <p:nvPr/>
        </p:nvSpPr>
        <p:spPr>
          <a:xfrm>
            <a:off x="3967942" y="2799603"/>
            <a:ext cx="4256116" cy="2136371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46AD9AE-B485-4354-823D-EC9CA9CC1863}"/>
              </a:ext>
            </a:extLst>
          </p:cNvPr>
          <p:cNvSpPr txBox="1"/>
          <p:nvPr/>
        </p:nvSpPr>
        <p:spPr>
          <a:xfrm>
            <a:off x="4098175" y="3610198"/>
            <a:ext cx="48380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b="1" dirty="0"/>
              <a:t>Processus industriel multi-étapes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65AE09B1-1870-4DD5-B80C-957D9C798034}"/>
              </a:ext>
            </a:extLst>
          </p:cNvPr>
          <p:cNvCxnSpPr/>
          <p:nvPr/>
        </p:nvCxnSpPr>
        <p:spPr>
          <a:xfrm>
            <a:off x="2770909" y="2269375"/>
            <a:ext cx="1197033" cy="762984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E72EF171-39D1-4091-84D0-9914BA9062C2}"/>
              </a:ext>
            </a:extLst>
          </p:cNvPr>
          <p:cNvCxnSpPr/>
          <p:nvPr/>
        </p:nvCxnSpPr>
        <p:spPr>
          <a:xfrm flipH="1">
            <a:off x="7987146" y="2117667"/>
            <a:ext cx="1172095" cy="91469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30D73C9C-B3D6-404B-8A69-6EC81E634DB2}"/>
              </a:ext>
            </a:extLst>
          </p:cNvPr>
          <p:cNvSpPr/>
          <p:nvPr/>
        </p:nvSpPr>
        <p:spPr>
          <a:xfrm>
            <a:off x="507767" y="779988"/>
            <a:ext cx="2441171" cy="10815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DE5F60F-90C4-4DB5-94B3-0ED1592C876D}"/>
              </a:ext>
            </a:extLst>
          </p:cNvPr>
          <p:cNvSpPr txBox="1"/>
          <p:nvPr/>
        </p:nvSpPr>
        <p:spPr>
          <a:xfrm>
            <a:off x="8936182" y="2574120"/>
            <a:ext cx="15627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Cinétique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466871D-555B-44F4-AC20-4F8B93639062}"/>
              </a:ext>
            </a:extLst>
          </p:cNvPr>
          <p:cNvSpPr txBox="1"/>
          <p:nvPr/>
        </p:nvSpPr>
        <p:spPr>
          <a:xfrm>
            <a:off x="852748" y="2633348"/>
            <a:ext cx="2211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Thermodynamique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37B1AD1-5500-4750-8DD5-0CE62783F068}"/>
              </a:ext>
            </a:extLst>
          </p:cNvPr>
          <p:cNvSpPr txBox="1"/>
          <p:nvPr/>
        </p:nvSpPr>
        <p:spPr>
          <a:xfrm>
            <a:off x="622761" y="894342"/>
            <a:ext cx="22111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Température</a:t>
            </a:r>
            <a:r>
              <a:rPr lang="fr-FR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pression, fractions molaires</a:t>
            </a:r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8AC6B2D2-8B46-4549-934C-1927E8A573C9}"/>
              </a:ext>
            </a:extLst>
          </p:cNvPr>
          <p:cNvSpPr/>
          <p:nvPr/>
        </p:nvSpPr>
        <p:spPr>
          <a:xfrm>
            <a:off x="8503920" y="715773"/>
            <a:ext cx="2510444" cy="116065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8BA931D-B416-4809-A2D6-1B4574626012}"/>
              </a:ext>
            </a:extLst>
          </p:cNvPr>
          <p:cNvSpPr txBox="1"/>
          <p:nvPr/>
        </p:nvSpPr>
        <p:spPr>
          <a:xfrm>
            <a:off x="8503920" y="1083609"/>
            <a:ext cx="2989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Température,</a:t>
            </a:r>
            <a:r>
              <a:rPr lang="fr-FR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Catalyseur</a:t>
            </a:r>
            <a:endParaRPr lang="fr-FR" b="1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6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7CA11900-7395-4769-9C88-AD237F4126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848285"/>
              </p:ext>
            </p:extLst>
          </p:nvPr>
        </p:nvGraphicFramePr>
        <p:xfrm>
          <a:off x="1974734" y="2377441"/>
          <a:ext cx="8242532" cy="1399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1266">
                  <a:extLst>
                    <a:ext uri="{9D8B030D-6E8A-4147-A177-3AD203B41FA5}">
                      <a16:colId xmlns:a16="http://schemas.microsoft.com/office/drawing/2014/main" val="3977062947"/>
                    </a:ext>
                  </a:extLst>
                </a:gridCol>
                <a:gridCol w="4121266">
                  <a:extLst>
                    <a:ext uri="{9D8B030D-6E8A-4147-A177-3AD203B41FA5}">
                      <a16:colId xmlns:a16="http://schemas.microsoft.com/office/drawing/2014/main" val="285664714"/>
                    </a:ext>
                  </a:extLst>
                </a:gridCol>
              </a:tblGrid>
              <a:tr h="4666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  <a:latin typeface="LM Roman 10" panose="00000500000000000000" pitchFamily="50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Reformage du méthane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  <a:latin typeface="LM Roman 10" panose="00000500000000000000" pitchFamily="50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Électrolyse de l’eau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8493639"/>
                  </a:ext>
                </a:extLst>
              </a:tr>
              <a:tr h="4666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  <a:latin typeface="LM Roman 10" panose="00000500000000000000" pitchFamily="50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0.15-0.25 € /m cube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  <a:latin typeface="LM Roman 10" panose="00000500000000000000" pitchFamily="50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0.4€ / m cube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0174555"/>
                  </a:ext>
                </a:extLst>
              </a:tr>
              <a:tr h="4666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  <a:latin typeface="LM Roman 10" panose="00000500000000000000" pitchFamily="50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MJ /m cube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  <a:latin typeface="LM Roman 10" panose="00000500000000000000" pitchFamily="50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 MJ/m cube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75496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128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6D8FAC-9A13-4329-8A8F-9777DE747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PROCEDE COMPLET BOTTIN MALLET 297</a:t>
            </a:r>
          </a:p>
        </p:txBody>
      </p:sp>
    </p:spTree>
    <p:extLst>
      <p:ext uri="{BB962C8B-B14F-4D97-AF65-F5344CB8AC3E}">
        <p14:creationId xmlns:p14="http://schemas.microsoft.com/office/powerpoint/2010/main" val="3493394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4C8827-55F8-4976-AD7D-1FF27E18D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386" y="927850"/>
            <a:ext cx="10515600" cy="4351338"/>
          </a:xfrm>
        </p:spPr>
        <p:txBody>
          <a:bodyPr/>
          <a:lstStyle/>
          <a:p>
            <a:r>
              <a:rPr lang="fr-FR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Désulfuration :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Hydrogénation des produits soufrés</a:t>
            </a:r>
            <a:endParaRPr lang="fr-FR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290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4C8827-55F8-4976-AD7D-1FF27E18D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386" y="927850"/>
            <a:ext cx="11428614" cy="4351338"/>
          </a:xfrm>
        </p:spPr>
        <p:txBody>
          <a:bodyPr/>
          <a:lstStyle/>
          <a:p>
            <a:r>
              <a:rPr lang="fr-FR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Désulfuration :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Hydrogénation des produits soufrés (30 bars, 350°C)</a:t>
            </a:r>
          </a:p>
          <a:p>
            <a:r>
              <a:rPr lang="fr-FR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Reformage primaire :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CH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+ 2H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O = CO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+ 3H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  <a:p>
            <a:endParaRPr lang="fr-FR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381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4C8827-55F8-4976-AD7D-1FF27E18D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53" y="927849"/>
            <a:ext cx="11862261" cy="5622579"/>
          </a:xfrm>
        </p:spPr>
        <p:txBody>
          <a:bodyPr>
            <a:normAutofit fontScale="92500"/>
          </a:bodyPr>
          <a:lstStyle/>
          <a:p>
            <a:r>
              <a:rPr lang="fr-FR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Désulfuration :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Hydrogénation des produits soufrés (30 bars,350°C)</a:t>
            </a:r>
          </a:p>
          <a:p>
            <a:pPr marL="0" indent="0">
              <a:buNone/>
            </a:pP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Reformage primaire :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CH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+ H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O = CO + 3H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(30 bars, 350°C)</a:t>
            </a:r>
          </a:p>
          <a:p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Reformage secondaire :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Même chose à 1000°C, on brule une partie du méthane</a:t>
            </a:r>
          </a:p>
          <a:p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</a:pPr>
            <a:endParaRPr lang="fr-FR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baseline="-25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</a:pPr>
            <a:r>
              <a:rPr lang="fr-FR" u="sng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</a:p>
          <a:p>
            <a:endParaRPr lang="fr-FR" baseline="-25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806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4C8827-55F8-4976-AD7D-1FF27E18D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53" y="927849"/>
            <a:ext cx="11862261" cy="5622579"/>
          </a:xfrm>
        </p:spPr>
        <p:txBody>
          <a:bodyPr>
            <a:normAutofit fontScale="92500" lnSpcReduction="10000"/>
          </a:bodyPr>
          <a:lstStyle/>
          <a:p>
            <a:r>
              <a:rPr lang="fr-FR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Désulfuration :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Hydrogénation des produits soufrés (30 bars,350°C)</a:t>
            </a:r>
          </a:p>
          <a:p>
            <a:pPr marL="0" indent="0">
              <a:buNone/>
            </a:pP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Reformage primaire :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CH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+ H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O = CO + 3H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(30 bars, 350°C)</a:t>
            </a:r>
          </a:p>
          <a:p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Reformage secondaire :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Même chose à 1000°C, on brule une partie du méthane</a:t>
            </a:r>
          </a:p>
          <a:p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Conversion du monoxyde de carbone :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CO + H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O = CO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+ H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  <a:p>
            <a:endParaRPr lang="fr-FR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</a:pPr>
            <a:endParaRPr lang="fr-FR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baseline="-25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</a:pPr>
            <a:r>
              <a:rPr lang="fr-FR" u="sng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</a:p>
          <a:p>
            <a:endParaRPr lang="fr-FR" baseline="-25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665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4C8827-55F8-4976-AD7D-1FF27E18D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53" y="490451"/>
            <a:ext cx="11986952" cy="6059977"/>
          </a:xfrm>
        </p:spPr>
        <p:txBody>
          <a:bodyPr>
            <a:noAutofit/>
          </a:bodyPr>
          <a:lstStyle/>
          <a:p>
            <a:r>
              <a:rPr lang="fr-FR" sz="26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Désulfuration :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Hydrogénation des produits soufrés (30 bars,350°C)</a:t>
            </a:r>
          </a:p>
          <a:p>
            <a:pPr marL="0" indent="0">
              <a:buNone/>
            </a:pPr>
            <a:endParaRPr lang="fr-FR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sz="26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Reformage primaire : 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CH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+ 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O = CO + 3H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 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(30 bars, 350°C)</a:t>
            </a:r>
          </a:p>
          <a:p>
            <a:endParaRPr lang="fr-FR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sz="26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Reformage secondaire :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Même chose à 1000°C, on brule une partie du méthane</a:t>
            </a:r>
          </a:p>
          <a:p>
            <a:endParaRPr lang="fr-FR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sz="26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Conversion du monoxyde de carbone :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CO + 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O = CO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+ 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  <a:p>
            <a:pPr marL="0" indent="0">
              <a:buNone/>
            </a:pPr>
            <a:endParaRPr lang="fr-FR" sz="2600" baseline="-25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sz="26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Décarbonatation :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CO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fr-FR" sz="2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2-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+ CO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+ 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O = 2HCO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fr-FR" sz="2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endParaRPr lang="fr-FR" sz="2600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sz="2600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</a:pPr>
            <a:endParaRPr lang="fr-FR" sz="2600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sz="2600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sz="2600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sz="2600" baseline="-25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</a:pPr>
            <a:r>
              <a:rPr lang="fr-FR" sz="2600" u="sng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</a:p>
          <a:p>
            <a:endParaRPr lang="fr-FR" sz="2600" baseline="-25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sz="2600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324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4C8827-55F8-4976-AD7D-1FF27E18D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53" y="490451"/>
            <a:ext cx="11986952" cy="6059977"/>
          </a:xfrm>
        </p:spPr>
        <p:txBody>
          <a:bodyPr>
            <a:noAutofit/>
          </a:bodyPr>
          <a:lstStyle/>
          <a:p>
            <a:r>
              <a:rPr lang="fr-FR" sz="26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Désulfuration :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Hydrogénation des produits soufrés (30 bars,350°C)</a:t>
            </a:r>
          </a:p>
          <a:p>
            <a:pPr marL="0" indent="0">
              <a:buNone/>
            </a:pPr>
            <a:endParaRPr lang="fr-FR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sz="26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Reformage primaire : 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CH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+ 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O = CO + 3H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 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(30 bars, 350°C)</a:t>
            </a:r>
          </a:p>
          <a:p>
            <a:endParaRPr lang="fr-FR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sz="26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Reformage secondaire :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Même chose à 1000°C, on brule une partie du méthane</a:t>
            </a:r>
          </a:p>
          <a:p>
            <a:endParaRPr lang="fr-FR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sz="26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Conversion du monoxyde de carbone :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CO + 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O = CO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+ 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  <a:p>
            <a:pPr marL="0" indent="0">
              <a:buNone/>
            </a:pPr>
            <a:endParaRPr lang="fr-FR" sz="2600" baseline="-25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sz="26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Décarbonatation :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CO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fr-FR" sz="2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2-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+ CO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+ 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O = 2HCO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fr-FR" sz="2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</a:p>
          <a:p>
            <a:endParaRPr lang="fr-FR" sz="2600" u="sng" baseline="30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sz="2600" u="sng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Methanation</a:t>
            </a:r>
            <a:r>
              <a:rPr lang="fr-FR" sz="26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 :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CO + 3H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= CH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+ 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O </a:t>
            </a:r>
          </a:p>
          <a:p>
            <a:pPr marL="0" indent="0">
              <a:buNone/>
            </a:pP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        CO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+ 4H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= CH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 + H</a:t>
            </a:r>
            <a:r>
              <a:rPr lang="fr-FR" sz="26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endParaRPr lang="fr-FR" sz="1600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sz="2600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</a:pPr>
            <a:endParaRPr lang="fr-FR" sz="2600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sz="2600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sz="2600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sz="2600" baseline="-25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</a:pPr>
            <a:r>
              <a:rPr lang="fr-FR" sz="2600" u="sng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</a:p>
          <a:p>
            <a:endParaRPr lang="fr-FR" sz="2600" baseline="-25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sz="2600" u="sng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4830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351</Words>
  <Application>Microsoft Office PowerPoint</Application>
  <PresentationFormat>Grand écran</PresentationFormat>
  <Paragraphs>78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LM Roman 10</vt:lpstr>
      <vt:lpstr>Thème Office</vt:lpstr>
      <vt:lpstr>Graphe Bottin Mallet p.293</vt:lpstr>
      <vt:lpstr>Présentation PowerPoint</vt:lpstr>
      <vt:lpstr>PROCEDE COMPLET BOTTIN MALLET 297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Graphe Bottin Mallet p.293</dc:title>
  <dc:creator>LOIC</dc:creator>
  <cp:lastModifiedBy>LOIC</cp:lastModifiedBy>
  <cp:revision>10</cp:revision>
  <dcterms:created xsi:type="dcterms:W3CDTF">2019-04-09T16:15:21Z</dcterms:created>
  <dcterms:modified xsi:type="dcterms:W3CDTF">2019-04-09T17:33:06Z</dcterms:modified>
</cp:coreProperties>
</file>