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8" r:id="rId4"/>
    <p:sldId id="269" r:id="rId5"/>
    <p:sldId id="273" r:id="rId6"/>
    <p:sldId id="271" r:id="rId7"/>
    <p:sldId id="266" r:id="rId8"/>
    <p:sldId id="274" r:id="rId9"/>
    <p:sldId id="275" r:id="rId10"/>
    <p:sldId id="258" r:id="rId11"/>
    <p:sldId id="262" r:id="rId12"/>
    <p:sldId id="278" r:id="rId13"/>
    <p:sldId id="263" r:id="rId14"/>
    <p:sldId id="279" r:id="rId15"/>
    <p:sldId id="277" r:id="rId16"/>
    <p:sldId id="280" r:id="rId17"/>
    <p:sldId id="276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0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3DC7F-7942-413C-A0B7-3ADFCD4515E5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9E4D9-DD8A-4AEF-9FF2-28885C7F800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7457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9E4D9-DD8A-4AEF-9FF2-28885C7F800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640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9E4D9-DD8A-4AEF-9FF2-28885C7F800D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3803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341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924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7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81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236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83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11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745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737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49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4741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A3F45-6B99-42BE-958B-9A06D01DBBD9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38841-91A4-4241-96DF-E85E915C3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801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696795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030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Spectroscopie de Résonnance Magnétique Nucléaire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Prendre une photo d’un </a:t>
            </a:r>
            <a:r>
              <a:rPr lang="fr-FR" dirty="0" err="1" smtClean="0"/>
              <a:t>spectro</a:t>
            </a:r>
            <a:r>
              <a:rPr lang="fr-FR" dirty="0" smtClean="0"/>
              <a:t> RMN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5220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4905" y="-409074"/>
            <a:ext cx="10515600" cy="1325563"/>
          </a:xfrm>
        </p:spPr>
        <p:txBody>
          <a:bodyPr/>
          <a:lstStyle/>
          <a:p>
            <a:r>
              <a:rPr lang="fr-FR" dirty="0" smtClean="0"/>
              <a:t>Spectroscopie RMN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Prendre une photo d’un </a:t>
            </a:r>
            <a:r>
              <a:rPr lang="fr-FR" dirty="0" err="1" smtClean="0"/>
              <a:t>spectro</a:t>
            </a:r>
            <a:r>
              <a:rPr lang="fr-FR" dirty="0" smtClean="0"/>
              <a:t> RMN</a:t>
            </a:r>
            <a:endParaRPr lang="fr-FR" dirty="0"/>
          </a:p>
        </p:txBody>
      </p:sp>
      <p:pic>
        <p:nvPicPr>
          <p:cNvPr id="4" name="Picture 1" descr="C:\Users\samadhan123\Desktop\Figure 7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626" y="693068"/>
            <a:ext cx="9966158" cy="606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38200" y="1467853"/>
            <a:ext cx="3938337" cy="1515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6825373" y="6554370"/>
            <a:ext cx="55918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J. Org. Chem. 2015,  80, 13, 6922-6929 (supporting information)</a:t>
            </a:r>
            <a:endParaRPr lang="fr-FR" sz="1600" i="1" dirty="0"/>
          </a:p>
        </p:txBody>
      </p:sp>
    </p:spTree>
    <p:extLst>
      <p:ext uri="{BB962C8B-B14F-4D97-AF65-F5344CB8AC3E}">
        <p14:creationId xmlns:p14="http://schemas.microsoft.com/office/powerpoint/2010/main" val="3168060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Multiplier 6"/>
          <p:cNvSpPr/>
          <p:nvPr/>
        </p:nvSpPr>
        <p:spPr>
          <a:xfrm>
            <a:off x="7601916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ultiplier 7"/>
          <p:cNvSpPr/>
          <p:nvPr/>
        </p:nvSpPr>
        <p:spPr>
          <a:xfrm>
            <a:off x="7601916" y="32004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ultiplier 8"/>
          <p:cNvSpPr/>
          <p:nvPr/>
        </p:nvSpPr>
        <p:spPr>
          <a:xfrm>
            <a:off x="5130800" y="33401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844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4905" y="-409074"/>
            <a:ext cx="10515600" cy="1325563"/>
          </a:xfrm>
        </p:spPr>
        <p:txBody>
          <a:bodyPr/>
          <a:lstStyle/>
          <a:p>
            <a:r>
              <a:rPr lang="fr-FR" dirty="0" smtClean="0"/>
              <a:t>Spectroscopie RMN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Prendre une photo d’un </a:t>
            </a:r>
            <a:r>
              <a:rPr lang="fr-FR" dirty="0" err="1" smtClean="0"/>
              <a:t>spectro</a:t>
            </a:r>
            <a:r>
              <a:rPr lang="fr-FR" dirty="0" smtClean="0"/>
              <a:t> RMN</a:t>
            </a:r>
            <a:endParaRPr lang="fr-FR" dirty="0"/>
          </a:p>
        </p:txBody>
      </p:sp>
      <p:pic>
        <p:nvPicPr>
          <p:cNvPr id="4" name="Picture 1" descr="C:\Users\samadhan123\Desktop\Figure 7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626" y="693068"/>
            <a:ext cx="9966158" cy="606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8562" y="916488"/>
            <a:ext cx="1955307" cy="4264873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746" y="1208092"/>
            <a:ext cx="1627134" cy="3681663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838200" y="1467853"/>
            <a:ext cx="3938337" cy="1515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3469" y="2983832"/>
            <a:ext cx="800857" cy="2153501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048" y="1457977"/>
            <a:ext cx="2385462" cy="349687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2854812" y="2983833"/>
            <a:ext cx="890641" cy="29515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4107192" y="3979817"/>
            <a:ext cx="301527" cy="202064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082342" y="3239590"/>
            <a:ext cx="301527" cy="26957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8707035" y="1208092"/>
            <a:ext cx="301527" cy="473946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1395359" y="4634578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1,98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193602" y="4647074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2,90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24835" y="4622082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1,00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646673" y="4790086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FFC000"/>
                </a:solidFill>
              </a:rPr>
              <a:t>0,98</a:t>
            </a:r>
            <a:endParaRPr lang="fr-FR" sz="2000" b="1" dirty="0">
              <a:solidFill>
                <a:srgbClr val="FFC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7025723" y="4542483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B050"/>
                </a:solidFill>
              </a:rPr>
              <a:t>2,05</a:t>
            </a:r>
            <a:endParaRPr lang="fr-FR" sz="2000" b="1" dirty="0">
              <a:solidFill>
                <a:srgbClr val="00B05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042266" y="4790086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B0F0"/>
                </a:solidFill>
              </a:rPr>
              <a:t>3,00</a:t>
            </a:r>
            <a:endParaRPr lang="fr-FR" sz="2000" b="1" dirty="0">
              <a:solidFill>
                <a:srgbClr val="00B0F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5373" y="6554370"/>
            <a:ext cx="55918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J. Org. Chem. 2015,  80, 13, 6922-6929 (supporting information)</a:t>
            </a:r>
            <a:endParaRPr lang="fr-FR" sz="1600" i="1" dirty="0"/>
          </a:p>
        </p:txBody>
      </p:sp>
    </p:spTree>
    <p:extLst>
      <p:ext uri="{BB962C8B-B14F-4D97-AF65-F5344CB8AC3E}">
        <p14:creationId xmlns:p14="http://schemas.microsoft.com/office/powerpoint/2010/main" val="681290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Multiplier 6"/>
          <p:cNvSpPr/>
          <p:nvPr/>
        </p:nvSpPr>
        <p:spPr>
          <a:xfrm>
            <a:off x="7601916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ultiplier 7"/>
          <p:cNvSpPr/>
          <p:nvPr/>
        </p:nvSpPr>
        <p:spPr>
          <a:xfrm>
            <a:off x="7601916" y="32004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ultiplier 8"/>
          <p:cNvSpPr/>
          <p:nvPr/>
        </p:nvSpPr>
        <p:spPr>
          <a:xfrm>
            <a:off x="5130800" y="33401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Multiplier 9"/>
          <p:cNvSpPr/>
          <p:nvPr/>
        </p:nvSpPr>
        <p:spPr>
          <a:xfrm>
            <a:off x="7669074" y="50292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2" name="Obje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43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470367"/>
              </p:ext>
            </p:extLst>
          </p:nvPr>
        </p:nvGraphicFramePr>
        <p:xfrm>
          <a:off x="612954" y="2942045"/>
          <a:ext cx="7794626" cy="3667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7252"/>
                <a:gridCol w="2598687"/>
                <a:gridCol w="2598687"/>
              </a:tblGrid>
              <a:tr h="633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Déplacement chimique (ppm)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Multiplicité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Intégration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1.31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triplet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3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319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4.25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quadruplet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2.05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6.40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Doublet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0.98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7.34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Multiplet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2.92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7.48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Multiplet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1.98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3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7.65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Doublet</a:t>
                      </a:r>
                      <a:endParaRPr lang="fr-FR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1.00</a:t>
                      </a:r>
                      <a:endParaRPr lang="fr-F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Obje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952963"/>
              </p:ext>
            </p:extLst>
          </p:nvPr>
        </p:nvGraphicFramePr>
        <p:xfrm>
          <a:off x="1890713" y="34044"/>
          <a:ext cx="5678487" cy="2781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CS ChemDraw Drawing" r:id="rId3" imgW="1857525" imgH="909084" progId="ChemDraw.Document.6.0">
                  <p:embed/>
                </p:oleObj>
              </mc:Choice>
              <mc:Fallback>
                <p:oleObj name="CS ChemDraw Drawing" r:id="rId3" imgW="1857525" imgH="90908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0713" y="34044"/>
                        <a:ext cx="5678487" cy="2781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7162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/>
          <p:cNvGraphicFramePr>
            <a:graphicFrameLocks noChangeAspect="1"/>
          </p:cNvGraphicFramePr>
          <p:nvPr/>
        </p:nvGraphicFramePr>
        <p:xfrm>
          <a:off x="1890713" y="34044"/>
          <a:ext cx="5678487" cy="2781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CS ChemDraw Drawing" r:id="rId3" imgW="1857525" imgH="909084" progId="ChemDraw.Document.6.0">
                  <p:embed/>
                </p:oleObj>
              </mc:Choice>
              <mc:Fallback>
                <p:oleObj name="CS ChemDraw Drawing" r:id="rId3" imgW="1857525" imgH="90908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0713" y="34044"/>
                        <a:ext cx="5678487" cy="2781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Espace réservé du conten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3547629"/>
              </p:ext>
            </p:extLst>
          </p:nvPr>
        </p:nvGraphicFramePr>
        <p:xfrm>
          <a:off x="1004156" y="2815045"/>
          <a:ext cx="7451599" cy="3741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0728"/>
                <a:gridCol w="2720594"/>
                <a:gridCol w="1360424"/>
                <a:gridCol w="1359853"/>
              </a:tblGrid>
              <a:tr h="725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Déplacement chimique (ppm)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Multiplicité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Intégration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Attribution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5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1.31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triplet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3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</a:rPr>
                        <a:t>A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4.25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quadruplet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2.05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</a:rPr>
                        <a:t>B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6.40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Doublet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0.98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</a:rPr>
                        <a:t>C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7.34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Multiplet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2.92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7.48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Multiplet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1.98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5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7.65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Doublet</a:t>
                      </a:r>
                      <a:endParaRPr lang="fr-FR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1.00</a:t>
                      </a:r>
                      <a:endParaRPr lang="fr-FR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H</a:t>
                      </a:r>
                      <a:r>
                        <a:rPr lang="fr-FR" sz="2400" baseline="-25000" dirty="0" smtClean="0">
                          <a:effectLst/>
                        </a:rPr>
                        <a:t>D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235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078799" y="2419350"/>
            <a:ext cx="3169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 smtClean="0"/>
              <a:t>Cinnamate</a:t>
            </a:r>
            <a:r>
              <a:rPr lang="fr-FR" sz="2800" dirty="0" smtClean="0"/>
              <a:t> d’éthyle :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Multiplier 6"/>
          <p:cNvSpPr/>
          <p:nvPr/>
        </p:nvSpPr>
        <p:spPr>
          <a:xfrm>
            <a:off x="7601916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ultiplier 7"/>
          <p:cNvSpPr/>
          <p:nvPr/>
        </p:nvSpPr>
        <p:spPr>
          <a:xfrm>
            <a:off x="7601916" y="32004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ultiplier 8"/>
          <p:cNvSpPr/>
          <p:nvPr/>
        </p:nvSpPr>
        <p:spPr>
          <a:xfrm>
            <a:off x="5130800" y="33401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Multiplier 9"/>
          <p:cNvSpPr/>
          <p:nvPr/>
        </p:nvSpPr>
        <p:spPr>
          <a:xfrm>
            <a:off x="7592874" y="48387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Multiplier 11"/>
          <p:cNvSpPr/>
          <p:nvPr/>
        </p:nvSpPr>
        <p:spPr>
          <a:xfrm>
            <a:off x="7690816" y="14097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/>
          <p:cNvSpPr/>
          <p:nvPr/>
        </p:nvSpPr>
        <p:spPr>
          <a:xfrm>
            <a:off x="4533900" y="1790700"/>
            <a:ext cx="3068016" cy="1638300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4" name="Obje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821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Spectroscopie infrarouge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Prendre une photo d’un </a:t>
            </a:r>
            <a:r>
              <a:rPr lang="fr-FR" dirty="0" err="1" smtClean="0"/>
              <a:t>spectro</a:t>
            </a:r>
            <a:r>
              <a:rPr lang="fr-FR" dirty="0" smtClean="0"/>
              <a:t> IR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9006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Spectroscopie infrarouge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80874"/>
            <a:ext cx="9686925" cy="496252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654130" y="4296846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~3000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565662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1716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919537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1639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cxnSp>
        <p:nvCxnSpPr>
          <p:cNvPr id="30" name="Connecteur droit avec flèche 29"/>
          <p:cNvCxnSpPr/>
          <p:nvPr/>
        </p:nvCxnSpPr>
        <p:spPr>
          <a:xfrm flipH="1" flipV="1">
            <a:off x="6156960" y="5319012"/>
            <a:ext cx="167640" cy="205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>
            <a:off x="5532899" y="5673393"/>
            <a:ext cx="197475" cy="43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V="1">
            <a:off x="3116580" y="4114755"/>
            <a:ext cx="7621" cy="188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68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4" name="Multiplier 3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9258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Spectroscopie infrarouge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80874"/>
            <a:ext cx="9686925" cy="496252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654130" y="4296846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~3000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565662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1716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919537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1639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cxnSp>
        <p:nvCxnSpPr>
          <p:cNvPr id="30" name="Connecteur droit avec flèche 29"/>
          <p:cNvCxnSpPr/>
          <p:nvPr/>
        </p:nvCxnSpPr>
        <p:spPr>
          <a:xfrm flipH="1" flipV="1">
            <a:off x="6156960" y="5319012"/>
            <a:ext cx="167640" cy="205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>
            <a:off x="5532899" y="5673393"/>
            <a:ext cx="197475" cy="43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V="1">
            <a:off x="3116580" y="4114755"/>
            <a:ext cx="7621" cy="188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36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9123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Multiplier 6"/>
          <p:cNvSpPr/>
          <p:nvPr/>
        </p:nvSpPr>
        <p:spPr>
          <a:xfrm>
            <a:off x="7601916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ultiplier 7"/>
          <p:cNvSpPr/>
          <p:nvPr/>
        </p:nvSpPr>
        <p:spPr>
          <a:xfrm>
            <a:off x="7601916" y="32004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666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Spectroscopie infrarouge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80874"/>
            <a:ext cx="9686925" cy="496252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654130" y="4296846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~3000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565662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1716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919537" y="545073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1639 cm</a:t>
            </a:r>
            <a:r>
              <a:rPr lang="fr-FR" baseline="30000" dirty="0" smtClean="0"/>
              <a:t>-1</a:t>
            </a:r>
            <a:endParaRPr lang="fr-FR" dirty="0"/>
          </a:p>
        </p:txBody>
      </p:sp>
      <p:cxnSp>
        <p:nvCxnSpPr>
          <p:cNvPr id="30" name="Connecteur droit avec flèche 29"/>
          <p:cNvCxnSpPr/>
          <p:nvPr/>
        </p:nvCxnSpPr>
        <p:spPr>
          <a:xfrm flipH="1" flipV="1">
            <a:off x="6156960" y="5319012"/>
            <a:ext cx="167640" cy="205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>
            <a:off x="5532899" y="5673393"/>
            <a:ext cx="197475" cy="43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flipV="1">
            <a:off x="3116580" y="4114755"/>
            <a:ext cx="7621" cy="188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86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96199" y="421105"/>
            <a:ext cx="3558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Structures possibles de</a:t>
            </a:r>
          </a:p>
          <a:p>
            <a:r>
              <a:rPr lang="fr-FR" sz="2800" dirty="0" smtClean="0"/>
              <a:t>formule brute C</a:t>
            </a:r>
            <a:r>
              <a:rPr lang="fr-FR" sz="2800" baseline="-25000" dirty="0" smtClean="0"/>
              <a:t>11</a:t>
            </a:r>
            <a:r>
              <a:rPr lang="fr-FR" sz="2800" dirty="0" smtClean="0"/>
              <a:t>H</a:t>
            </a:r>
            <a:r>
              <a:rPr lang="fr-FR" sz="2800" baseline="-25000" dirty="0" smtClean="0"/>
              <a:t>12</a:t>
            </a:r>
            <a:r>
              <a:rPr lang="fr-FR" sz="2800" dirty="0" smtClean="0"/>
              <a:t>O</a:t>
            </a:r>
            <a:r>
              <a:rPr lang="fr-FR" sz="2800" baseline="-25000" dirty="0" smtClean="0"/>
              <a:t>2</a:t>
            </a:r>
            <a:endParaRPr lang="fr-FR" sz="2800" dirty="0"/>
          </a:p>
        </p:txBody>
      </p:sp>
      <p:sp>
        <p:nvSpPr>
          <p:cNvPr id="2" name="Multiplier 1"/>
          <p:cNvSpPr/>
          <p:nvPr/>
        </p:nvSpPr>
        <p:spPr>
          <a:xfrm>
            <a:off x="5130800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Multiplier 6"/>
          <p:cNvSpPr/>
          <p:nvPr/>
        </p:nvSpPr>
        <p:spPr>
          <a:xfrm>
            <a:off x="7601916" y="-2286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ultiplier 7"/>
          <p:cNvSpPr/>
          <p:nvPr/>
        </p:nvSpPr>
        <p:spPr>
          <a:xfrm>
            <a:off x="7601916" y="32004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ultiplier 10"/>
          <p:cNvSpPr/>
          <p:nvPr/>
        </p:nvSpPr>
        <p:spPr>
          <a:xfrm>
            <a:off x="5130800" y="50673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ultiplier 8"/>
          <p:cNvSpPr/>
          <p:nvPr/>
        </p:nvSpPr>
        <p:spPr>
          <a:xfrm>
            <a:off x="5130800" y="3340100"/>
            <a:ext cx="2133600" cy="2019300"/>
          </a:xfrm>
          <a:prstGeom prst="mathMultiply">
            <a:avLst>
              <a:gd name="adj1" fmla="val 21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82993"/>
              </p:ext>
            </p:extLst>
          </p:nvPr>
        </p:nvGraphicFramePr>
        <p:xfrm>
          <a:off x="5041900" y="1588"/>
          <a:ext cx="4694238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CS ChemDraw Drawing" r:id="rId3" imgW="2716869" imgH="3967911" progId="ChemDraw.Document.6.0">
                  <p:embed/>
                </p:oleObj>
              </mc:Choice>
              <mc:Fallback>
                <p:oleObj name="CS ChemDraw Drawing" r:id="rId3" imgW="2716869" imgH="3967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1900" y="1588"/>
                        <a:ext cx="4694238" cy="685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587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1141</TotalTime>
  <Words>188</Words>
  <Application>Microsoft Office PowerPoint</Application>
  <PresentationFormat>Grand écran</PresentationFormat>
  <Paragraphs>94</Paragraphs>
  <Slides>17</Slides>
  <Notes>2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Thème Office</vt:lpstr>
      <vt:lpstr>CS ChemDraw Drawing</vt:lpstr>
      <vt:lpstr>Présentation PowerPoint</vt:lpstr>
      <vt:lpstr>Spectroscopie infrarouge</vt:lpstr>
      <vt:lpstr>Spectroscopie infrarouge</vt:lpstr>
      <vt:lpstr>Présentation PowerPoint</vt:lpstr>
      <vt:lpstr>Spectroscopie infrarouge</vt:lpstr>
      <vt:lpstr>Présentation PowerPoint</vt:lpstr>
      <vt:lpstr>Présentation PowerPoint</vt:lpstr>
      <vt:lpstr>Spectroscopie infrarouge</vt:lpstr>
      <vt:lpstr>Présentation PowerPoint</vt:lpstr>
      <vt:lpstr>Spectroscopie de Résonnance Magnétique Nucléaire</vt:lpstr>
      <vt:lpstr>Spectroscopie RMN</vt:lpstr>
      <vt:lpstr>Présentation PowerPoint</vt:lpstr>
      <vt:lpstr>Spectroscopie RMN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Emma</cp:lastModifiedBy>
  <cp:revision>27</cp:revision>
  <dcterms:created xsi:type="dcterms:W3CDTF">2019-05-12T13:46:14Z</dcterms:created>
  <dcterms:modified xsi:type="dcterms:W3CDTF">2019-06-09T10:01:34Z</dcterms:modified>
</cp:coreProperties>
</file>