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6" r:id="rId9"/>
    <p:sldId id="264" r:id="rId10"/>
    <p:sldId id="268" r:id="rId11"/>
    <p:sldId id="269" r:id="rId12"/>
    <p:sldId id="267" r:id="rId13"/>
    <p:sldId id="27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94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251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010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965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57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04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971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56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68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074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821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A21DD-C3B7-46F3-A54A-AC212B9C7D8A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9F243-587F-47DB-995D-FF8A60F1CB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605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17" y="1183841"/>
            <a:ext cx="5912847" cy="387393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068389" y="5199017"/>
            <a:ext cx="287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Alambic</a:t>
            </a:r>
          </a:p>
        </p:txBody>
      </p:sp>
    </p:spTree>
    <p:extLst>
      <p:ext uri="{BB962C8B-B14F-4D97-AF65-F5344CB8AC3E}">
        <p14:creationId xmlns:p14="http://schemas.microsoft.com/office/powerpoint/2010/main" val="3948392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642394"/>
              </p:ext>
            </p:extLst>
          </p:nvPr>
        </p:nvGraphicFramePr>
        <p:xfrm>
          <a:off x="454866" y="336945"/>
          <a:ext cx="10912646" cy="1851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CS ChemDraw Drawing" r:id="rId3" imgW="8054380" imgH="1366496" progId="ChemDraw.Document.6.0">
                  <p:embed/>
                </p:oleObj>
              </mc:Choice>
              <mc:Fallback>
                <p:oleObj name="CS ChemDraw Drawing" r:id="rId3" imgW="8054380" imgH="136649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4866" y="336945"/>
                        <a:ext cx="10912646" cy="1851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53389" y="3278143"/>
            <a:ext cx="10515600" cy="1325563"/>
          </a:xfrm>
        </p:spPr>
        <p:txBody>
          <a:bodyPr/>
          <a:lstStyle/>
          <a:p>
            <a:r>
              <a:rPr lang="fr-FR" dirty="0"/>
              <a:t>Schéma Dean </a:t>
            </a:r>
            <a:r>
              <a:rPr lang="fr-FR" dirty="0" err="1"/>
              <a:t>stark</a:t>
            </a:r>
            <a:r>
              <a:rPr lang="fr-FR" dirty="0"/>
              <a:t> Anne </a:t>
            </a:r>
            <a:r>
              <a:rPr lang="fr-FR" dirty="0" err="1"/>
              <a:t>sophie</a:t>
            </a:r>
            <a:r>
              <a:rPr lang="fr-FR" dirty="0"/>
              <a:t> ♥ p 88</a:t>
            </a:r>
          </a:p>
        </p:txBody>
      </p:sp>
    </p:spTree>
    <p:extLst>
      <p:ext uri="{BB962C8B-B14F-4D97-AF65-F5344CB8AC3E}">
        <p14:creationId xmlns:p14="http://schemas.microsoft.com/office/powerpoint/2010/main" val="3356521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Diagramme binaire eau-cyclohexane dans la manip synthèse de l’acétate de benzyle </a:t>
            </a:r>
            <a:r>
              <a:rPr lang="fr-FR" dirty="0" err="1"/>
              <a:t>Grüber</a:t>
            </a:r>
            <a:r>
              <a:rPr lang="fr-FR" dirty="0"/>
              <a:t> p ???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349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20512"/>
              </p:ext>
            </p:extLst>
          </p:nvPr>
        </p:nvGraphicFramePr>
        <p:xfrm>
          <a:off x="731520" y="1567543"/>
          <a:ext cx="10622280" cy="42846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00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2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375">
                <a:tc>
                  <a:txBody>
                    <a:bodyPr/>
                    <a:lstStyle/>
                    <a:p>
                      <a:r>
                        <a:rPr lang="fr-FR" dirty="0"/>
                        <a:t>Technique 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Permet de 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375">
                <a:tc>
                  <a:txBody>
                    <a:bodyPr/>
                    <a:lstStyle/>
                    <a:p>
                      <a:r>
                        <a:rPr lang="fr-FR" dirty="0"/>
                        <a:t>Distillation simple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Purifier un mélange</a:t>
                      </a:r>
                      <a:r>
                        <a:rPr lang="fr-FR" baseline="0" dirty="0"/>
                        <a:t>.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0750">
                <a:tc>
                  <a:txBody>
                    <a:bodyPr/>
                    <a:lstStyle/>
                    <a:p>
                      <a:r>
                        <a:rPr lang="fr-FR" dirty="0"/>
                        <a:t>Distillation</a:t>
                      </a:r>
                      <a:r>
                        <a:rPr lang="fr-FR" baseline="0" dirty="0"/>
                        <a:t> fractionnée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Séparer un mélange idéal</a:t>
                      </a:r>
                      <a:r>
                        <a:rPr lang="fr-FR" baseline="0" dirty="0"/>
                        <a:t> (ou proche de l’idéalité) de liquides, ou à </a:t>
                      </a:r>
                      <a:r>
                        <a:rPr lang="fr-FR" baseline="0" dirty="0" err="1"/>
                        <a:t>homoazéotrope</a:t>
                      </a:r>
                      <a:r>
                        <a:rPr lang="fr-FR" baseline="0" dirty="0"/>
                        <a:t> positif.</a:t>
                      </a:r>
                    </a:p>
                    <a:p>
                      <a:r>
                        <a:rPr lang="fr-FR" baseline="0" dirty="0"/>
                        <a:t>Purifier un mélange à </a:t>
                      </a:r>
                      <a:r>
                        <a:rPr lang="fr-FR" baseline="0" dirty="0" err="1"/>
                        <a:t>homoazéotrope</a:t>
                      </a:r>
                      <a:r>
                        <a:rPr lang="fr-FR" baseline="0" dirty="0"/>
                        <a:t> négatif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375">
                <a:tc>
                  <a:txBody>
                    <a:bodyPr/>
                    <a:lstStyle/>
                    <a:p>
                      <a:r>
                        <a:rPr lang="fr-FR" dirty="0"/>
                        <a:t>Distillation</a:t>
                      </a:r>
                      <a:r>
                        <a:rPr lang="fr-FR" baseline="0" dirty="0"/>
                        <a:t> sous pression réduite (fractionnée)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Modifier la composition</a:t>
                      </a:r>
                      <a:r>
                        <a:rPr lang="fr-FR" baseline="0" dirty="0"/>
                        <a:t> de l’azéotrope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375">
                <a:tc>
                  <a:txBody>
                    <a:bodyPr/>
                    <a:lstStyle/>
                    <a:p>
                      <a:r>
                        <a:rPr lang="fr-FR" dirty="0"/>
                        <a:t>Hydrodistillation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Extraire des composés</a:t>
                      </a:r>
                      <a:r>
                        <a:rPr lang="fr-FR" baseline="0" dirty="0"/>
                        <a:t> organiques 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4367">
                <a:tc>
                  <a:txBody>
                    <a:bodyPr/>
                    <a:lstStyle/>
                    <a:p>
                      <a:r>
                        <a:rPr lang="fr-FR" dirty="0"/>
                        <a:t>Appareillage</a:t>
                      </a:r>
                      <a:r>
                        <a:rPr lang="fr-FR" baseline="0" dirty="0"/>
                        <a:t> de Dean-Stark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Déplacer</a:t>
                      </a:r>
                      <a:r>
                        <a:rPr lang="fr-FR" baseline="0" dirty="0"/>
                        <a:t> l’équilibre en éliminant l’eau du milieu réactionnel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481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04A58397-31C3-402E-8AF9-FFA6F58437D1}"/>
              </a:ext>
            </a:extLst>
          </p:cNvPr>
          <p:cNvSpPr/>
          <p:nvPr/>
        </p:nvSpPr>
        <p:spPr>
          <a:xfrm>
            <a:off x="4067907" y="2185987"/>
            <a:ext cx="4185138" cy="14946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Distillations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5E4D51E-46D8-48E2-870D-50476A1D0C5E}"/>
              </a:ext>
            </a:extLst>
          </p:cNvPr>
          <p:cNvCxnSpPr/>
          <p:nvPr/>
        </p:nvCxnSpPr>
        <p:spPr>
          <a:xfrm flipH="1" flipV="1">
            <a:off x="3112477" y="1705708"/>
            <a:ext cx="1301261" cy="844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0315D46-1E2D-4749-B9F9-4A17349DB008}"/>
              </a:ext>
            </a:extLst>
          </p:cNvPr>
          <p:cNvSpPr/>
          <p:nvPr/>
        </p:nvSpPr>
        <p:spPr>
          <a:xfrm>
            <a:off x="127510" y="338505"/>
            <a:ext cx="3396737" cy="135181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Simple : Enrichissement du bouilleur en le constituant le moins volatile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65BC22A9-2599-4426-9040-EADBEAABD8C3}"/>
              </a:ext>
            </a:extLst>
          </p:cNvPr>
          <p:cNvSpPr/>
          <p:nvPr/>
        </p:nvSpPr>
        <p:spPr>
          <a:xfrm>
            <a:off x="4384428" y="23264"/>
            <a:ext cx="3552095" cy="135181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Fractionnée : Récupération du composé volatile pur dans le cas du mélange idéal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A17F1DBB-1A3A-4F5B-8696-B8D0B45C81B8}"/>
              </a:ext>
            </a:extLst>
          </p:cNvPr>
          <p:cNvCxnSpPr>
            <a:cxnSpLocks/>
          </p:cNvCxnSpPr>
          <p:nvPr/>
        </p:nvCxnSpPr>
        <p:spPr>
          <a:xfrm flipH="1" flipV="1">
            <a:off x="6186853" y="1419958"/>
            <a:ext cx="1" cy="9165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0CCA255-426C-4515-9351-3AE05A530DFE}"/>
              </a:ext>
            </a:extLst>
          </p:cNvPr>
          <p:cNvSpPr/>
          <p:nvPr/>
        </p:nvSpPr>
        <p:spPr>
          <a:xfrm>
            <a:off x="8572505" y="235745"/>
            <a:ext cx="3619495" cy="170021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Fractionnée sous pression réduite : Abaisser la température de distillation,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utilie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pour les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homoazéotropie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CA46DD5-C31A-406D-AC4F-5774A519E0FA}"/>
              </a:ext>
            </a:extLst>
          </p:cNvPr>
          <p:cNvCxnSpPr>
            <a:cxnSpLocks/>
          </p:cNvCxnSpPr>
          <p:nvPr/>
        </p:nvCxnSpPr>
        <p:spPr>
          <a:xfrm flipV="1">
            <a:off x="8124094" y="1972774"/>
            <a:ext cx="694590" cy="7554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6C6E6303-BDF7-4E63-830B-596550FAE2C7}"/>
              </a:ext>
            </a:extLst>
          </p:cNvPr>
          <p:cNvCxnSpPr>
            <a:stCxn id="4" idx="4"/>
          </p:cNvCxnSpPr>
          <p:nvPr/>
        </p:nvCxnSpPr>
        <p:spPr>
          <a:xfrm>
            <a:off x="6160476" y="3680680"/>
            <a:ext cx="0" cy="756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75168D8A-7951-4136-9F74-CF23A6E86FF1}"/>
              </a:ext>
            </a:extLst>
          </p:cNvPr>
          <p:cNvSpPr/>
          <p:nvPr/>
        </p:nvSpPr>
        <p:spPr>
          <a:xfrm>
            <a:off x="4067907" y="4510454"/>
            <a:ext cx="4504598" cy="142105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Hétéroazéotropique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: Extraction de composés naturels ou déplacement d’équilibres</a:t>
            </a:r>
          </a:p>
        </p:txBody>
      </p:sp>
    </p:spTree>
    <p:extLst>
      <p:ext uri="{BB962C8B-B14F-4D97-AF65-F5344CB8AC3E}">
        <p14:creationId xmlns:p14="http://schemas.microsoft.com/office/powerpoint/2010/main" val="678178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</a:t>
            </a:r>
            <a:r>
              <a:rPr lang="fr-FR" dirty="0" err="1"/>
              <a:t>disti</a:t>
            </a:r>
            <a:r>
              <a:rPr lang="fr-FR" dirty="0"/>
              <a:t> simple Anne </a:t>
            </a:r>
            <a:r>
              <a:rPr lang="fr-FR" dirty="0" err="1"/>
              <a:t>sophie</a:t>
            </a:r>
            <a:r>
              <a:rPr lang="fr-FR" dirty="0"/>
              <a:t> ♥ p 145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299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</a:t>
            </a:r>
            <a:r>
              <a:rPr lang="fr-FR" dirty="0" err="1"/>
              <a:t>disti</a:t>
            </a:r>
            <a:r>
              <a:rPr lang="fr-FR" dirty="0"/>
              <a:t> frac Anne </a:t>
            </a:r>
            <a:r>
              <a:rPr lang="fr-FR" dirty="0" err="1"/>
              <a:t>sophie</a:t>
            </a:r>
            <a:r>
              <a:rPr lang="fr-FR" dirty="0"/>
              <a:t> ♥ p 147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24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58" y="0"/>
            <a:ext cx="5039342" cy="6799267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" t="3990" r="4315" b="5203"/>
          <a:stretch/>
        </p:blipFill>
        <p:spPr>
          <a:xfrm>
            <a:off x="518160" y="2055813"/>
            <a:ext cx="5577840" cy="403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88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0"/>
            <a:ext cx="10424160" cy="7012291"/>
          </a:xfrm>
        </p:spPr>
      </p:pic>
      <p:sp>
        <p:nvSpPr>
          <p:cNvPr id="5" name="ZoneTexte 4"/>
          <p:cNvSpPr txBox="1"/>
          <p:nvPr/>
        </p:nvSpPr>
        <p:spPr>
          <a:xfrm>
            <a:off x="7094810" y="18045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(1,01 bar)</a:t>
            </a:r>
          </a:p>
        </p:txBody>
      </p:sp>
    </p:spTree>
    <p:extLst>
      <p:ext uri="{BB962C8B-B14F-4D97-AF65-F5344CB8AC3E}">
        <p14:creationId xmlns:p14="http://schemas.microsoft.com/office/powerpoint/2010/main" val="342999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53" y="0"/>
            <a:ext cx="10191509" cy="68580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7145383" y="195944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(0,26 bar)</a:t>
            </a:r>
          </a:p>
        </p:txBody>
      </p:sp>
    </p:spTree>
    <p:extLst>
      <p:ext uri="{BB962C8B-B14F-4D97-AF65-F5344CB8AC3E}">
        <p14:creationId xmlns:p14="http://schemas.microsoft.com/office/powerpoint/2010/main" val="28241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</a:t>
            </a:r>
            <a:r>
              <a:rPr lang="fr-FR" dirty="0" err="1"/>
              <a:t>disti</a:t>
            </a:r>
            <a:r>
              <a:rPr lang="fr-FR" dirty="0"/>
              <a:t> frac p réduite Anne </a:t>
            </a:r>
            <a:r>
              <a:rPr lang="fr-FR" dirty="0" err="1"/>
              <a:t>sophie</a:t>
            </a:r>
            <a:r>
              <a:rPr lang="fr-FR" dirty="0"/>
              <a:t> ♥ p 149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515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hydrodistillation Anne </a:t>
            </a:r>
            <a:r>
              <a:rPr lang="fr-FR" dirty="0" err="1"/>
              <a:t>sophie</a:t>
            </a:r>
            <a:r>
              <a:rPr lang="fr-FR" dirty="0"/>
              <a:t> ♥ p 150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Mettre des flèches pour indiquer le contenu du bouilleur (clou de </a:t>
            </a:r>
            <a:r>
              <a:rPr lang="fr-FR" b="1" dirty="0" err="1"/>
              <a:t>gigi</a:t>
            </a:r>
            <a:r>
              <a:rPr lang="fr-FR" b="1" dirty="0"/>
              <a:t> + eau) et le contenu du distillat (</a:t>
            </a:r>
            <a:r>
              <a:rPr lang="fr-FR" b="1" dirty="0" err="1"/>
              <a:t>majoritaireemnt</a:t>
            </a:r>
            <a:r>
              <a:rPr lang="fr-FR" b="1" dirty="0"/>
              <a:t> eugénol +eau)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3065689"/>
            <a:ext cx="5391311" cy="3605439"/>
          </a:xfrm>
          <a:prstGeom prst="rect">
            <a:avLst/>
          </a:prstGeom>
        </p:spPr>
      </p:pic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454233"/>
              </p:ext>
            </p:extLst>
          </p:nvPr>
        </p:nvGraphicFramePr>
        <p:xfrm>
          <a:off x="9223602" y="2454147"/>
          <a:ext cx="2300741" cy="3857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CS ChemDraw Drawing" r:id="rId4" imgW="682209" imgH="1144010" progId="ChemDraw.Document.6.0">
                  <p:embed/>
                </p:oleObj>
              </mc:Choice>
              <mc:Fallback>
                <p:oleObj name="CS ChemDraw Drawing" r:id="rId4" imgW="682209" imgH="11440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23602" y="2454147"/>
                        <a:ext cx="2300741" cy="38577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5528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327" y="64390"/>
            <a:ext cx="12272327" cy="6793610"/>
          </a:xfrm>
        </p:spPr>
      </p:pic>
      <p:sp>
        <p:nvSpPr>
          <p:cNvPr id="5" name="ZoneTexte 4"/>
          <p:cNvSpPr txBox="1"/>
          <p:nvPr/>
        </p:nvSpPr>
        <p:spPr>
          <a:xfrm>
            <a:off x="6328228" y="6066971"/>
            <a:ext cx="118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x(eugénol)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727371" y="2576286"/>
            <a:ext cx="100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Teb</a:t>
            </a:r>
            <a:r>
              <a:rPr lang="fr-FR" dirty="0"/>
              <a:t>(eau)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-164319" y="4905829"/>
            <a:ext cx="1002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Teb</a:t>
            </a:r>
            <a:r>
              <a:rPr lang="fr-FR" dirty="0"/>
              <a:t>(eau)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193989" y="1398112"/>
            <a:ext cx="2134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Teb</a:t>
            </a:r>
            <a:r>
              <a:rPr lang="fr-FR" dirty="0"/>
              <a:t>(</a:t>
            </a:r>
            <a:r>
              <a:rPr lang="fr-FR" dirty="0" err="1"/>
              <a:t>eugnéol</a:t>
            </a:r>
            <a:r>
              <a:rPr lang="fr-FR" dirty="0"/>
              <a:t>)= 253°C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974955" y="5697639"/>
            <a:ext cx="287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Eugénol</a:t>
            </a:r>
            <a:r>
              <a:rPr lang="fr-FR" baseline="-25000" dirty="0"/>
              <a:t> </a:t>
            </a:r>
            <a:r>
              <a:rPr lang="fr-FR" dirty="0"/>
              <a:t>liquide + eau liquide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667453" y="3206902"/>
            <a:ext cx="2502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Eugénol</a:t>
            </a:r>
            <a:r>
              <a:rPr lang="fr-FR" baseline="-25000" dirty="0"/>
              <a:t> </a:t>
            </a:r>
            <a:r>
              <a:rPr lang="fr-FR" dirty="0"/>
              <a:t>liquide + Vapeur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124030" y="1690688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Vapeur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7947500" y="1321356"/>
            <a:ext cx="2107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Eau liquide + Vapeur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 flipH="1">
            <a:off x="7865669" y="1690688"/>
            <a:ext cx="500931" cy="14229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8298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239</Words>
  <Application>Microsoft Office PowerPoint</Application>
  <PresentationFormat>Grand écran</PresentationFormat>
  <Paragraphs>37</Paragraphs>
  <Slides>13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Schéma disti simple Anne sophie ♥ p 145</vt:lpstr>
      <vt:lpstr>Schéma disti frac Anne sophie ♥ p 147</vt:lpstr>
      <vt:lpstr>Présentation PowerPoint</vt:lpstr>
      <vt:lpstr>Présentation PowerPoint</vt:lpstr>
      <vt:lpstr>Présentation PowerPoint</vt:lpstr>
      <vt:lpstr>Schéma disti frac p réduite Anne sophie ♥ p 149</vt:lpstr>
      <vt:lpstr>Schéma hydrodistillation Anne sophie ♥ p 150</vt:lpstr>
      <vt:lpstr>Présentation PowerPoint</vt:lpstr>
      <vt:lpstr>Schéma Dean stark Anne sophie ♥ p 88</vt:lpstr>
      <vt:lpstr>Diagramme binaire eau-cyclohexane dans la manip synthèse de l’acétate de benzyle Grüber p ??? 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26</cp:revision>
  <dcterms:created xsi:type="dcterms:W3CDTF">2019-05-20T15:30:11Z</dcterms:created>
  <dcterms:modified xsi:type="dcterms:W3CDTF">2019-06-08T11:44:36Z</dcterms:modified>
</cp:coreProperties>
</file>