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1" r:id="rId5"/>
    <p:sldId id="263" r:id="rId6"/>
    <p:sldId id="265" r:id="rId7"/>
    <p:sldId id="264" r:id="rId8"/>
    <p:sldId id="262" r:id="rId9"/>
    <p:sldId id="259" r:id="rId10"/>
    <p:sldId id="266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03" autoAdjust="0"/>
    <p:restoredTop sz="93866" autoAdjust="0"/>
  </p:normalViewPr>
  <p:slideViewPr>
    <p:cSldViewPr snapToGrid="0">
      <p:cViewPr varScale="1">
        <p:scale>
          <a:sx n="86" d="100"/>
          <a:sy n="86" d="100"/>
        </p:scale>
        <p:origin x="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0C844-D337-485C-BEEC-7E8E59D705EE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5C6F0-EA2C-4C18-AAE3-F5A3C9A988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013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5C6F0-EA2C-4C18-AAE3-F5A3C9A988A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2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292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17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031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55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313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732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50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154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398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926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781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0C761-DD1E-473D-8F62-22881683FA2C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E51F2-77D1-44DD-980E-ADAC926395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41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337" y="336413"/>
            <a:ext cx="6360661" cy="6160447"/>
          </a:xfrm>
          <a:prstGeom prst="rect">
            <a:avLst/>
          </a:prstGeom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547767"/>
              </p:ext>
            </p:extLst>
          </p:nvPr>
        </p:nvGraphicFramePr>
        <p:xfrm>
          <a:off x="611824" y="4021390"/>
          <a:ext cx="3868736" cy="214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CS ChemDraw Drawing" r:id="rId4" imgW="1641133" imgH="910998" progId="ChemDraw.Document.6.0">
                  <p:embed/>
                </p:oleObj>
              </mc:Choice>
              <mc:Fallback>
                <p:oleObj name="CS ChemDraw Drawing" r:id="rId4" imgW="1641133" imgH="91099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824" y="4021390"/>
                        <a:ext cx="3868736" cy="2147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330110"/>
              </p:ext>
            </p:extLst>
          </p:nvPr>
        </p:nvGraphicFramePr>
        <p:xfrm>
          <a:off x="1246370" y="181974"/>
          <a:ext cx="2541859" cy="2494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CS ChemDraw Drawing" r:id="rId6" imgW="1024990" imgH="1006691" progId="ChemDraw.Document.6.0">
                  <p:embed/>
                </p:oleObj>
              </mc:Choice>
              <mc:Fallback>
                <p:oleObj name="CS ChemDraw Drawing" r:id="rId6" imgW="1024990" imgH="100669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46370" y="181974"/>
                        <a:ext cx="2541859" cy="24946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0875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3A41435-162B-4434-A64D-5652713A12FB}"/>
              </a:ext>
            </a:extLst>
          </p:cNvPr>
          <p:cNvSpPr/>
          <p:nvPr/>
        </p:nvSpPr>
        <p:spPr>
          <a:xfrm>
            <a:off x="4030462" y="381740"/>
            <a:ext cx="3808520" cy="10475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Chromatographies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0948834-242F-432E-9334-32450A0F387A}"/>
              </a:ext>
            </a:extLst>
          </p:cNvPr>
          <p:cNvCxnSpPr/>
          <p:nvPr/>
        </p:nvCxnSpPr>
        <p:spPr>
          <a:xfrm flipH="1">
            <a:off x="3080551" y="967666"/>
            <a:ext cx="1748901" cy="2148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B4E4EFA3-AEF9-49CB-9774-E79759EFBD04}"/>
              </a:ext>
            </a:extLst>
          </p:cNvPr>
          <p:cNvCxnSpPr>
            <a:cxnSpLocks/>
          </p:cNvCxnSpPr>
          <p:nvPr/>
        </p:nvCxnSpPr>
        <p:spPr>
          <a:xfrm>
            <a:off x="7281908" y="1084555"/>
            <a:ext cx="1116368" cy="20315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585E81A1-2E1F-44F9-808D-D5E04E3BE05B}"/>
              </a:ext>
            </a:extLst>
          </p:cNvPr>
          <p:cNvSpPr/>
          <p:nvPr/>
        </p:nvSpPr>
        <p:spPr>
          <a:xfrm>
            <a:off x="1269507" y="3116062"/>
            <a:ext cx="3435658" cy="13671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Adsorption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91CBE2E-38B5-4872-B251-845D7EF3D3E5}"/>
              </a:ext>
            </a:extLst>
          </p:cNvPr>
          <p:cNvSpPr/>
          <p:nvPr/>
        </p:nvSpPr>
        <p:spPr>
          <a:xfrm>
            <a:off x="6961573" y="3116062"/>
            <a:ext cx="3435658" cy="13671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Echangeuse d’ions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D209FB94-F5A0-4D28-9200-61E941F341C0}"/>
              </a:ext>
            </a:extLst>
          </p:cNvPr>
          <p:cNvCxnSpPr>
            <a:stCxn id="9" idx="2"/>
          </p:cNvCxnSpPr>
          <p:nvPr/>
        </p:nvCxnSpPr>
        <p:spPr>
          <a:xfrm>
            <a:off x="2987336" y="4483224"/>
            <a:ext cx="0" cy="6036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DE49D68D-2C84-4E84-9C14-E0E4963D58E3}"/>
              </a:ext>
            </a:extLst>
          </p:cNvPr>
          <p:cNvSpPr/>
          <p:nvPr/>
        </p:nvSpPr>
        <p:spPr>
          <a:xfrm>
            <a:off x="1207363" y="5177901"/>
            <a:ext cx="3435658" cy="142486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Interactions dipolaires et liaisons hydrogènes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FCEACE2-6339-4AF7-9558-618A98FA11B8}"/>
              </a:ext>
            </a:extLst>
          </p:cNvPr>
          <p:cNvSpPr/>
          <p:nvPr/>
        </p:nvSpPr>
        <p:spPr>
          <a:xfrm>
            <a:off x="6961573" y="5086905"/>
            <a:ext cx="3435658" cy="142486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Interactions coulombiennes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0B438E39-DBE4-48A3-9097-C4890AAB1238}"/>
              </a:ext>
            </a:extLst>
          </p:cNvPr>
          <p:cNvCxnSpPr/>
          <p:nvPr/>
        </p:nvCxnSpPr>
        <p:spPr>
          <a:xfrm>
            <a:off x="8679402" y="4483223"/>
            <a:ext cx="0" cy="6036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614C0D3E-37C2-419F-9CAC-0574AC1D9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763" y="346229"/>
            <a:ext cx="2004935" cy="2666137"/>
          </a:xfrm>
          <a:prstGeom prst="rect">
            <a:avLst/>
          </a:prstGeom>
        </p:spPr>
      </p:pic>
      <p:pic>
        <p:nvPicPr>
          <p:cNvPr id="20" name="Espace réservé du contenu 3">
            <a:extLst>
              <a:ext uri="{FF2B5EF4-FFF2-40B4-BE49-F238E27FC236}">
                <a16:creationId xmlns:a16="http://schemas.microsoft.com/office/drawing/2014/main" id="{490EA913-D635-49DD-8E78-313420B03A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" y="255233"/>
            <a:ext cx="3236329" cy="2681875"/>
          </a:xfrm>
        </p:spPr>
      </p:pic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C1702DA7-60FB-4583-861E-BD4ADCC92B9A}"/>
              </a:ext>
            </a:extLst>
          </p:cNvPr>
          <p:cNvSpPr/>
          <p:nvPr/>
        </p:nvSpPr>
        <p:spPr>
          <a:xfrm>
            <a:off x="1660121" y="967666"/>
            <a:ext cx="1580227" cy="20149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565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3" y="483326"/>
            <a:ext cx="11790732" cy="5695406"/>
          </a:xfrm>
        </p:spPr>
      </p:pic>
    </p:spTree>
    <p:extLst>
      <p:ext uri="{BB962C8B-B14F-4D97-AF65-F5344CB8AC3E}">
        <p14:creationId xmlns:p14="http://schemas.microsoft.com/office/powerpoint/2010/main" val="812273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886241"/>
              </p:ext>
            </p:extLst>
          </p:nvPr>
        </p:nvGraphicFramePr>
        <p:xfrm>
          <a:off x="1937360" y="701802"/>
          <a:ext cx="8472732" cy="4972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S ChemDraw Drawing" r:id="rId3" imgW="3462273" imgH="2032520" progId="ChemDraw.Document.6.0">
                  <p:embed/>
                </p:oleObj>
              </mc:Choice>
              <mc:Fallback>
                <p:oleObj name="CS ChemDraw Drawing" r:id="rId3" imgW="3462273" imgH="203252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7360" y="701802"/>
                        <a:ext cx="8472732" cy="4972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683903" y="5485011"/>
            <a:ext cx="1414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Résine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480965" y="55471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Acide aspartique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873779" y="4340256"/>
            <a:ext cx="1749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Arginine</a:t>
            </a:r>
          </a:p>
        </p:txBody>
      </p:sp>
    </p:spTree>
    <p:extLst>
      <p:ext uri="{BB962C8B-B14F-4D97-AF65-F5344CB8AC3E}">
        <p14:creationId xmlns:p14="http://schemas.microsoft.com/office/powerpoint/2010/main" val="207774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012128"/>
              </p:ext>
            </p:extLst>
          </p:nvPr>
        </p:nvGraphicFramePr>
        <p:xfrm>
          <a:off x="1184275" y="1352550"/>
          <a:ext cx="7578725" cy="415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CS ChemDraw Drawing" r:id="rId3" imgW="2388930" imgH="1311951" progId="ChemDraw.Document.6.0">
                  <p:embed/>
                </p:oleObj>
              </mc:Choice>
              <mc:Fallback>
                <p:oleObj name="CS ChemDraw Drawing" r:id="rId3" imgW="2388930" imgH="131195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4275" y="1352550"/>
                        <a:ext cx="7578725" cy="415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295491" y="1765028"/>
            <a:ext cx="2543878" cy="246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3860416" y="1550106"/>
            <a:ext cx="2226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Front de l’éluant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953165" y="4830139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Ligne de dépôt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8763000" y="1866910"/>
            <a:ext cx="0" cy="313052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7372350" y="3155950"/>
            <a:ext cx="0" cy="18414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8750593" y="3155950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H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7372350" y="38354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/>
              <p:cNvSpPr txBox="1"/>
              <p:nvPr/>
            </p:nvSpPr>
            <p:spPr>
              <a:xfrm>
                <a:off x="9474200" y="2908300"/>
                <a:ext cx="1503489" cy="11849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𝑹𝒇</m:t>
                      </m:r>
                      <m:r>
                        <a:rPr lang="fr-FR" sz="28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</m:num>
                        <m:den>
                          <m:r>
                            <a:rPr lang="fr-FR" sz="28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den>
                      </m:f>
                    </m:oMath>
                  </m:oMathPara>
                </a14:m>
                <a:endParaRPr lang="fr-FR" b="1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5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4200" y="2908300"/>
                <a:ext cx="1503489" cy="118494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946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75" y="1843881"/>
            <a:ext cx="9467850" cy="4314825"/>
          </a:xfrm>
        </p:spPr>
      </p:pic>
      <p:sp>
        <p:nvSpPr>
          <p:cNvPr id="5" name="ZoneTexte 4"/>
          <p:cNvSpPr txBox="1"/>
          <p:nvPr/>
        </p:nvSpPr>
        <p:spPr>
          <a:xfrm>
            <a:off x="5762171" y="5021942"/>
            <a:ext cx="1833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Alcool benzylique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595558" y="5021942"/>
            <a:ext cx="1491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Benzaldéhyde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9386260" y="5021942"/>
            <a:ext cx="1443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Ethylbenzène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921829" y="4557486"/>
            <a:ext cx="4717142" cy="31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2522613" y="1015999"/>
            <a:ext cx="3360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               Hexane : Acétate d’éthyle</a:t>
            </a:r>
          </a:p>
          <a:p>
            <a:pPr algn="ctr"/>
            <a:r>
              <a:rPr lang="fr-FR" dirty="0"/>
              <a:t>6 : 1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915885" y="1015999"/>
            <a:ext cx="894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Éluant :</a:t>
            </a:r>
          </a:p>
        </p:txBody>
      </p:sp>
      <p:graphicFrame>
        <p:nvGraphicFramePr>
          <p:cNvPr id="11" name="Obje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313916"/>
              </p:ext>
            </p:extLst>
          </p:nvPr>
        </p:nvGraphicFramePr>
        <p:xfrm>
          <a:off x="1915885" y="520549"/>
          <a:ext cx="2170614" cy="369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CS ChemDraw Drawing" r:id="rId4" imgW="837801" imgH="142583" progId="ChemDraw.Document.6.0">
                  <p:embed/>
                </p:oleObj>
              </mc:Choice>
              <mc:Fallback>
                <p:oleObj name="CS ChemDraw Drawing" r:id="rId4" imgW="837801" imgH="14258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5885" y="520549"/>
                        <a:ext cx="2170614" cy="369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66203"/>
              </p:ext>
            </p:extLst>
          </p:nvPr>
        </p:nvGraphicFramePr>
        <p:xfrm>
          <a:off x="4549900" y="60230"/>
          <a:ext cx="1620663" cy="1016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CS ChemDraw Drawing" r:id="rId6" imgW="680773" imgH="426312" progId="ChemDraw.Document.6.0">
                  <p:embed/>
                </p:oleObj>
              </mc:Choice>
              <mc:Fallback>
                <p:oleObj name="CS ChemDraw Drawing" r:id="rId6" imgW="680773" imgH="42631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49900" y="60230"/>
                        <a:ext cx="1620663" cy="1016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5921829" y="2931886"/>
            <a:ext cx="1219200" cy="580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9386260" y="3055540"/>
            <a:ext cx="1219200" cy="580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5921829" y="3251200"/>
            <a:ext cx="468363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0376101" y="2805844"/>
            <a:ext cx="377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Rf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336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 </a:t>
            </a:r>
            <a:r>
              <a:rPr lang="fr-FR" dirty="0" err="1"/>
              <a:t>ophie</a:t>
            </a:r>
            <a:r>
              <a:rPr lang="fr-FR" dirty="0"/>
              <a:t> </a:t>
            </a:r>
            <a:r>
              <a:rPr lang="fr-FR" dirty="0" err="1"/>
              <a:t>bernanrd</a:t>
            </a:r>
            <a:r>
              <a:rPr lang="fr-FR" dirty="0"/>
              <a:t> p112 échelle de polarité des </a:t>
            </a:r>
            <a:r>
              <a:rPr lang="fr-FR" dirty="0" err="1"/>
              <a:t>éluants</a:t>
            </a:r>
            <a:r>
              <a:rPr lang="fr-FR"/>
              <a:t> en CCM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456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537" y="1881981"/>
            <a:ext cx="5114925" cy="4238625"/>
          </a:xfrm>
        </p:spPr>
      </p:pic>
      <p:sp>
        <p:nvSpPr>
          <p:cNvPr id="5" name="ZoneTexte 4"/>
          <p:cNvSpPr txBox="1"/>
          <p:nvPr/>
        </p:nvSpPr>
        <p:spPr>
          <a:xfrm>
            <a:off x="2522613" y="1015999"/>
            <a:ext cx="3360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               Hexane : Acétate d’éthyle</a:t>
            </a:r>
          </a:p>
          <a:p>
            <a:pPr algn="ctr"/>
            <a:r>
              <a:rPr lang="fr-FR" dirty="0"/>
              <a:t>6 : 1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915885" y="1015999"/>
            <a:ext cx="894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Éluant :</a:t>
            </a:r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871066"/>
              </p:ext>
            </p:extLst>
          </p:nvPr>
        </p:nvGraphicFramePr>
        <p:xfrm>
          <a:off x="1915885" y="520549"/>
          <a:ext cx="2170614" cy="369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CS ChemDraw Drawing" r:id="rId4" imgW="837801" imgH="142583" progId="ChemDraw.Document.6.0">
                  <p:embed/>
                </p:oleObj>
              </mc:Choice>
              <mc:Fallback>
                <p:oleObj name="CS ChemDraw Drawing" r:id="rId4" imgW="837801" imgH="14258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5885" y="520549"/>
                        <a:ext cx="2170614" cy="369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345357"/>
              </p:ext>
            </p:extLst>
          </p:nvPr>
        </p:nvGraphicFramePr>
        <p:xfrm>
          <a:off x="4549900" y="60230"/>
          <a:ext cx="1620663" cy="1016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CS ChemDraw Drawing" r:id="rId6" imgW="680773" imgH="426312" progId="ChemDraw.Document.6.0">
                  <p:embed/>
                </p:oleObj>
              </mc:Choice>
              <mc:Fallback>
                <p:oleObj name="CS ChemDraw Drawing" r:id="rId6" imgW="680773" imgH="42631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49900" y="60230"/>
                        <a:ext cx="1620663" cy="1016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530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324111"/>
              </p:ext>
            </p:extLst>
          </p:nvPr>
        </p:nvGraphicFramePr>
        <p:xfrm>
          <a:off x="3971029" y="1329204"/>
          <a:ext cx="6923743" cy="450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CS ChemDraw Drawing" r:id="rId4" imgW="1950401" imgH="1270325" progId="ChemDraw.Document.6.0">
                  <p:embed/>
                </p:oleObj>
              </mc:Choice>
              <mc:Fallback>
                <p:oleObj name="CS ChemDraw Drawing" r:id="rId4" imgW="1950401" imgH="127032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1029" y="1329204"/>
                        <a:ext cx="6923743" cy="4506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014073"/>
              </p:ext>
            </p:extLst>
          </p:nvPr>
        </p:nvGraphicFramePr>
        <p:xfrm>
          <a:off x="102293" y="3688482"/>
          <a:ext cx="3868736" cy="214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CS ChemDraw Drawing" r:id="rId6" imgW="1641133" imgH="910998" progId="ChemDraw.Document.6.0">
                  <p:embed/>
                </p:oleObj>
              </mc:Choice>
              <mc:Fallback>
                <p:oleObj name="CS ChemDraw Drawing" r:id="rId6" imgW="1641133" imgH="91099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293" y="3688482"/>
                        <a:ext cx="3868736" cy="2147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447467"/>
              </p:ext>
            </p:extLst>
          </p:nvPr>
        </p:nvGraphicFramePr>
        <p:xfrm>
          <a:off x="765732" y="777881"/>
          <a:ext cx="2541859" cy="2494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CS ChemDraw Drawing" r:id="rId8" imgW="1024990" imgH="1006691" progId="ChemDraw.Document.6.0">
                  <p:embed/>
                </p:oleObj>
              </mc:Choice>
              <mc:Fallback>
                <p:oleObj name="CS ChemDraw Drawing" r:id="rId8" imgW="1024990" imgH="100669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5732" y="777881"/>
                        <a:ext cx="2541859" cy="24946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5338916" y="619432"/>
            <a:ext cx="427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Éluant </a:t>
            </a:r>
            <a:r>
              <a:rPr lang="fr-FR" dirty="0" err="1"/>
              <a:t>eau:éthanol</a:t>
            </a:r>
            <a:r>
              <a:rPr lang="fr-FR" dirty="0"/>
              <a:t> (1:9)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2914650" y="2095500"/>
            <a:ext cx="1352550" cy="5524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3638550" y="3905250"/>
            <a:ext cx="704850" cy="1333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651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587736"/>
              </p:ext>
            </p:extLst>
          </p:nvPr>
        </p:nvGraphicFramePr>
        <p:xfrm>
          <a:off x="616424" y="1565763"/>
          <a:ext cx="11246195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7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2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22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Technique 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Type</a:t>
                      </a:r>
                      <a:r>
                        <a:rPr lang="fr-FR" baseline="0" dirty="0"/>
                        <a:t> de chromatographie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Interactions</a:t>
                      </a:r>
                      <a:r>
                        <a:rPr lang="fr-FR" baseline="0" dirty="0"/>
                        <a:t> mises en jeu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Types de composés séparables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Chromatographie sur</a:t>
                      </a:r>
                      <a:r>
                        <a:rPr lang="fr-FR" baseline="0" dirty="0"/>
                        <a:t> résine échangeuse d’ions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Chromatographie</a:t>
                      </a:r>
                      <a:r>
                        <a:rPr lang="fr-FR" baseline="0" dirty="0"/>
                        <a:t> d’é</a:t>
                      </a:r>
                      <a:r>
                        <a:rPr lang="fr-FR" dirty="0"/>
                        <a:t>change d’ions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Coulombiennes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Composés</a:t>
                      </a:r>
                      <a:r>
                        <a:rPr lang="fr-FR" baseline="0" dirty="0"/>
                        <a:t> de charges opposées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Chromatographie</a:t>
                      </a:r>
                      <a:r>
                        <a:rPr lang="fr-FR" baseline="0" dirty="0"/>
                        <a:t> sur couche mince (CCM)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Chromatographie</a:t>
                      </a:r>
                      <a:r>
                        <a:rPr lang="fr-FR" baseline="0" dirty="0"/>
                        <a:t> d’a</a:t>
                      </a:r>
                      <a:r>
                        <a:rPr lang="fr-FR" dirty="0"/>
                        <a:t>dsorption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Van</a:t>
                      </a:r>
                      <a:r>
                        <a:rPr lang="fr-FR" baseline="0" dirty="0"/>
                        <a:t> der </a:t>
                      </a:r>
                      <a:r>
                        <a:rPr lang="fr-FR" baseline="0" dirty="0" err="1"/>
                        <a:t>Waals</a:t>
                      </a:r>
                      <a:r>
                        <a:rPr lang="fr-FR" baseline="0" dirty="0"/>
                        <a:t>, liaisons hydrogène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Composés formant des</a:t>
                      </a:r>
                      <a:r>
                        <a:rPr lang="fr-FR" baseline="0" dirty="0"/>
                        <a:t> interactions différentes, de différente polarité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616424" y="4588950"/>
            <a:ext cx="55312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Pour la CCM :</a:t>
            </a:r>
          </a:p>
          <a:p>
            <a:r>
              <a:rPr lang="fr-FR" dirty="0"/>
              <a:t>Plus une espèce est </a:t>
            </a:r>
            <a:r>
              <a:rPr lang="fr-FR" dirty="0" err="1"/>
              <a:t>protique</a:t>
            </a:r>
            <a:r>
              <a:rPr lang="fr-FR" dirty="0"/>
              <a:t>, polaire, moins elle élue.</a:t>
            </a:r>
          </a:p>
          <a:p>
            <a:r>
              <a:rPr lang="fr-FR" dirty="0"/>
              <a:t>Plus l’éluant est </a:t>
            </a:r>
            <a:r>
              <a:rPr lang="fr-FR" dirty="0" err="1"/>
              <a:t>protique</a:t>
            </a:r>
            <a:r>
              <a:rPr lang="fr-FR" dirty="0"/>
              <a:t>, polaire, plus les espèces éluent</a:t>
            </a:r>
          </a:p>
        </p:txBody>
      </p:sp>
    </p:spTree>
    <p:extLst>
      <p:ext uri="{BB962C8B-B14F-4D97-AF65-F5344CB8AC3E}">
        <p14:creationId xmlns:p14="http://schemas.microsoft.com/office/powerpoint/2010/main" val="12884784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148</Words>
  <Application>Microsoft Office PowerPoint</Application>
  <PresentationFormat>Grand écran</PresentationFormat>
  <Paragraphs>42</Paragraphs>
  <Slides>10</Slides>
  <Notes>1</Notes>
  <HiddenSlides>1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Anne ophie bernanrd p112 échelle de polarité des éluants en CCM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24</cp:revision>
  <dcterms:created xsi:type="dcterms:W3CDTF">2019-05-24T11:28:32Z</dcterms:created>
  <dcterms:modified xsi:type="dcterms:W3CDTF">2019-06-08T13:16:31Z</dcterms:modified>
</cp:coreProperties>
</file>