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3AC156-D1EA-458E-B55B-2434558AB0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F4D3930-E88B-444F-9718-8AF20EBA40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EA7BE06-77B2-4D8E-9018-31F4E9C2B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684C6-5B31-417D-8007-D2C79650401B}" type="datetimeFigureOut">
              <a:rPr lang="fr-FR" smtClean="0"/>
              <a:t>21/05/2019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A3440C0-5807-41A0-A857-D9361D391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84E9D8A-47A6-47D8-A226-6EED2772A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DF7BC-1FDC-424F-8C27-2EDCAD65CF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668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094B95-ED56-41C8-ADD4-A71588561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163771B-0075-4900-A866-1E20C4D239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4423874-632A-49A0-8C60-967965A8C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684C6-5B31-417D-8007-D2C79650401B}" type="datetimeFigureOut">
              <a:rPr lang="fr-FR" smtClean="0"/>
              <a:t>21/05/2019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7C3CD6A-A54A-4E7C-B4EB-621896CB1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BCE881F-8093-4FC5-A945-A4C190EB2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DF7BC-1FDC-424F-8C27-2EDCAD65CF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3013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00CCAAF-31A2-47C0-9373-5D7C287D26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4D4EA61-A6AA-40F6-8A47-1E792AF330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66642D8-F015-41A0-86E4-1A9A582EF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684C6-5B31-417D-8007-D2C79650401B}" type="datetimeFigureOut">
              <a:rPr lang="fr-FR" smtClean="0"/>
              <a:t>21/05/2019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F1CEC81-3580-4715-90FA-FB1D87E71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E01BA98-3ED3-4B8C-979F-F43BE5F78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DF7BC-1FDC-424F-8C27-2EDCAD65CF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4846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93CE15-3BAC-4AE0-BFF1-3AF6636B1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BE1B7B-9EE8-4E26-A09C-CD1E7CC869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EC08A0-20B8-42C2-9D29-507AC766F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684C6-5B31-417D-8007-D2C79650401B}" type="datetimeFigureOut">
              <a:rPr lang="fr-FR" smtClean="0"/>
              <a:t>21/05/2019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5B0DFFE-FDA9-41D8-A9C1-08D01A478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951CAB9-B08B-4727-99F2-8834E15FE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DF7BC-1FDC-424F-8C27-2EDCAD65CF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735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9D6ABF-84F6-49B2-883C-499CED056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758B572-116E-4A52-918E-E0440F527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39BD53-98A3-4318-94A6-0ABD4A524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684C6-5B31-417D-8007-D2C79650401B}" type="datetimeFigureOut">
              <a:rPr lang="fr-FR" smtClean="0"/>
              <a:t>21/05/2019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F83A2EB-2774-4237-8937-6AD6C29F4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0A1B86C-982A-4568-8F54-96D0B27DB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DF7BC-1FDC-424F-8C27-2EDCAD65CF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0215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03EB36-C80D-42B6-8EA5-B5A57388B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E32E3E3-CBE6-40CD-ACF9-14183C7726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7409EF5-3B77-4BC6-9488-D54112FB7D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6A6CDAC-C8E3-4B46-8A2F-CE95E3E49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684C6-5B31-417D-8007-D2C79650401B}" type="datetimeFigureOut">
              <a:rPr lang="fr-FR" smtClean="0"/>
              <a:t>21/05/2019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A74D59D-9972-4F25-9CE7-C5D4C4BA4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62F9543-09FE-48F7-8F91-97C36D2E9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DF7BC-1FDC-424F-8C27-2EDCAD65CF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8010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54D0B4-B60E-47EE-83B8-0535D0768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8905DAF-9833-40E5-B31A-A41E169B7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EEC619B-3D76-45F9-AA0F-9EB90F09EE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1FC0BEA-16DE-4E0D-AFBA-3706D685A1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0723865-D4F3-4993-9247-536104E874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D28AB6B-A166-4C99-858F-A51904D73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684C6-5B31-417D-8007-D2C79650401B}" type="datetimeFigureOut">
              <a:rPr lang="fr-FR" smtClean="0"/>
              <a:t>21/05/2019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65DB485-7AA4-418A-A59F-4BEC23095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530AB3D-79FA-4803-A146-975CC12BE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DF7BC-1FDC-424F-8C27-2EDCAD65CF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8952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D348B4-B1D8-4086-A44D-083147E12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EAE1B79-6250-4F1A-B6B3-CA7B0DDE8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684C6-5B31-417D-8007-D2C79650401B}" type="datetimeFigureOut">
              <a:rPr lang="fr-FR" smtClean="0"/>
              <a:t>21/05/2019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0F870D3-68DB-4C2A-BD24-D5B780E31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CD661F0-58BB-41E1-AA71-BEEC09603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DF7BC-1FDC-424F-8C27-2EDCAD65CF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9476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815E60F-0DD6-49A5-90F3-6617F66E4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684C6-5B31-417D-8007-D2C79650401B}" type="datetimeFigureOut">
              <a:rPr lang="fr-FR" smtClean="0"/>
              <a:t>21/05/2019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A2B5E67-7810-4B8D-8FC3-49212D915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373C34D-4D4E-4237-941B-68AC45099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DF7BC-1FDC-424F-8C27-2EDCAD65CF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6701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379473-D851-4443-B5C2-0ECAE0BCC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B76EFC2-2FBC-4A54-ACD6-0C1BE6C85D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325E821-28BD-4825-A31E-31F38B92AD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4919B40-FBFD-4221-B08B-BC2ADC23D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684C6-5B31-417D-8007-D2C79650401B}" type="datetimeFigureOut">
              <a:rPr lang="fr-FR" smtClean="0"/>
              <a:t>21/05/2019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DD56B25-1207-4DAE-95AA-ECC1B44C9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8B98335-4BC8-45E9-8631-CABD9DE9F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DF7BC-1FDC-424F-8C27-2EDCAD65CF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6292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9527A6-9C23-41CB-B45C-A085056AA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869562F-6126-44BD-8CB1-0830415AB3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4E06931-6F9D-4213-A033-899E41FB92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C8C44EB-B161-45B4-BB9B-6DF399D77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684C6-5B31-417D-8007-D2C79650401B}" type="datetimeFigureOut">
              <a:rPr lang="fr-FR" smtClean="0"/>
              <a:t>21/05/2019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7728A63-5763-45B6-9551-39990A2B6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0A3DAD0-6CB0-46EF-B761-A8880985B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DF7BC-1FDC-424F-8C27-2EDCAD65CF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8303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C70E31F-8DF3-4DC9-A8F1-AD3DC54A3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0FDAF5-3298-4AD2-B526-EC01FAA89E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D30B73-283B-43A4-9D80-4FDB23A6D2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684C6-5B31-417D-8007-D2C79650401B}" type="datetimeFigureOut">
              <a:rPr lang="fr-FR" smtClean="0"/>
              <a:t>21/05/2019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1FEB946-7F7A-44B2-B65E-EDF26021C6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CC9727F-6928-47FE-9DDA-747E92AD7F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DF7BC-1FDC-424F-8C27-2EDCAD65CF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8683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7F7329-A295-4734-AB8A-5CC564C94F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Construction du squelette carboné en chimie organique</a:t>
            </a:r>
          </a:p>
        </p:txBody>
      </p:sp>
    </p:spTree>
    <p:extLst>
      <p:ext uri="{BB962C8B-B14F-4D97-AF65-F5344CB8AC3E}">
        <p14:creationId xmlns:p14="http://schemas.microsoft.com/office/powerpoint/2010/main" val="121381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0A4C8F9-3BF8-41EE-AB41-D1023A808C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539" b="18092"/>
          <a:stretch/>
        </p:blipFill>
        <p:spPr>
          <a:xfrm>
            <a:off x="2888947" y="315842"/>
            <a:ext cx="6757680" cy="6226316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B83E32-C2C3-4BB8-9B23-330495F70538}"/>
              </a:ext>
            </a:extLst>
          </p:cNvPr>
          <p:cNvSpPr/>
          <p:nvPr/>
        </p:nvSpPr>
        <p:spPr>
          <a:xfrm>
            <a:off x="5987562" y="1556238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0CB76EB6-7681-4DD7-88E7-BC09D07206C5}"/>
              </a:ext>
            </a:extLst>
          </p:cNvPr>
          <p:cNvSpPr/>
          <p:nvPr/>
        </p:nvSpPr>
        <p:spPr>
          <a:xfrm>
            <a:off x="8566639" y="2552699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0515A01-F639-4349-8234-68A6A8712656}"/>
              </a:ext>
            </a:extLst>
          </p:cNvPr>
          <p:cNvSpPr/>
          <p:nvPr/>
        </p:nvSpPr>
        <p:spPr>
          <a:xfrm>
            <a:off x="8719039" y="2705099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0E4FED6-0BAF-4401-B67A-8DB29B6AD956}"/>
              </a:ext>
            </a:extLst>
          </p:cNvPr>
          <p:cNvSpPr/>
          <p:nvPr/>
        </p:nvSpPr>
        <p:spPr>
          <a:xfrm>
            <a:off x="7033846" y="2057400"/>
            <a:ext cx="1532793" cy="8733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7BC8A27A-2C5B-4605-AA29-F917D120AC04}"/>
              </a:ext>
            </a:extLst>
          </p:cNvPr>
          <p:cNvSpPr/>
          <p:nvPr/>
        </p:nvSpPr>
        <p:spPr>
          <a:xfrm>
            <a:off x="9038492" y="1441938"/>
            <a:ext cx="378070" cy="378069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3FF6EA51-B30B-44EE-A090-04B7B1B890DC}"/>
              </a:ext>
            </a:extLst>
          </p:cNvPr>
          <p:cNvSpPr/>
          <p:nvPr/>
        </p:nvSpPr>
        <p:spPr>
          <a:xfrm>
            <a:off x="8273561" y="3090500"/>
            <a:ext cx="1292469" cy="873367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2693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0A4C8F9-3BF8-41EE-AB41-D1023A808C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539" b="18092"/>
          <a:stretch/>
        </p:blipFill>
        <p:spPr>
          <a:xfrm>
            <a:off x="2822330" y="315842"/>
            <a:ext cx="6757680" cy="6226316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B83E32-C2C3-4BB8-9B23-330495F70538}"/>
              </a:ext>
            </a:extLst>
          </p:cNvPr>
          <p:cNvSpPr/>
          <p:nvPr/>
        </p:nvSpPr>
        <p:spPr>
          <a:xfrm>
            <a:off x="5987562" y="1556238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0CB76EB6-7681-4DD7-88E7-BC09D07206C5}"/>
              </a:ext>
            </a:extLst>
          </p:cNvPr>
          <p:cNvSpPr/>
          <p:nvPr/>
        </p:nvSpPr>
        <p:spPr>
          <a:xfrm>
            <a:off x="8566639" y="2552699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0515A01-F639-4349-8234-68A6A8712656}"/>
              </a:ext>
            </a:extLst>
          </p:cNvPr>
          <p:cNvSpPr/>
          <p:nvPr/>
        </p:nvSpPr>
        <p:spPr>
          <a:xfrm>
            <a:off x="8719039" y="2705099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96346369-DAA5-4D48-863F-0EB2ED3440A3}"/>
              </a:ext>
            </a:extLst>
          </p:cNvPr>
          <p:cNvSpPr/>
          <p:nvPr/>
        </p:nvSpPr>
        <p:spPr>
          <a:xfrm>
            <a:off x="2576146" y="2930768"/>
            <a:ext cx="7359162" cy="154451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8735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0A4C8F9-3BF8-41EE-AB41-D1023A808C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269" t="45070" r="1269" b="39361"/>
          <a:stretch/>
        </p:blipFill>
        <p:spPr>
          <a:xfrm>
            <a:off x="1074971" y="2033951"/>
            <a:ext cx="9562256" cy="2098433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B83E32-C2C3-4BB8-9B23-330495F70538}"/>
              </a:ext>
            </a:extLst>
          </p:cNvPr>
          <p:cNvSpPr/>
          <p:nvPr/>
        </p:nvSpPr>
        <p:spPr>
          <a:xfrm>
            <a:off x="5987562" y="1556238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0CB76EB6-7681-4DD7-88E7-BC09D07206C5}"/>
              </a:ext>
            </a:extLst>
          </p:cNvPr>
          <p:cNvSpPr/>
          <p:nvPr/>
        </p:nvSpPr>
        <p:spPr>
          <a:xfrm>
            <a:off x="2862629" y="3943349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0515A01-F639-4349-8234-68A6A8712656}"/>
              </a:ext>
            </a:extLst>
          </p:cNvPr>
          <p:cNvSpPr/>
          <p:nvPr/>
        </p:nvSpPr>
        <p:spPr>
          <a:xfrm>
            <a:off x="7998070" y="5632937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Flèche : droite 1">
            <a:extLst>
              <a:ext uri="{FF2B5EF4-FFF2-40B4-BE49-F238E27FC236}">
                <a16:creationId xmlns:a16="http://schemas.microsoft.com/office/drawing/2014/main" id="{6BA278B5-FEA6-4DF1-8733-779F5821C016}"/>
              </a:ext>
            </a:extLst>
          </p:cNvPr>
          <p:cNvSpPr/>
          <p:nvPr/>
        </p:nvSpPr>
        <p:spPr>
          <a:xfrm rot="10800000">
            <a:off x="4799133" y="1083652"/>
            <a:ext cx="2593733" cy="56710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760CB356-A442-405A-B551-016475FFADF9}"/>
              </a:ext>
            </a:extLst>
          </p:cNvPr>
          <p:cNvSpPr/>
          <p:nvPr/>
        </p:nvSpPr>
        <p:spPr>
          <a:xfrm>
            <a:off x="8423031" y="1934307"/>
            <a:ext cx="835269" cy="5978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61F46338-7130-4411-A154-B4497C463749}"/>
              </a:ext>
            </a:extLst>
          </p:cNvPr>
          <p:cNvSpPr/>
          <p:nvPr/>
        </p:nvSpPr>
        <p:spPr>
          <a:xfrm>
            <a:off x="2781300" y="1946029"/>
            <a:ext cx="835269" cy="5978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60898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6567F80-DF2D-49DA-81DD-DAB94F56AC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386" r="27629"/>
          <a:stretch/>
        </p:blipFill>
        <p:spPr>
          <a:xfrm rot="16200000">
            <a:off x="4905810" y="-1742249"/>
            <a:ext cx="2743200" cy="9007474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6BDC8895-2215-4933-8EFA-540518AED593}"/>
              </a:ext>
            </a:extLst>
          </p:cNvPr>
          <p:cNvSpPr/>
          <p:nvPr/>
        </p:nvSpPr>
        <p:spPr>
          <a:xfrm>
            <a:off x="1773672" y="3502152"/>
            <a:ext cx="6117600" cy="86868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60443256-2E06-4B29-A978-9739303A0D68}"/>
              </a:ext>
            </a:extLst>
          </p:cNvPr>
          <p:cNvSpPr/>
          <p:nvPr/>
        </p:nvSpPr>
        <p:spPr>
          <a:xfrm>
            <a:off x="2185416" y="1682496"/>
            <a:ext cx="1792224" cy="189280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6604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B491AF9-463E-4D85-B773-8A47614EFE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110" r="16003" b="7365"/>
          <a:stretch/>
        </p:blipFill>
        <p:spPr>
          <a:xfrm rot="16200000">
            <a:off x="3697799" y="-926958"/>
            <a:ext cx="4018086" cy="7630461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4168433-C123-414A-8164-1F2902A3A7ED}"/>
              </a:ext>
            </a:extLst>
          </p:cNvPr>
          <p:cNvSpPr/>
          <p:nvPr/>
        </p:nvSpPr>
        <p:spPr>
          <a:xfrm>
            <a:off x="9100038" y="4343400"/>
            <a:ext cx="633047" cy="4572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81873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98CF2C8-C708-4E02-B725-56290FD1CE15}"/>
              </a:ext>
            </a:extLst>
          </p:cNvPr>
          <p:cNvSpPr/>
          <p:nvPr/>
        </p:nvSpPr>
        <p:spPr>
          <a:xfrm>
            <a:off x="3420208" y="281354"/>
            <a:ext cx="5530361" cy="11957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Construction du squelette carboné en chimie organique</a:t>
            </a:r>
          </a:p>
        </p:txBody>
      </p:sp>
      <p:cxnSp>
        <p:nvCxnSpPr>
          <p:cNvPr id="6" name="Connecteur : en angle 5">
            <a:extLst>
              <a:ext uri="{FF2B5EF4-FFF2-40B4-BE49-F238E27FC236}">
                <a16:creationId xmlns:a16="http://schemas.microsoft.com/office/drawing/2014/main" id="{0F06EF10-7535-4AF7-8A27-D83DA39E1B63}"/>
              </a:ext>
            </a:extLst>
          </p:cNvPr>
          <p:cNvCxnSpPr/>
          <p:nvPr/>
        </p:nvCxnSpPr>
        <p:spPr>
          <a:xfrm rot="5400000">
            <a:off x="1595804" y="1718896"/>
            <a:ext cx="2576147" cy="225083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01BE009A-A0DA-487C-BC4A-5B502840ECB2}"/>
              </a:ext>
            </a:extLst>
          </p:cNvPr>
          <p:cNvSpPr/>
          <p:nvPr/>
        </p:nvSpPr>
        <p:spPr>
          <a:xfrm>
            <a:off x="167054" y="4176343"/>
            <a:ext cx="4149970" cy="94078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Aldolisation et formation de liaisons C-C</a:t>
            </a:r>
            <a:endParaRPr lang="fr-FR" sz="2400" dirty="0">
              <a:latin typeface="Symbol" panose="05050102010706020507" pitchFamily="18" charset="2"/>
            </a:endParaRPr>
          </a:p>
          <a:p>
            <a:pPr algn="ctr"/>
            <a:endParaRPr lang="fr-FR" sz="2400" dirty="0">
              <a:latin typeface="Symbol" panose="05050102010706020507" pitchFamily="18" charset="2"/>
            </a:endParaRPr>
          </a:p>
          <a:p>
            <a:pPr algn="ctr"/>
            <a:endParaRPr lang="fr-FR" sz="2400" dirty="0"/>
          </a:p>
        </p:txBody>
      </p:sp>
      <p:graphicFrame>
        <p:nvGraphicFramePr>
          <p:cNvPr id="9" name="Objet 8">
            <a:extLst>
              <a:ext uri="{FF2B5EF4-FFF2-40B4-BE49-F238E27FC236}">
                <a16:creationId xmlns:a16="http://schemas.microsoft.com/office/drawing/2014/main" id="{AE19DF3E-415E-4BE8-897F-D5AF97EFCD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2484445"/>
              </p:ext>
            </p:extLst>
          </p:nvPr>
        </p:nvGraphicFramePr>
        <p:xfrm>
          <a:off x="1463346" y="5301763"/>
          <a:ext cx="1341401" cy="1302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CS ChemDraw Drawing" r:id="rId3" imgW="821259" imgH="796949" progId="ChemDraw.Document.6.0">
                  <p:embed/>
                </p:oleObj>
              </mc:Choice>
              <mc:Fallback>
                <p:oleObj name="CS ChemDraw Drawing" r:id="rId3" imgW="821259" imgH="796949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63346" y="5301763"/>
                        <a:ext cx="1341401" cy="1302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C2F9DEEB-E6B5-47F3-B1D5-9AC5BB4FA1F0}"/>
              </a:ext>
            </a:extLst>
          </p:cNvPr>
          <p:cNvCxnSpPr>
            <a:stCxn id="4" idx="2"/>
          </p:cNvCxnSpPr>
          <p:nvPr/>
        </p:nvCxnSpPr>
        <p:spPr>
          <a:xfrm flipH="1">
            <a:off x="6163408" y="1477108"/>
            <a:ext cx="21981" cy="24970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B5BA8078-4460-4818-997D-F4542F2F7A07}"/>
              </a:ext>
            </a:extLst>
          </p:cNvPr>
          <p:cNvSpPr/>
          <p:nvPr/>
        </p:nvSpPr>
        <p:spPr>
          <a:xfrm>
            <a:off x="4806462" y="4026877"/>
            <a:ext cx="3068516" cy="108145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Réaction de Wittig et formation de liaisons C=C</a:t>
            </a:r>
          </a:p>
        </p:txBody>
      </p:sp>
      <p:graphicFrame>
        <p:nvGraphicFramePr>
          <p:cNvPr id="14" name="Objet 13">
            <a:extLst>
              <a:ext uri="{FF2B5EF4-FFF2-40B4-BE49-F238E27FC236}">
                <a16:creationId xmlns:a16="http://schemas.microsoft.com/office/drawing/2014/main" id="{D6AF97BA-45F1-4709-B8A4-A9D563521A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6666515"/>
              </p:ext>
            </p:extLst>
          </p:nvPr>
        </p:nvGraphicFramePr>
        <p:xfrm>
          <a:off x="5158155" y="5623033"/>
          <a:ext cx="2543907" cy="769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CS ChemDraw Drawing" r:id="rId5" imgW="944596" imgH="285264" progId="ChemDraw.Document.6.0">
                  <p:embed/>
                </p:oleObj>
              </mc:Choice>
              <mc:Fallback>
                <p:oleObj name="CS ChemDraw Drawing" r:id="rId5" imgW="944596" imgH="28526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58155" y="5623033"/>
                        <a:ext cx="2543907" cy="769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Connecteur : en angle 15">
            <a:extLst>
              <a:ext uri="{FF2B5EF4-FFF2-40B4-BE49-F238E27FC236}">
                <a16:creationId xmlns:a16="http://schemas.microsoft.com/office/drawing/2014/main" id="{C84C7F7B-2925-4382-9824-634E637B9ADD}"/>
              </a:ext>
            </a:extLst>
          </p:cNvPr>
          <p:cNvCxnSpPr>
            <a:cxnSpLocks/>
          </p:cNvCxnSpPr>
          <p:nvPr/>
        </p:nvCxnSpPr>
        <p:spPr>
          <a:xfrm rot="16200000" flipH="1">
            <a:off x="8227403" y="1624377"/>
            <a:ext cx="2497014" cy="220247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6DEE433D-3228-487A-A527-FDDB0C8DD1EC}"/>
              </a:ext>
            </a:extLst>
          </p:cNvPr>
          <p:cNvSpPr/>
          <p:nvPr/>
        </p:nvSpPr>
        <p:spPr>
          <a:xfrm>
            <a:off x="8811357" y="4026877"/>
            <a:ext cx="3068516" cy="1143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Métathèse des alcènes et formation de cycles</a:t>
            </a:r>
          </a:p>
        </p:txBody>
      </p:sp>
      <p:graphicFrame>
        <p:nvGraphicFramePr>
          <p:cNvPr id="21" name="Objet 20">
            <a:extLst>
              <a:ext uri="{FF2B5EF4-FFF2-40B4-BE49-F238E27FC236}">
                <a16:creationId xmlns:a16="http://schemas.microsoft.com/office/drawing/2014/main" id="{6ED409F9-2F48-4B64-9050-B298FF2571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4763793"/>
              </p:ext>
            </p:extLst>
          </p:nvPr>
        </p:nvGraphicFramePr>
        <p:xfrm>
          <a:off x="9669448" y="5287945"/>
          <a:ext cx="1815401" cy="1408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CS ChemDraw Drawing" r:id="rId7" imgW="1211686" imgH="940221" progId="ChemDraw.Document.6.0">
                  <p:embed/>
                </p:oleObj>
              </mc:Choice>
              <mc:Fallback>
                <p:oleObj name="CS ChemDraw Drawing" r:id="rId7" imgW="1211686" imgH="94022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669448" y="5287945"/>
                        <a:ext cx="1815401" cy="14085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1038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393E77A-8141-4499-B3AB-4E226DC9C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985408" y="-1028663"/>
            <a:ext cx="5512778" cy="7781118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50193FF-1FB2-41C5-95B4-2F6F0698C4AA}"/>
              </a:ext>
            </a:extLst>
          </p:cNvPr>
          <p:cNvSpPr/>
          <p:nvPr/>
        </p:nvSpPr>
        <p:spPr>
          <a:xfrm>
            <a:off x="2092569" y="5081954"/>
            <a:ext cx="8669216" cy="2989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0153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0A4C8F9-3BF8-41EE-AB41-D1023A808C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539" b="18092"/>
          <a:stretch/>
        </p:blipFill>
        <p:spPr>
          <a:xfrm>
            <a:off x="2822330" y="315842"/>
            <a:ext cx="6757680" cy="6226316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B83E32-C2C3-4BB8-9B23-330495F70538}"/>
              </a:ext>
            </a:extLst>
          </p:cNvPr>
          <p:cNvSpPr/>
          <p:nvPr/>
        </p:nvSpPr>
        <p:spPr>
          <a:xfrm>
            <a:off x="5987562" y="1556238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0CB76EB6-7681-4DD7-88E7-BC09D07206C5}"/>
              </a:ext>
            </a:extLst>
          </p:cNvPr>
          <p:cNvSpPr/>
          <p:nvPr/>
        </p:nvSpPr>
        <p:spPr>
          <a:xfrm>
            <a:off x="8566639" y="2552699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0515A01-F639-4349-8234-68A6A8712656}"/>
              </a:ext>
            </a:extLst>
          </p:cNvPr>
          <p:cNvSpPr/>
          <p:nvPr/>
        </p:nvSpPr>
        <p:spPr>
          <a:xfrm>
            <a:off x="8719039" y="2705099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802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0A4C8F9-3BF8-41EE-AB41-D1023A808C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539" b="18092"/>
          <a:stretch/>
        </p:blipFill>
        <p:spPr>
          <a:xfrm>
            <a:off x="2822330" y="315842"/>
            <a:ext cx="6757680" cy="6226316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B83E32-C2C3-4BB8-9B23-330495F70538}"/>
              </a:ext>
            </a:extLst>
          </p:cNvPr>
          <p:cNvSpPr/>
          <p:nvPr/>
        </p:nvSpPr>
        <p:spPr>
          <a:xfrm>
            <a:off x="5987562" y="1556238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0CB76EB6-7681-4DD7-88E7-BC09D07206C5}"/>
              </a:ext>
            </a:extLst>
          </p:cNvPr>
          <p:cNvSpPr/>
          <p:nvPr/>
        </p:nvSpPr>
        <p:spPr>
          <a:xfrm>
            <a:off x="8566639" y="2552699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0515A01-F639-4349-8234-68A6A8712656}"/>
              </a:ext>
            </a:extLst>
          </p:cNvPr>
          <p:cNvSpPr/>
          <p:nvPr/>
        </p:nvSpPr>
        <p:spPr>
          <a:xfrm>
            <a:off x="8719039" y="2705099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1B7B98D-9865-4BC2-8600-0D848677A2D5}"/>
              </a:ext>
            </a:extLst>
          </p:cNvPr>
          <p:cNvSpPr/>
          <p:nvPr/>
        </p:nvSpPr>
        <p:spPr>
          <a:xfrm>
            <a:off x="2664069" y="457200"/>
            <a:ext cx="7394331" cy="147710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0999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A9C2722-26B7-4C32-9DC8-139650F2E2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56" t="16631" r="-1556" b="64623"/>
          <a:stretch/>
        </p:blipFill>
        <p:spPr>
          <a:xfrm>
            <a:off x="1186961" y="729761"/>
            <a:ext cx="10215844" cy="2699239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5C6F8C7A-DF8C-463E-BAE8-72D8DC34A473}"/>
              </a:ext>
            </a:extLst>
          </p:cNvPr>
          <p:cNvSpPr/>
          <p:nvPr/>
        </p:nvSpPr>
        <p:spPr>
          <a:xfrm>
            <a:off x="3217985" y="3059723"/>
            <a:ext cx="2074984" cy="52753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B4AAF5B-5260-4E90-B5F7-7E99B5183E50}"/>
              </a:ext>
            </a:extLst>
          </p:cNvPr>
          <p:cNvSpPr/>
          <p:nvPr/>
        </p:nvSpPr>
        <p:spPr>
          <a:xfrm>
            <a:off x="7386595" y="3323492"/>
            <a:ext cx="2074984" cy="52753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9EB9BBEA-4850-4FA6-97C6-C32A80BB6B61}"/>
              </a:ext>
            </a:extLst>
          </p:cNvPr>
          <p:cNvSpPr/>
          <p:nvPr/>
        </p:nvSpPr>
        <p:spPr>
          <a:xfrm>
            <a:off x="5829300" y="2540977"/>
            <a:ext cx="2842846" cy="6242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03A8DE62-B943-481F-9B9A-1DA1EE39543B}"/>
              </a:ext>
            </a:extLst>
          </p:cNvPr>
          <p:cNvSpPr/>
          <p:nvPr/>
        </p:nvSpPr>
        <p:spPr>
          <a:xfrm>
            <a:off x="8774723" y="2373922"/>
            <a:ext cx="2681654" cy="791307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CF30796B-CAA4-416C-A6D4-B858CE865025}"/>
              </a:ext>
            </a:extLst>
          </p:cNvPr>
          <p:cNvSpPr/>
          <p:nvPr/>
        </p:nvSpPr>
        <p:spPr>
          <a:xfrm>
            <a:off x="3894992" y="1688123"/>
            <a:ext cx="2353408" cy="1101969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5016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393E77A-8141-4499-B3AB-4E226DC9C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958986" y="-975909"/>
            <a:ext cx="5512778" cy="7781118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50193FF-1FB2-41C5-95B4-2F6F0698C4AA}"/>
              </a:ext>
            </a:extLst>
          </p:cNvPr>
          <p:cNvSpPr/>
          <p:nvPr/>
        </p:nvSpPr>
        <p:spPr>
          <a:xfrm>
            <a:off x="2092569" y="5081954"/>
            <a:ext cx="8669216" cy="2989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9F0390B-98F1-4945-90E6-277DB734B737}"/>
              </a:ext>
            </a:extLst>
          </p:cNvPr>
          <p:cNvSpPr/>
          <p:nvPr/>
        </p:nvSpPr>
        <p:spPr>
          <a:xfrm rot="1118952">
            <a:off x="2960429" y="2713554"/>
            <a:ext cx="3552698" cy="147789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383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0A4C8F9-3BF8-41EE-AB41-D1023A808C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539" b="18092"/>
          <a:stretch/>
        </p:blipFill>
        <p:spPr>
          <a:xfrm>
            <a:off x="2888947" y="315842"/>
            <a:ext cx="6757680" cy="6226316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B83E32-C2C3-4BB8-9B23-330495F70538}"/>
              </a:ext>
            </a:extLst>
          </p:cNvPr>
          <p:cNvSpPr/>
          <p:nvPr/>
        </p:nvSpPr>
        <p:spPr>
          <a:xfrm>
            <a:off x="5987562" y="1556238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0CB76EB6-7681-4DD7-88E7-BC09D07206C5}"/>
              </a:ext>
            </a:extLst>
          </p:cNvPr>
          <p:cNvSpPr/>
          <p:nvPr/>
        </p:nvSpPr>
        <p:spPr>
          <a:xfrm>
            <a:off x="8566639" y="2552699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0515A01-F639-4349-8234-68A6A8712656}"/>
              </a:ext>
            </a:extLst>
          </p:cNvPr>
          <p:cNvSpPr/>
          <p:nvPr/>
        </p:nvSpPr>
        <p:spPr>
          <a:xfrm>
            <a:off x="8719039" y="2705099"/>
            <a:ext cx="1855177" cy="3780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0E4FED6-0BAF-4401-B67A-8DB29B6AD956}"/>
              </a:ext>
            </a:extLst>
          </p:cNvPr>
          <p:cNvSpPr/>
          <p:nvPr/>
        </p:nvSpPr>
        <p:spPr>
          <a:xfrm>
            <a:off x="7033846" y="2057400"/>
            <a:ext cx="1532793" cy="8733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0791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 6">
            <a:extLst>
              <a:ext uri="{FF2B5EF4-FFF2-40B4-BE49-F238E27FC236}">
                <a16:creationId xmlns:a16="http://schemas.microsoft.com/office/drawing/2014/main" id="{F2E9D749-84D7-410A-BEDA-2443469906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696988"/>
              </p:ext>
            </p:extLst>
          </p:nvPr>
        </p:nvGraphicFramePr>
        <p:xfrm>
          <a:off x="1584010" y="1354016"/>
          <a:ext cx="9023980" cy="3395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CS ChemDraw Drawing" r:id="rId3" imgW="5484699" imgH="2063370" progId="ChemDraw.Document.6.0">
                  <p:embed/>
                </p:oleObj>
              </mc:Choice>
              <mc:Fallback>
                <p:oleObj name="CS ChemDraw Drawing" r:id="rId3" imgW="5484699" imgH="206337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4010" y="1354016"/>
                        <a:ext cx="9023980" cy="33954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5852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65B4BF5-9627-4098-83EE-7293BAA736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287234"/>
              </p:ext>
            </p:extLst>
          </p:nvPr>
        </p:nvGraphicFramePr>
        <p:xfrm>
          <a:off x="1944077" y="2522089"/>
          <a:ext cx="812800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760662248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42923475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Energie liaison C=C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Energie liaison P=O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6800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610 kJ.mol</a:t>
                      </a:r>
                      <a:r>
                        <a:rPr lang="fr-FR" sz="28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-1</a:t>
                      </a:r>
                      <a:endParaRPr lang="fr-FR" sz="28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750 kJ.mol</a:t>
                      </a:r>
                      <a:r>
                        <a:rPr lang="fr-FR" sz="28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-1</a:t>
                      </a:r>
                      <a:endParaRPr lang="fr-FR" sz="28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188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102732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55</Words>
  <Application>Microsoft Office PowerPoint</Application>
  <PresentationFormat>Grand écran</PresentationFormat>
  <Paragraphs>11</Paragraphs>
  <Slides>15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Cambria Math</vt:lpstr>
      <vt:lpstr>Symbol</vt:lpstr>
      <vt:lpstr>Thème Office</vt:lpstr>
      <vt:lpstr>CS ChemDraw Drawing</vt:lpstr>
      <vt:lpstr>Construction du squelette carboné en chimie organique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Construction du squelette carboné en chimie organique</dc:title>
  <dc:creator>LOIC</dc:creator>
  <cp:lastModifiedBy>LOIC</cp:lastModifiedBy>
  <cp:revision>18</cp:revision>
  <dcterms:created xsi:type="dcterms:W3CDTF">2019-05-20T16:53:04Z</dcterms:created>
  <dcterms:modified xsi:type="dcterms:W3CDTF">2019-05-21T11:12:31Z</dcterms:modified>
</cp:coreProperties>
</file>