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58" r:id="rId5"/>
    <p:sldId id="259" r:id="rId6"/>
    <p:sldId id="260" r:id="rId7"/>
    <p:sldId id="265" r:id="rId8"/>
    <p:sldId id="261" r:id="rId9"/>
    <p:sldId id="262" r:id="rId10"/>
    <p:sldId id="263" r:id="rId1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322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3B59075-8736-4D9F-9CE1-E6263049B0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A5C3EEC7-CCED-4535-A826-F0EA5119D8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C5D01C6-9C51-42AA-97B5-91C77398B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601A0-8592-4E72-A0AC-31AB3E8577C2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D632090-6F04-4C5D-8A7F-583BB3A30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619FAEC-717A-434C-9119-0B4736335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0C9EF-88F9-4AAA-BD45-469D7ABD8F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838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3D23B20-A6F5-4243-A478-44A87A9633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08D694F-CBE6-41F5-9E18-58AC1B6B26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1C30613-C4AB-45BB-9F9C-19BBD6806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601A0-8592-4E72-A0AC-31AB3E8577C2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5F15545-2235-41A9-B94B-0E18739587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BEBD9FD-B065-4837-B7F8-4DC2B188D2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0C9EF-88F9-4AAA-BD45-469D7ABD8F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3362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83E21CB1-D2D0-4DE8-BFC5-B89DED16520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0A2075D-91D2-4B98-BC62-5653157964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A54FC9-08FB-4C39-9AC3-AE0C69923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601A0-8592-4E72-A0AC-31AB3E8577C2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345D656-6620-4E00-8055-1BDA247F69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7D25287-B0D3-45A2-8464-6192A32E6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0C9EF-88F9-4AAA-BD45-469D7ABD8F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1814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EDD76E-D5E5-4C10-93F1-A3DE8C5D08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6E556EA-C6B7-447E-923B-3B64D829E6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2A24CD8-8843-47D2-8223-66C56E9CB5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601A0-8592-4E72-A0AC-31AB3E8577C2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1ED161C-AC8D-4CB6-AA21-5D43EC173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28D506-663E-4A0A-ADCE-CCD4823B82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0C9EF-88F9-4AAA-BD45-469D7ABD8F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2223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E65D137-8322-4A80-B259-52AD70ADC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14BA1C1-DDF1-43BE-AD02-5A3492E655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24776D8-7BFC-4CAB-A38B-B654C956C5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601A0-8592-4E72-A0AC-31AB3E8577C2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DA79411-D8CC-4489-A8F7-10DDDA350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49E931F-5D89-4D3D-A95A-17BF4ED41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0C9EF-88F9-4AAA-BD45-469D7ABD8F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2556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2CA03E4-A6B9-4EDF-AAC9-AACA519847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34D4503-C6F5-4A4E-9BF2-0D154F5C45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B6C7C07-9CA8-4657-ABE3-4E8100D57E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EABF50D-3D50-4592-81B2-CCBDEC964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601A0-8592-4E72-A0AC-31AB3E8577C2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2CD9A1F-DC55-4CC7-B8B8-7BB293D29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6EA5E9B-4B5D-47F7-82A6-FD3F4467B2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0C9EF-88F9-4AAA-BD45-469D7ABD8F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4508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105C156-1036-4F5D-B3EE-5D040F3DDF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107424D-B36B-415A-82A6-4A2E36434B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EFA0299-5563-47A4-B7C5-0DE78D5C71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168942A-7FB4-4E07-8A9F-23517B2710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5B1AB737-75EB-4B66-A05D-F32418F2E3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0B1B7B1E-CD92-4688-885F-99003416B3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601A0-8592-4E72-A0AC-31AB3E8577C2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0888E55B-6674-4442-AC2E-9C00E5466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16589765-EA97-4041-9B4C-8C77F858D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0C9EF-88F9-4AAA-BD45-469D7ABD8F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9364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4C6CABD-782B-4A46-ADDB-A92032A60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376E521-DCA4-4F95-B08B-2F4C66381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601A0-8592-4E72-A0AC-31AB3E8577C2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96B11F6-95FB-4375-9AA9-3CBE5C3CDD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D2CA7D2-8B3D-4DB1-B530-7DF45A248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0C9EF-88F9-4AAA-BD45-469D7ABD8F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7700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702394FB-8AFD-4E2A-B934-1C3FB5A9EA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601A0-8592-4E72-A0AC-31AB3E8577C2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5837D64-9030-4414-96FC-D3A3E084A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3A3D086-350E-4BF3-AF30-56FD86E6A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0C9EF-88F9-4AAA-BD45-469D7ABD8F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6047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ADF266A-E868-490D-9D28-E1EFA1D091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A9B9150-1B6F-4DAD-9FEA-BBDE9270F1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8159395-F0E8-42A3-AF24-15F8100843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2785A61-691F-46EF-8ED4-3F0DC1DBF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601A0-8592-4E72-A0AC-31AB3E8577C2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EAE9DA-83BB-4DEB-A2E9-783C934E0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994A3F9-1265-4C16-BC13-85AEB2E88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0C9EF-88F9-4AAA-BD45-469D7ABD8F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719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6115467-D2F7-4A64-A0C6-20A0DD963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0C397AA4-F0E0-40C8-B5AA-93A27A7FD1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677F838-8138-4741-861C-00C793F229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81EFA1-CA9E-462E-8DED-4E95F60267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601A0-8592-4E72-A0AC-31AB3E8577C2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2A5EF72-9537-488D-9F3D-0840DF53C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C5C0E99-BBF5-4E12-B2A5-F8E7C66A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0C9EF-88F9-4AAA-BD45-469D7ABD8F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0801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5FEACF75-DF08-4445-8D89-713B9E4135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BF520CD-2970-4BEC-94C8-8F11C56774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24103C0-2CD0-4C8B-BA71-FD121B5109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601A0-8592-4E72-A0AC-31AB3E8577C2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A65D30-DC4B-472D-9C68-DFEDC20061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28978DB-47B7-4904-BF43-72ADE9F0F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00C9EF-88F9-4AAA-BD45-469D7ABD8F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6173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BF0F8F2-AE95-4DED-A084-FEFCCC8E4E26}"/>
              </a:ext>
            </a:extLst>
          </p:cNvPr>
          <p:cNvSpPr/>
          <p:nvPr/>
        </p:nvSpPr>
        <p:spPr>
          <a:xfrm>
            <a:off x="66502" y="-324196"/>
            <a:ext cx="12061766" cy="3025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918BF52-32AD-4355-9C5C-20A4C2E1B643}"/>
              </a:ext>
            </a:extLst>
          </p:cNvPr>
          <p:cNvSpPr/>
          <p:nvPr/>
        </p:nvSpPr>
        <p:spPr>
          <a:xfrm>
            <a:off x="613755" y="4156364"/>
            <a:ext cx="11514513" cy="34274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9884ACF-51EC-43AE-8DE1-CFC5857E35DE}"/>
              </a:ext>
            </a:extLst>
          </p:cNvPr>
          <p:cNvSpPr txBox="1"/>
          <p:nvPr/>
        </p:nvSpPr>
        <p:spPr>
          <a:xfrm>
            <a:off x="3305262" y="1216404"/>
            <a:ext cx="64511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/>
              <a:t>Clayden</a:t>
            </a:r>
            <a:r>
              <a:rPr lang="fr-FR" dirty="0"/>
              <a:t> p.632</a:t>
            </a:r>
          </a:p>
        </p:txBody>
      </p:sp>
    </p:spTree>
    <p:extLst>
      <p:ext uri="{BB962C8B-B14F-4D97-AF65-F5344CB8AC3E}">
        <p14:creationId xmlns:p14="http://schemas.microsoft.com/office/powerpoint/2010/main" val="28979905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8BF040DA-2B16-498F-8196-5515D64E66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143"/>
            <a:ext cx="7011803" cy="639554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au 5">
                <a:extLst>
                  <a:ext uri="{FF2B5EF4-FFF2-40B4-BE49-F238E27FC236}">
                    <a16:creationId xmlns:a16="http://schemas.microsoft.com/office/drawing/2014/main" id="{86592E84-89BF-4B00-82DF-F38D226D57F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65095138"/>
                  </p:ext>
                </p:extLst>
              </p:nvPr>
            </p:nvGraphicFramePr>
            <p:xfrm>
              <a:off x="6899564" y="0"/>
              <a:ext cx="5292437" cy="6882823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413163">
                      <a:extLst>
                        <a:ext uri="{9D8B030D-6E8A-4147-A177-3AD203B41FA5}">
                          <a16:colId xmlns:a16="http://schemas.microsoft.com/office/drawing/2014/main" val="239277212"/>
                        </a:ext>
                      </a:extLst>
                    </a:gridCol>
                    <a:gridCol w="2115129">
                      <a:extLst>
                        <a:ext uri="{9D8B030D-6E8A-4147-A177-3AD203B41FA5}">
                          <a16:colId xmlns:a16="http://schemas.microsoft.com/office/drawing/2014/main" val="1412518297"/>
                        </a:ext>
                      </a:extLst>
                    </a:gridCol>
                    <a:gridCol w="1764145">
                      <a:extLst>
                        <a:ext uri="{9D8B030D-6E8A-4147-A177-3AD203B41FA5}">
                          <a16:colId xmlns:a16="http://schemas.microsoft.com/office/drawing/2014/main" val="1037433533"/>
                        </a:ext>
                      </a:extLst>
                    </a:gridCol>
                  </a:tblGrid>
                  <a:tr h="829641"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Groupement protecteur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Protège de…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b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Déprotection ne touche pas…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58376006"/>
                      </a:ext>
                    </a:extLst>
                  </a:tr>
                  <a:tr h="1718835"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Acétal (a)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u="none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c : </a:t>
                          </a:r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N-Tosylimidazole, NaH, DMF</a:t>
                          </a:r>
                        </a:p>
                        <a:p>
                          <a:r>
                            <a:rPr lang="fr-FR" sz="1400" u="none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d : </a:t>
                          </a:r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NaH, DMF</a:t>
                          </a:r>
                        </a:p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e : LiAlH</a:t>
                          </a:r>
                          <a:r>
                            <a:rPr lang="fr-FR" sz="1400" baseline="-250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4</a:t>
                          </a:r>
                          <a:r>
                            <a:rPr lang="fr-FR" sz="1400" baseline="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, THF</a:t>
                          </a:r>
                        </a:p>
                        <a:p>
                          <a:r>
                            <a:rPr lang="fr-FR" sz="1400" baseline="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f : PMBCl, NaH, DMF</a:t>
                          </a:r>
                          <a:endParaRPr lang="fr-FR" sz="14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g (conditions </a:t>
                          </a:r>
                          <a:r>
                            <a:rPr lang="fr-FR" sz="1400" dirty="0" err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AcOH</a:t>
                          </a:r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/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fr-FR" sz="14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𝐻</m:t>
                                  </m:r>
                                </m:e>
                                <m:sub>
                                  <m:r>
                                    <a:rPr lang="fr-FR" sz="1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fr-FR" sz="1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𝑂</m:t>
                              </m:r>
                            </m:oMath>
                          </a14:m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:</a:t>
                          </a:r>
                        </a:p>
                        <a:p>
                          <a:endParaRPr lang="fr-FR" sz="14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r>
                            <a:rPr lang="fr-FR" sz="1400" b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Orthogonal</a:t>
                          </a:r>
                          <a:r>
                            <a:rPr lang="fr-FR" sz="1400" b="1" baseline="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</a:t>
                          </a:r>
                          <a:r>
                            <a:rPr lang="fr-FR" sz="1400" baseline="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à </a:t>
                          </a:r>
                          <a:r>
                            <a:rPr lang="fr-FR" sz="1400" baseline="0" dirty="0" err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OMe</a:t>
                          </a:r>
                          <a:r>
                            <a:rPr lang="fr-FR" sz="1400" baseline="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et OPMB</a:t>
                          </a:r>
                          <a:endParaRPr lang="fr-FR" sz="14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13406353"/>
                      </a:ext>
                    </a:extLst>
                  </a:tr>
                  <a:tr h="2034967">
                    <a:tc>
                      <a:txBody>
                        <a:bodyPr/>
                        <a:lstStyle/>
                        <a:p>
                          <a:r>
                            <a:rPr lang="fr-FR" sz="1400" dirty="0" err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Etheroxyde</a:t>
                          </a:r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(b)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Etapes </a:t>
                          </a:r>
                          <a:r>
                            <a:rPr lang="fr-FR" sz="1400" dirty="0" err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c,d,e,f</a:t>
                          </a:r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.</a:t>
                          </a:r>
                        </a:p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Utilisation NaH (d)</a:t>
                          </a:r>
                        </a:p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g : Hydrolyse de l’acétal</a:t>
                          </a:r>
                        </a:p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h : Halogénation</a:t>
                          </a:r>
                        </a:p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i : Protection MOM ou TBDMS</a:t>
                          </a:r>
                        </a:p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j : Elimination E2 avec </a:t>
                          </a:r>
                          <a:r>
                            <a:rPr lang="fr-FR" sz="1400" dirty="0" err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TBuOK</a:t>
                          </a:r>
                          <a:endParaRPr lang="fr-FR" sz="14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k : par le mercure</a:t>
                          </a:r>
                        </a:p>
                        <a:p>
                          <a:endParaRPr lang="fr-FR" sz="14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r>
                            <a:rPr lang="fr-FR" sz="1400" b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Orthogonal </a:t>
                          </a:r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à OPMB, OMOM, OTBDMS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184335686"/>
                      </a:ext>
                    </a:extLst>
                  </a:tr>
                  <a:tr h="1346777">
                    <a:tc>
                      <a:txBody>
                        <a:bodyPr/>
                        <a:lstStyle/>
                        <a:p>
                          <a:r>
                            <a:rPr lang="fr-FR" sz="1400" dirty="0" err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Paramethoxybenzyle</a:t>
                          </a:r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(f)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Etapes </a:t>
                          </a:r>
                          <a:r>
                            <a:rPr lang="fr-FR" sz="1400" dirty="0" err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g,h,i,j,k</a:t>
                          </a:r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.</a:t>
                          </a:r>
                        </a:p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l : </a:t>
                          </a:r>
                          <a:r>
                            <a:rPr lang="fr-FR" sz="1400" dirty="0" err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MsCl</a:t>
                          </a:r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, Et</a:t>
                          </a:r>
                          <a:r>
                            <a:rPr lang="fr-FR" sz="1400" baseline="-250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3</a:t>
                          </a:r>
                          <a:r>
                            <a:rPr lang="fr-FR" sz="1400" baseline="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N, CH</a:t>
                          </a:r>
                          <a:r>
                            <a:rPr lang="fr-FR" sz="1400" baseline="-250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2</a:t>
                          </a:r>
                          <a:r>
                            <a:rPr lang="fr-FR" sz="1400" baseline="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Cl</a:t>
                          </a:r>
                          <a:r>
                            <a:rPr lang="fr-FR" sz="1400" baseline="-250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2</a:t>
                          </a:r>
                        </a:p>
                        <a:p>
                          <a:r>
                            <a:rPr lang="fr-FR" sz="1400" baseline="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Etapes s : Déprotection MOM ou TBDMS</a:t>
                          </a:r>
                        </a:p>
                        <a:p>
                          <a:r>
                            <a:rPr lang="fr-FR" sz="1400" baseline="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t : estérification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Ce groupement est </a:t>
                          </a:r>
                          <a:r>
                            <a:rPr lang="fr-FR" sz="1400" b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orthogonal</a:t>
                          </a:r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à tout les autres!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85381080"/>
                      </a:ext>
                    </a:extLst>
                  </a:tr>
                  <a:tr h="927780"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Ether de </a:t>
                          </a:r>
                          <a:r>
                            <a:rPr lang="fr-FR" sz="1400" dirty="0" err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terbutyldiméthylsilyle</a:t>
                          </a:r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(i)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l : Formation d’un </a:t>
                          </a:r>
                          <a:r>
                            <a:rPr lang="fr-FR" sz="1400" dirty="0" err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mésylate</a:t>
                          </a:r>
                          <a:endParaRPr lang="fr-FR" sz="14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m ou s</a:t>
                          </a:r>
                        </a:p>
                        <a:p>
                          <a:endParaRPr lang="fr-FR" sz="14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r>
                            <a:rPr lang="fr-FR" sz="1400" b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Orthogonal</a:t>
                          </a:r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à OPMB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91038263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au 5">
                <a:extLst>
                  <a:ext uri="{FF2B5EF4-FFF2-40B4-BE49-F238E27FC236}">
                    <a16:creationId xmlns:a16="http://schemas.microsoft.com/office/drawing/2014/main" id="{86592E84-89BF-4B00-82DF-F38D226D57F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65095138"/>
                  </p:ext>
                </p:extLst>
              </p:nvPr>
            </p:nvGraphicFramePr>
            <p:xfrm>
              <a:off x="6899564" y="0"/>
              <a:ext cx="5292437" cy="6882823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413163">
                      <a:extLst>
                        <a:ext uri="{9D8B030D-6E8A-4147-A177-3AD203B41FA5}">
                          <a16:colId xmlns:a16="http://schemas.microsoft.com/office/drawing/2014/main" val="239277212"/>
                        </a:ext>
                      </a:extLst>
                    </a:gridCol>
                    <a:gridCol w="2115129">
                      <a:extLst>
                        <a:ext uri="{9D8B030D-6E8A-4147-A177-3AD203B41FA5}">
                          <a16:colId xmlns:a16="http://schemas.microsoft.com/office/drawing/2014/main" val="1412518297"/>
                        </a:ext>
                      </a:extLst>
                    </a:gridCol>
                    <a:gridCol w="1764145">
                      <a:extLst>
                        <a:ext uri="{9D8B030D-6E8A-4147-A177-3AD203B41FA5}">
                          <a16:colId xmlns:a16="http://schemas.microsoft.com/office/drawing/2014/main" val="1037433533"/>
                        </a:ext>
                      </a:extLst>
                    </a:gridCol>
                  </a:tblGrid>
                  <a:tr h="829641"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Groupement protecteur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Protège de…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b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Déprotection ne touche pas…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58376006"/>
                      </a:ext>
                    </a:extLst>
                  </a:tr>
                  <a:tr h="1718835"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Acétal (a)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u="none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c : </a:t>
                          </a:r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N-Tosylimidazole, NaH, DMF</a:t>
                          </a:r>
                        </a:p>
                        <a:p>
                          <a:r>
                            <a:rPr lang="fr-FR" sz="1400" u="none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d : </a:t>
                          </a:r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NaH, DMF</a:t>
                          </a:r>
                        </a:p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e : LiAlH</a:t>
                          </a:r>
                          <a:r>
                            <a:rPr lang="fr-FR" sz="1400" baseline="-250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4</a:t>
                          </a:r>
                          <a:r>
                            <a:rPr lang="fr-FR" sz="1400" baseline="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, THF</a:t>
                          </a:r>
                        </a:p>
                        <a:p>
                          <a:r>
                            <a:rPr lang="fr-FR" sz="1400" baseline="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f : PMBCl, NaH, DMF</a:t>
                          </a:r>
                          <a:endParaRPr lang="fr-FR" sz="14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345" t="-49291" r="-690" b="-25319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13406353"/>
                      </a:ext>
                    </a:extLst>
                  </a:tr>
                  <a:tr h="2034967">
                    <a:tc>
                      <a:txBody>
                        <a:bodyPr/>
                        <a:lstStyle/>
                        <a:p>
                          <a:r>
                            <a:rPr lang="fr-FR" sz="1400" dirty="0" err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Etheroxyde</a:t>
                          </a:r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(b)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Etapes </a:t>
                          </a:r>
                          <a:r>
                            <a:rPr lang="fr-FR" sz="1400" dirty="0" err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c,d,e,f</a:t>
                          </a:r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.</a:t>
                          </a:r>
                        </a:p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Utilisation NaH (d)</a:t>
                          </a:r>
                        </a:p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g : Hydrolyse de l’acétal</a:t>
                          </a:r>
                        </a:p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h : Halogénation</a:t>
                          </a:r>
                        </a:p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i : Protection MOM ou TBDMS</a:t>
                          </a:r>
                        </a:p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j : Elimination E2 avec </a:t>
                          </a:r>
                          <a:r>
                            <a:rPr lang="fr-FR" sz="1400" dirty="0" err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TBuOK</a:t>
                          </a:r>
                          <a:endParaRPr lang="fr-FR" sz="14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k : par le mercure</a:t>
                          </a:r>
                        </a:p>
                        <a:p>
                          <a:endParaRPr lang="fr-FR" sz="14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r>
                            <a:rPr lang="fr-FR" sz="1400" b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Orthogonal </a:t>
                          </a:r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à OPMB, OMOM, OTBDMS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184335686"/>
                      </a:ext>
                    </a:extLst>
                  </a:tr>
                  <a:tr h="1371600">
                    <a:tc>
                      <a:txBody>
                        <a:bodyPr/>
                        <a:lstStyle/>
                        <a:p>
                          <a:r>
                            <a:rPr lang="fr-FR" sz="1400" dirty="0" err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Paramethoxybenzyle</a:t>
                          </a:r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(f)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Etapes </a:t>
                          </a:r>
                          <a:r>
                            <a:rPr lang="fr-FR" sz="1400" dirty="0" err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g,h,i,j,k</a:t>
                          </a:r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.</a:t>
                          </a:r>
                        </a:p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l : </a:t>
                          </a:r>
                          <a:r>
                            <a:rPr lang="fr-FR" sz="1400" dirty="0" err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MsCl</a:t>
                          </a:r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, Et</a:t>
                          </a:r>
                          <a:r>
                            <a:rPr lang="fr-FR" sz="1400" baseline="-250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3</a:t>
                          </a:r>
                          <a:r>
                            <a:rPr lang="fr-FR" sz="1400" baseline="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N, CH</a:t>
                          </a:r>
                          <a:r>
                            <a:rPr lang="fr-FR" sz="1400" baseline="-250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2</a:t>
                          </a:r>
                          <a:r>
                            <a:rPr lang="fr-FR" sz="1400" baseline="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Cl</a:t>
                          </a:r>
                          <a:r>
                            <a:rPr lang="fr-FR" sz="1400" baseline="-250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2</a:t>
                          </a:r>
                        </a:p>
                        <a:p>
                          <a:r>
                            <a:rPr lang="fr-FR" sz="1400" baseline="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Etapes s : Déprotection MOM ou TBDMS</a:t>
                          </a:r>
                        </a:p>
                        <a:p>
                          <a:r>
                            <a:rPr lang="fr-FR" sz="1400" baseline="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t : estérification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Ce groupement est </a:t>
                          </a:r>
                          <a:r>
                            <a:rPr lang="fr-FR" sz="1400" b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orthogonal</a:t>
                          </a:r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à tout les autres!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85381080"/>
                      </a:ext>
                    </a:extLst>
                  </a:tr>
                  <a:tr h="927780"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Ether de </a:t>
                          </a:r>
                          <a:r>
                            <a:rPr lang="fr-FR" sz="1400" dirty="0" err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terbutyldiméthylsilyle</a:t>
                          </a:r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(i)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l : Formation d’un </a:t>
                          </a:r>
                          <a:r>
                            <a:rPr lang="fr-FR" sz="1400" dirty="0" err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mésylate</a:t>
                          </a:r>
                          <a:endParaRPr lang="fr-FR" sz="14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m ou s</a:t>
                          </a:r>
                        </a:p>
                        <a:p>
                          <a:endParaRPr lang="fr-FR" sz="14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r>
                            <a:rPr lang="fr-FR" sz="1400" b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Orthogonal</a:t>
                          </a:r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à OPMB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91038263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" name="Rectangle 11">
            <a:extLst>
              <a:ext uri="{FF2B5EF4-FFF2-40B4-BE49-F238E27FC236}">
                <a16:creationId xmlns:a16="http://schemas.microsoft.com/office/drawing/2014/main" id="{7F0B5568-F8A1-4C79-9E60-50F3FEFF98A3}"/>
              </a:ext>
            </a:extLst>
          </p:cNvPr>
          <p:cNvSpPr/>
          <p:nvPr/>
        </p:nvSpPr>
        <p:spPr>
          <a:xfrm rot="5400000">
            <a:off x="643815" y="3824619"/>
            <a:ext cx="556404" cy="39543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CE3F96B-93DD-4048-9CBE-84BC168B96F8}"/>
              </a:ext>
            </a:extLst>
          </p:cNvPr>
          <p:cNvSpPr/>
          <p:nvPr/>
        </p:nvSpPr>
        <p:spPr>
          <a:xfrm rot="5400000">
            <a:off x="649141" y="2130529"/>
            <a:ext cx="568151" cy="38432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7A9998C-A103-42E4-A3BA-467B85BD942D}"/>
              </a:ext>
            </a:extLst>
          </p:cNvPr>
          <p:cNvSpPr/>
          <p:nvPr/>
        </p:nvSpPr>
        <p:spPr>
          <a:xfrm>
            <a:off x="349135" y="4563687"/>
            <a:ext cx="689956" cy="19119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4FAB815-B9F4-471C-972F-AE235486268B}"/>
              </a:ext>
            </a:extLst>
          </p:cNvPr>
          <p:cNvSpPr/>
          <p:nvPr/>
        </p:nvSpPr>
        <p:spPr>
          <a:xfrm>
            <a:off x="349135" y="2902473"/>
            <a:ext cx="689956" cy="19119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C0624CA-7555-4B6E-A607-3F08FE67D2D6}"/>
              </a:ext>
            </a:extLst>
          </p:cNvPr>
          <p:cNvSpPr/>
          <p:nvPr/>
        </p:nvSpPr>
        <p:spPr>
          <a:xfrm>
            <a:off x="290945" y="4971011"/>
            <a:ext cx="6450677" cy="1648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3A6F4D6-55BE-443D-BA86-CCD7619B5C60}"/>
              </a:ext>
            </a:extLst>
          </p:cNvPr>
          <p:cNvSpPr/>
          <p:nvPr/>
        </p:nvSpPr>
        <p:spPr>
          <a:xfrm>
            <a:off x="2718262" y="4838007"/>
            <a:ext cx="739833" cy="241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F6A1CAE-F41A-4F02-AAD7-08A8076F21B5}"/>
              </a:ext>
            </a:extLst>
          </p:cNvPr>
          <p:cNvSpPr/>
          <p:nvPr/>
        </p:nvSpPr>
        <p:spPr>
          <a:xfrm>
            <a:off x="4937760" y="4832422"/>
            <a:ext cx="739833" cy="241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88AFEF-AB24-4C04-9953-C39BB6DFCCA7}"/>
              </a:ext>
            </a:extLst>
          </p:cNvPr>
          <p:cNvSpPr/>
          <p:nvPr/>
        </p:nvSpPr>
        <p:spPr>
          <a:xfrm>
            <a:off x="1039091" y="4754880"/>
            <a:ext cx="80644" cy="241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DC08159-888A-4060-8377-5137DD9986AC}"/>
              </a:ext>
            </a:extLst>
          </p:cNvPr>
          <p:cNvSpPr/>
          <p:nvPr/>
        </p:nvSpPr>
        <p:spPr>
          <a:xfrm>
            <a:off x="1039091" y="4754880"/>
            <a:ext cx="157942" cy="318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336DEB7-F9D3-4153-81F5-82BCDA298626}"/>
              </a:ext>
            </a:extLst>
          </p:cNvPr>
          <p:cNvSpPr/>
          <p:nvPr/>
        </p:nvSpPr>
        <p:spPr>
          <a:xfrm>
            <a:off x="2203554" y="4035750"/>
            <a:ext cx="390014" cy="1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AE85E48-3DE3-46D0-8A9B-493F99A9DF3F}"/>
              </a:ext>
            </a:extLst>
          </p:cNvPr>
          <p:cNvSpPr/>
          <p:nvPr/>
        </p:nvSpPr>
        <p:spPr>
          <a:xfrm>
            <a:off x="4506179" y="4035750"/>
            <a:ext cx="390014" cy="1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30F122D-9E3B-480D-A864-8112CDCBDA13}"/>
              </a:ext>
            </a:extLst>
          </p:cNvPr>
          <p:cNvSpPr/>
          <p:nvPr/>
        </p:nvSpPr>
        <p:spPr>
          <a:xfrm>
            <a:off x="2286125" y="2408574"/>
            <a:ext cx="390014" cy="1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FE6716D-609B-401F-AA1D-E12CC8DFC432}"/>
              </a:ext>
            </a:extLst>
          </p:cNvPr>
          <p:cNvSpPr/>
          <p:nvPr/>
        </p:nvSpPr>
        <p:spPr>
          <a:xfrm>
            <a:off x="2328248" y="2639861"/>
            <a:ext cx="390014" cy="1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C2D319E-B4CD-4FA5-9603-33E011ABDC35}"/>
              </a:ext>
            </a:extLst>
          </p:cNvPr>
          <p:cNvSpPr/>
          <p:nvPr/>
        </p:nvSpPr>
        <p:spPr>
          <a:xfrm>
            <a:off x="4585151" y="2400076"/>
            <a:ext cx="390014" cy="1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BDE0DCA-3FD9-4BC6-9F12-2B36DB816839}"/>
              </a:ext>
            </a:extLst>
          </p:cNvPr>
          <p:cNvSpPr/>
          <p:nvPr/>
        </p:nvSpPr>
        <p:spPr>
          <a:xfrm>
            <a:off x="4573366" y="764402"/>
            <a:ext cx="390014" cy="1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EF68E43-0A7A-42B5-9E3F-8A7426F4F4DF}"/>
              </a:ext>
            </a:extLst>
          </p:cNvPr>
          <p:cNvSpPr/>
          <p:nvPr/>
        </p:nvSpPr>
        <p:spPr>
          <a:xfrm>
            <a:off x="2266647" y="735598"/>
            <a:ext cx="390014" cy="1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45B2CAA-58A0-4B6F-A64C-206A3D5FBBB0}"/>
              </a:ext>
            </a:extLst>
          </p:cNvPr>
          <p:cNvSpPr txBox="1"/>
          <p:nvPr/>
        </p:nvSpPr>
        <p:spPr>
          <a:xfrm>
            <a:off x="2135201" y="560797"/>
            <a:ext cx="500613" cy="369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a,b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9FA60A4B-B117-42DB-B176-63B47A58D910}"/>
              </a:ext>
            </a:extLst>
          </p:cNvPr>
          <p:cNvSpPr txBox="1"/>
          <p:nvPr/>
        </p:nvSpPr>
        <p:spPr>
          <a:xfrm>
            <a:off x="4388195" y="552810"/>
            <a:ext cx="500613" cy="369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c,d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8B51112-F2EA-4197-8286-922454140635}"/>
              </a:ext>
            </a:extLst>
          </p:cNvPr>
          <p:cNvSpPr/>
          <p:nvPr/>
        </p:nvSpPr>
        <p:spPr>
          <a:xfrm>
            <a:off x="5971990" y="1539814"/>
            <a:ext cx="390014" cy="1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BD5D1751-F64F-4B42-96B7-CF38576FC15C}"/>
              </a:ext>
            </a:extLst>
          </p:cNvPr>
          <p:cNvSpPr txBox="1"/>
          <p:nvPr/>
        </p:nvSpPr>
        <p:spPr>
          <a:xfrm>
            <a:off x="6015635" y="1421363"/>
            <a:ext cx="500613" cy="369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e,f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34C4F945-B81C-4AD3-AD04-A2C7E0CB29C3}"/>
              </a:ext>
            </a:extLst>
          </p:cNvPr>
          <p:cNvSpPr txBox="1"/>
          <p:nvPr/>
        </p:nvSpPr>
        <p:spPr>
          <a:xfrm>
            <a:off x="4415342" y="2186214"/>
            <a:ext cx="500613" cy="369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g,h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7714B3B4-F595-4F62-BF66-F783A21ECB06}"/>
              </a:ext>
            </a:extLst>
          </p:cNvPr>
          <p:cNvSpPr txBox="1"/>
          <p:nvPr/>
        </p:nvSpPr>
        <p:spPr>
          <a:xfrm>
            <a:off x="2085632" y="2190323"/>
            <a:ext cx="222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i(i’),j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A05E6C6-B8FD-4A31-8385-0E5FFEA7CE11}"/>
              </a:ext>
            </a:extLst>
          </p:cNvPr>
          <p:cNvSpPr/>
          <p:nvPr/>
        </p:nvSpPr>
        <p:spPr>
          <a:xfrm>
            <a:off x="1126063" y="3342525"/>
            <a:ext cx="390014" cy="1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0E9517F6-3A5E-47FE-AB7D-1B5D8B91581F}"/>
              </a:ext>
            </a:extLst>
          </p:cNvPr>
          <p:cNvSpPr txBox="1"/>
          <p:nvPr/>
        </p:nvSpPr>
        <p:spPr>
          <a:xfrm>
            <a:off x="1086434" y="3179933"/>
            <a:ext cx="500613" cy="369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k,l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F4C3B8D0-4423-4B13-83AE-F2A93F787685}"/>
              </a:ext>
            </a:extLst>
          </p:cNvPr>
          <p:cNvSpPr txBox="1"/>
          <p:nvPr/>
        </p:nvSpPr>
        <p:spPr>
          <a:xfrm>
            <a:off x="2225962" y="3869189"/>
            <a:ext cx="500613" cy="369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s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CBBB539A-A884-4AF3-A8BD-B588791839C6}"/>
              </a:ext>
            </a:extLst>
          </p:cNvPr>
          <p:cNvSpPr txBox="1"/>
          <p:nvPr/>
        </p:nvSpPr>
        <p:spPr>
          <a:xfrm>
            <a:off x="4569229" y="3864478"/>
            <a:ext cx="500613" cy="369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14069012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F56B9B2-2BB8-4C07-986E-1F4DC915897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7" t="32453" r="8754" b="53459"/>
          <a:stretch/>
        </p:blipFill>
        <p:spPr>
          <a:xfrm rot="21446891">
            <a:off x="1504044" y="1733527"/>
            <a:ext cx="9183911" cy="1948105"/>
          </a:xfrm>
          <a:prstGeom prst="rect">
            <a:avLst/>
          </a:prstGeom>
        </p:spPr>
      </p:pic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28681D37-1E29-49FD-B073-C0E910B1B6B9}"/>
              </a:ext>
            </a:extLst>
          </p:cNvPr>
          <p:cNvSpPr/>
          <p:nvPr/>
        </p:nvSpPr>
        <p:spPr>
          <a:xfrm>
            <a:off x="2216989" y="3217653"/>
            <a:ext cx="1466490" cy="56934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22102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28681D37-1E29-49FD-B073-C0E910B1B6B9}"/>
              </a:ext>
            </a:extLst>
          </p:cNvPr>
          <p:cNvSpPr/>
          <p:nvPr/>
        </p:nvSpPr>
        <p:spPr>
          <a:xfrm>
            <a:off x="2216989" y="3217653"/>
            <a:ext cx="1466490" cy="56934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FDB795A-B09C-4FA8-A254-F090372EF70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" t="28364" b="38182"/>
          <a:stretch/>
        </p:blipFill>
        <p:spPr>
          <a:xfrm>
            <a:off x="1184746" y="1246910"/>
            <a:ext cx="9632278" cy="4111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0030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A535170-60E9-4BBC-A9C5-494D174F1B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552" y="157235"/>
            <a:ext cx="6991286" cy="654352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5F2F1C9-72B2-4904-9D01-79E7ED66A220}"/>
              </a:ext>
            </a:extLst>
          </p:cNvPr>
          <p:cNvSpPr/>
          <p:nvPr/>
        </p:nvSpPr>
        <p:spPr>
          <a:xfrm>
            <a:off x="6096000" y="2139352"/>
            <a:ext cx="457200" cy="25879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A0D6C7E-B665-4190-8B3B-F99657AE969D}"/>
              </a:ext>
            </a:extLst>
          </p:cNvPr>
          <p:cNvSpPr/>
          <p:nvPr/>
        </p:nvSpPr>
        <p:spPr>
          <a:xfrm>
            <a:off x="3798498" y="2947360"/>
            <a:ext cx="457200" cy="25879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64D69A3-EA70-4C7B-AB2D-C4990F6D6F88}"/>
              </a:ext>
            </a:extLst>
          </p:cNvPr>
          <p:cNvSpPr/>
          <p:nvPr/>
        </p:nvSpPr>
        <p:spPr>
          <a:xfrm>
            <a:off x="6096000" y="2139352"/>
            <a:ext cx="457200" cy="25879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2FD0BD9-16BB-4B6A-B12D-D02EB289DD0F}"/>
              </a:ext>
            </a:extLst>
          </p:cNvPr>
          <p:cNvSpPr/>
          <p:nvPr/>
        </p:nvSpPr>
        <p:spPr>
          <a:xfrm>
            <a:off x="3778370" y="4694666"/>
            <a:ext cx="457200" cy="25879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7258179-55D9-4AD5-ACEE-C40D30102394}"/>
              </a:ext>
            </a:extLst>
          </p:cNvPr>
          <p:cNvSpPr/>
          <p:nvPr/>
        </p:nvSpPr>
        <p:spPr>
          <a:xfrm>
            <a:off x="6183195" y="4679309"/>
            <a:ext cx="457200" cy="25879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CC38284-7073-49D3-99C9-088D187BB173}"/>
              </a:ext>
            </a:extLst>
          </p:cNvPr>
          <p:cNvSpPr/>
          <p:nvPr/>
        </p:nvSpPr>
        <p:spPr>
          <a:xfrm>
            <a:off x="8457693" y="4672579"/>
            <a:ext cx="457200" cy="25879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06CF8DA-FC7C-4EC6-BC41-25AEBF7D2DF8}"/>
              </a:ext>
            </a:extLst>
          </p:cNvPr>
          <p:cNvSpPr/>
          <p:nvPr/>
        </p:nvSpPr>
        <p:spPr>
          <a:xfrm>
            <a:off x="3778370" y="6441972"/>
            <a:ext cx="457200" cy="25879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1538936-ADD1-4CAA-B74E-406E7931BAC4}"/>
              </a:ext>
            </a:extLst>
          </p:cNvPr>
          <p:cNvSpPr/>
          <p:nvPr/>
        </p:nvSpPr>
        <p:spPr>
          <a:xfrm>
            <a:off x="6183195" y="6440012"/>
            <a:ext cx="457200" cy="25879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A6E9368-5030-46D1-8C0D-9467475C12A8}"/>
              </a:ext>
            </a:extLst>
          </p:cNvPr>
          <p:cNvSpPr/>
          <p:nvPr/>
        </p:nvSpPr>
        <p:spPr>
          <a:xfrm>
            <a:off x="8457693" y="6410212"/>
            <a:ext cx="457200" cy="25879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D8089135-E427-4BED-8009-6BD6418A5168}"/>
              </a:ext>
            </a:extLst>
          </p:cNvPr>
          <p:cNvSpPr txBox="1"/>
          <p:nvPr/>
        </p:nvSpPr>
        <p:spPr>
          <a:xfrm>
            <a:off x="4097546" y="1985463"/>
            <a:ext cx="18115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Milieu basique faible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6AF1847D-B690-47BE-AAE3-FC0BB2D2A848}"/>
              </a:ext>
            </a:extLst>
          </p:cNvPr>
          <p:cNvSpPr txBox="1"/>
          <p:nvPr/>
        </p:nvSpPr>
        <p:spPr>
          <a:xfrm>
            <a:off x="2013803" y="4953458"/>
            <a:ext cx="17424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Milieu acide faible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ZoneTexte 17">
                <a:extLst>
                  <a:ext uri="{FF2B5EF4-FFF2-40B4-BE49-F238E27FC236}">
                    <a16:creationId xmlns:a16="http://schemas.microsoft.com/office/drawing/2014/main" id="{95B87ACA-2B4D-4C0E-B0A0-674A315ED2EF}"/>
                  </a:ext>
                </a:extLst>
              </p:cNvPr>
              <p:cNvSpPr txBox="1"/>
              <p:nvPr/>
            </p:nvSpPr>
            <p:spPr>
              <a:xfrm>
                <a:off x="4097546" y="3757260"/>
                <a:ext cx="167352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FR" sz="14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𝐵𝑢</m:t>
                        </m:r>
                      </m:e>
                      <m:sub>
                        <m:r>
                          <a:rPr lang="fr-FR" sz="1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sub>
                    </m:sSub>
                  </m:oMath>
                </a14:m>
                <a:r>
                  <a:rPr lang="fr-FR" sz="1400" dirty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NF/</a:t>
                </a:r>
                <a:r>
                  <a:rPr lang="fr-FR" sz="1400" dirty="0" err="1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AcOH</a:t>
                </a:r>
                <a:r>
                  <a:rPr lang="fr-FR" sz="1400" dirty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, THF</a:t>
                </a:r>
              </a:p>
            </p:txBody>
          </p:sp>
        </mc:Choice>
        <mc:Fallback xmlns="">
          <p:sp>
            <p:nvSpPr>
              <p:cNvPr id="18" name="ZoneTexte 17">
                <a:extLst>
                  <a:ext uri="{FF2B5EF4-FFF2-40B4-BE49-F238E27FC236}">
                    <a16:creationId xmlns:a16="http://schemas.microsoft.com/office/drawing/2014/main" id="{95B87ACA-2B4D-4C0E-B0A0-674A315ED2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7546" y="3757260"/>
                <a:ext cx="1673524" cy="307777"/>
              </a:xfrm>
              <a:prstGeom prst="rect">
                <a:avLst/>
              </a:prstGeom>
              <a:blipFill>
                <a:blip r:embed="rId3"/>
                <a:stretch>
                  <a:fillRect t="-3922" b="-1764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Rectangle 18">
            <a:extLst>
              <a:ext uri="{FF2B5EF4-FFF2-40B4-BE49-F238E27FC236}">
                <a16:creationId xmlns:a16="http://schemas.microsoft.com/office/drawing/2014/main" id="{386C61CF-63DA-438F-855E-53E3B1436013}"/>
              </a:ext>
            </a:extLst>
          </p:cNvPr>
          <p:cNvSpPr/>
          <p:nvPr/>
        </p:nvSpPr>
        <p:spPr>
          <a:xfrm>
            <a:off x="8625840" y="2129966"/>
            <a:ext cx="457200" cy="25879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54097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70499E90-B482-4717-8862-FCA2804C8C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4122" y="1811547"/>
            <a:ext cx="7681665" cy="2390795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8D15246C-FABD-4F4F-952C-F38BCCC848A6}"/>
              </a:ext>
            </a:extLst>
          </p:cNvPr>
          <p:cNvSpPr/>
          <p:nvPr/>
        </p:nvSpPr>
        <p:spPr>
          <a:xfrm>
            <a:off x="3433313" y="1630392"/>
            <a:ext cx="500332" cy="51758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B747B73-1A30-40D3-80DA-1E30FD385CA2}"/>
              </a:ext>
            </a:extLst>
          </p:cNvPr>
          <p:cNvSpPr/>
          <p:nvPr/>
        </p:nvSpPr>
        <p:spPr>
          <a:xfrm>
            <a:off x="3042538" y="1256870"/>
            <a:ext cx="45719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66FD3D7B-E483-45BB-ADE3-648B5A2A0941}"/>
              </a:ext>
            </a:extLst>
          </p:cNvPr>
          <p:cNvSpPr/>
          <p:nvPr/>
        </p:nvSpPr>
        <p:spPr>
          <a:xfrm>
            <a:off x="2700068" y="1164566"/>
            <a:ext cx="1423358" cy="110418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FD45632F-571B-4250-9A66-2580F731BFEF}"/>
              </a:ext>
            </a:extLst>
          </p:cNvPr>
          <p:cNvSpPr/>
          <p:nvPr/>
        </p:nvSpPr>
        <p:spPr>
          <a:xfrm>
            <a:off x="3631721" y="3959525"/>
            <a:ext cx="198407" cy="31917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4CE44211-CC45-49C9-BF13-765786BB95C9}"/>
              </a:ext>
            </a:extLst>
          </p:cNvPr>
          <p:cNvSpPr/>
          <p:nvPr/>
        </p:nvSpPr>
        <p:spPr>
          <a:xfrm>
            <a:off x="6003985" y="2631057"/>
            <a:ext cx="439947" cy="33643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FF3C9201-D9ED-4BFC-89DA-DBFCE84A4E96}"/>
                  </a:ext>
                </a:extLst>
              </p:cNvPr>
              <p:cNvSpPr txBox="1"/>
              <p:nvPr/>
            </p:nvSpPr>
            <p:spPr>
              <a:xfrm>
                <a:off x="5473459" y="2518068"/>
                <a:ext cx="148805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FR" sz="16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𝐵𝑢</m:t>
                        </m:r>
                      </m:e>
                      <m:sub>
                        <m:r>
                          <a:rPr lang="fr-FR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sub>
                    </m:sSub>
                  </m:oMath>
                </a14:m>
                <a:r>
                  <a:rPr lang="fr-FR" sz="16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NF/</a:t>
                </a:r>
                <a:r>
                  <a:rPr lang="fr-FR" sz="1600" dirty="0" err="1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AcOH</a:t>
                </a:r>
                <a:endParaRPr lang="fr-FR" sz="1600" dirty="0">
                  <a:solidFill>
                    <a:srgbClr val="00B05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FF3C9201-D9ED-4BFC-89DA-DBFCE84A4E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3459" y="2518068"/>
                <a:ext cx="1488057" cy="338554"/>
              </a:xfrm>
              <a:prstGeom prst="rect">
                <a:avLst/>
              </a:prstGeom>
              <a:blipFill>
                <a:blip r:embed="rId3"/>
                <a:stretch>
                  <a:fillRect t="-7143" b="-1964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F762BAB0-D6F3-4655-BFDA-1909E75874FC}"/>
                  </a:ext>
                </a:extLst>
              </p:cNvPr>
              <p:cNvSpPr txBox="1"/>
              <p:nvPr/>
            </p:nvSpPr>
            <p:spPr>
              <a:xfrm>
                <a:off x="5479929" y="3122763"/>
                <a:ext cx="148805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16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</m:t>
                      </m:r>
                      <m:r>
                        <a:rPr lang="fr-FR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𝐻𝐹</m:t>
                      </m:r>
                    </m:oMath>
                  </m:oMathPara>
                </a14:m>
                <a:endParaRPr lang="fr-FR" sz="1600" dirty="0">
                  <a:solidFill>
                    <a:srgbClr val="00B05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F762BAB0-D6F3-4655-BFDA-1909E75874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9929" y="3122763"/>
                <a:ext cx="1488057" cy="33855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ZoneTexte 13">
            <a:extLst>
              <a:ext uri="{FF2B5EF4-FFF2-40B4-BE49-F238E27FC236}">
                <a16:creationId xmlns:a16="http://schemas.microsoft.com/office/drawing/2014/main" id="{D11137EF-5D74-43EE-A5BA-7A2B40BEDE58}"/>
              </a:ext>
            </a:extLst>
          </p:cNvPr>
          <p:cNvSpPr txBox="1"/>
          <p:nvPr/>
        </p:nvSpPr>
        <p:spPr>
          <a:xfrm>
            <a:off x="5263659" y="495239"/>
            <a:ext cx="502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Etape 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5344F87-D48C-4C7E-9531-5224D3E819EE}"/>
              </a:ext>
            </a:extLst>
          </p:cNvPr>
          <p:cNvSpPr/>
          <p:nvPr/>
        </p:nvSpPr>
        <p:spPr>
          <a:xfrm>
            <a:off x="2208362" y="3597215"/>
            <a:ext cx="1915064" cy="43994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54802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8BF040DA-2B16-498F-8196-5515D64E66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143"/>
            <a:ext cx="7011803" cy="639554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au 5">
                <a:extLst>
                  <a:ext uri="{FF2B5EF4-FFF2-40B4-BE49-F238E27FC236}">
                    <a16:creationId xmlns:a16="http://schemas.microsoft.com/office/drawing/2014/main" id="{86592E84-89BF-4B00-82DF-F38D226D57F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5754040"/>
                  </p:ext>
                </p:extLst>
              </p:nvPr>
            </p:nvGraphicFramePr>
            <p:xfrm>
              <a:off x="7007629" y="112143"/>
              <a:ext cx="5087389" cy="6832396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98593">
                      <a:extLst>
                        <a:ext uri="{9D8B030D-6E8A-4147-A177-3AD203B41FA5}">
                          <a16:colId xmlns:a16="http://schemas.microsoft.com/office/drawing/2014/main" val="239277212"/>
                        </a:ext>
                      </a:extLst>
                    </a:gridCol>
                    <a:gridCol w="1694398">
                      <a:extLst>
                        <a:ext uri="{9D8B030D-6E8A-4147-A177-3AD203B41FA5}">
                          <a16:colId xmlns:a16="http://schemas.microsoft.com/office/drawing/2014/main" val="1412518297"/>
                        </a:ext>
                      </a:extLst>
                    </a:gridCol>
                    <a:gridCol w="1694398">
                      <a:extLst>
                        <a:ext uri="{9D8B030D-6E8A-4147-A177-3AD203B41FA5}">
                          <a16:colId xmlns:a16="http://schemas.microsoft.com/office/drawing/2014/main" val="1037433533"/>
                        </a:ext>
                      </a:extLst>
                    </a:gridCol>
                  </a:tblGrid>
                  <a:tr h="1258519"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Groupement protecteur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Protège de…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b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Déprotection ne touche pas…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58376006"/>
                      </a:ext>
                    </a:extLst>
                  </a:tr>
                  <a:tr h="1711780"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Acétal (a)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u="none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c : </a:t>
                          </a:r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N-Tosylimidazole, NaH, DMF</a:t>
                          </a:r>
                        </a:p>
                        <a:p>
                          <a:r>
                            <a:rPr lang="fr-FR" sz="1400" u="none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d : </a:t>
                          </a:r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NaH, DMF</a:t>
                          </a:r>
                        </a:p>
                        <a:p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e : LiAlH</a:t>
                          </a:r>
                          <a:r>
                            <a:rPr lang="fr-FR" sz="1400" baseline="-250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4</a:t>
                          </a:r>
                          <a:r>
                            <a:rPr lang="fr-FR" sz="1400" baseline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, THF</a:t>
                          </a:r>
                        </a:p>
                        <a:p>
                          <a:r>
                            <a:rPr lang="fr-FR" sz="1400" baseline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f : PMBCl, NaH, DMF</a:t>
                          </a:r>
                          <a:endParaRPr lang="fr-FR" sz="14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g (conditions </a:t>
                          </a:r>
                          <a:r>
                            <a:rPr lang="fr-FR" sz="1400" dirty="0" err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AcOH</a:t>
                          </a:r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/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fr-FR" sz="140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400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𝐻</m:t>
                                  </m:r>
                                </m:e>
                                <m:sub>
                                  <m:r>
                                    <a:rPr lang="fr-FR" sz="1400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fr-FR" sz="14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𝑂</m:t>
                              </m:r>
                            </m:oMath>
                          </a14:m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:</a:t>
                          </a:r>
                        </a:p>
                        <a:p>
                          <a:endParaRPr lang="fr-FR" sz="1400" baseline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r>
                            <a:rPr lang="fr-FR" sz="1400" b="1" baseline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Orthogonal</a:t>
                          </a:r>
                          <a:r>
                            <a:rPr lang="fr-FR" sz="1400" baseline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à </a:t>
                          </a:r>
                          <a:r>
                            <a:rPr lang="fr-FR" sz="1400" baseline="0" dirty="0" err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OMe</a:t>
                          </a:r>
                          <a:r>
                            <a:rPr lang="fr-FR" sz="1400" baseline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et OPMB</a:t>
                          </a:r>
                          <a:endParaRPr lang="fr-FR" sz="14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13406353"/>
                      </a:ext>
                    </a:extLst>
                  </a:tr>
                  <a:tr h="1258519">
                    <a:tc>
                      <a:txBody>
                        <a:bodyPr/>
                        <a:lstStyle/>
                        <a:p>
                          <a:endParaRPr lang="fr-FR" sz="1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1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1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184335686"/>
                      </a:ext>
                    </a:extLst>
                  </a:tr>
                  <a:tr h="1258519">
                    <a:tc>
                      <a:txBody>
                        <a:bodyPr/>
                        <a:lstStyle/>
                        <a:p>
                          <a:endParaRPr lang="fr-FR" sz="14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1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1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85381080"/>
                      </a:ext>
                    </a:extLst>
                  </a:tr>
                  <a:tr h="1258519">
                    <a:tc>
                      <a:txBody>
                        <a:bodyPr/>
                        <a:lstStyle/>
                        <a:p>
                          <a:endParaRPr lang="fr-FR" sz="1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1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14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91038263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au 5">
                <a:extLst>
                  <a:ext uri="{FF2B5EF4-FFF2-40B4-BE49-F238E27FC236}">
                    <a16:creationId xmlns:a16="http://schemas.microsoft.com/office/drawing/2014/main" id="{86592E84-89BF-4B00-82DF-F38D226D57F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5754040"/>
                  </p:ext>
                </p:extLst>
              </p:nvPr>
            </p:nvGraphicFramePr>
            <p:xfrm>
              <a:off x="7007629" y="112143"/>
              <a:ext cx="5087389" cy="6832396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98593">
                      <a:extLst>
                        <a:ext uri="{9D8B030D-6E8A-4147-A177-3AD203B41FA5}">
                          <a16:colId xmlns:a16="http://schemas.microsoft.com/office/drawing/2014/main" val="239277212"/>
                        </a:ext>
                      </a:extLst>
                    </a:gridCol>
                    <a:gridCol w="1694398">
                      <a:extLst>
                        <a:ext uri="{9D8B030D-6E8A-4147-A177-3AD203B41FA5}">
                          <a16:colId xmlns:a16="http://schemas.microsoft.com/office/drawing/2014/main" val="1412518297"/>
                        </a:ext>
                      </a:extLst>
                    </a:gridCol>
                    <a:gridCol w="1694398">
                      <a:extLst>
                        <a:ext uri="{9D8B030D-6E8A-4147-A177-3AD203B41FA5}">
                          <a16:colId xmlns:a16="http://schemas.microsoft.com/office/drawing/2014/main" val="1037433533"/>
                        </a:ext>
                      </a:extLst>
                    </a:gridCol>
                  </a:tblGrid>
                  <a:tr h="1258519"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Groupement protecteur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Protège de…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b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Déprotection ne touche pas…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58376006"/>
                      </a:ext>
                    </a:extLst>
                  </a:tr>
                  <a:tr h="1798320"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Acétal (a)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u="none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c : </a:t>
                          </a:r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N-Tosylimidazole, NaH, DMF</a:t>
                          </a:r>
                        </a:p>
                        <a:p>
                          <a:r>
                            <a:rPr lang="fr-FR" sz="1400" u="none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d : </a:t>
                          </a:r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NaH, DMF</a:t>
                          </a:r>
                        </a:p>
                        <a:p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e : LiAlH</a:t>
                          </a:r>
                          <a:r>
                            <a:rPr lang="fr-FR" sz="1400" baseline="-250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4</a:t>
                          </a:r>
                          <a:r>
                            <a:rPr lang="fr-FR" sz="1400" baseline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, THF</a:t>
                          </a:r>
                        </a:p>
                        <a:p>
                          <a:r>
                            <a:rPr lang="fr-FR" sz="1400" baseline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f : PMBCl, NaH, DMF</a:t>
                          </a:r>
                          <a:endParaRPr lang="fr-FR" sz="14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1079" t="-70847" r="-719" b="-21084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13406353"/>
                      </a:ext>
                    </a:extLst>
                  </a:tr>
                  <a:tr h="1258519">
                    <a:tc>
                      <a:txBody>
                        <a:bodyPr/>
                        <a:lstStyle/>
                        <a:p>
                          <a:endParaRPr lang="fr-FR" sz="1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1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1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184335686"/>
                      </a:ext>
                    </a:extLst>
                  </a:tr>
                  <a:tr h="1258519">
                    <a:tc>
                      <a:txBody>
                        <a:bodyPr/>
                        <a:lstStyle/>
                        <a:p>
                          <a:endParaRPr lang="fr-FR" sz="14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1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1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85381080"/>
                      </a:ext>
                    </a:extLst>
                  </a:tr>
                  <a:tr h="1258519">
                    <a:tc>
                      <a:txBody>
                        <a:bodyPr/>
                        <a:lstStyle/>
                        <a:p>
                          <a:endParaRPr lang="fr-FR" sz="1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1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14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91038263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Rectangle 6">
            <a:extLst>
              <a:ext uri="{FF2B5EF4-FFF2-40B4-BE49-F238E27FC236}">
                <a16:creationId xmlns:a16="http://schemas.microsoft.com/office/drawing/2014/main" id="{BD8468A7-8A69-4071-B71E-0B38FA2DABD0}"/>
              </a:ext>
            </a:extLst>
          </p:cNvPr>
          <p:cNvSpPr/>
          <p:nvPr/>
        </p:nvSpPr>
        <p:spPr>
          <a:xfrm>
            <a:off x="2610195" y="350311"/>
            <a:ext cx="989215" cy="57240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A35453D-DF2F-43B3-AE8A-F2C39F8FEC2B}"/>
              </a:ext>
            </a:extLst>
          </p:cNvPr>
          <p:cNvSpPr/>
          <p:nvPr/>
        </p:nvSpPr>
        <p:spPr>
          <a:xfrm>
            <a:off x="4845636" y="350311"/>
            <a:ext cx="1072342" cy="57240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588629F-C774-47A3-B2FE-D513B1A79778}"/>
              </a:ext>
            </a:extLst>
          </p:cNvPr>
          <p:cNvSpPr/>
          <p:nvPr/>
        </p:nvSpPr>
        <p:spPr>
          <a:xfrm>
            <a:off x="4921135" y="2000976"/>
            <a:ext cx="1005498" cy="57240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66E9FA8-270B-4720-8A95-7915629685F5}"/>
              </a:ext>
            </a:extLst>
          </p:cNvPr>
          <p:cNvSpPr/>
          <p:nvPr/>
        </p:nvSpPr>
        <p:spPr>
          <a:xfrm>
            <a:off x="440575" y="4738255"/>
            <a:ext cx="756458" cy="18869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BFE1701-B09D-4A49-9F78-EC5D80AB59E2}"/>
              </a:ext>
            </a:extLst>
          </p:cNvPr>
          <p:cNvSpPr/>
          <p:nvPr/>
        </p:nvSpPr>
        <p:spPr>
          <a:xfrm>
            <a:off x="598516" y="4896196"/>
            <a:ext cx="6084917" cy="19618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5A5FE03D-ED34-4DCF-BB83-BD9C797F98DA}"/>
              </a:ext>
            </a:extLst>
          </p:cNvPr>
          <p:cNvSpPr/>
          <p:nvPr/>
        </p:nvSpPr>
        <p:spPr>
          <a:xfrm>
            <a:off x="2726575" y="4829695"/>
            <a:ext cx="756458" cy="6650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BF8C7591-076F-4638-AC42-E687C6A5B07D}"/>
              </a:ext>
            </a:extLst>
          </p:cNvPr>
          <p:cNvSpPr/>
          <p:nvPr/>
        </p:nvSpPr>
        <p:spPr>
          <a:xfrm>
            <a:off x="4921135" y="4829695"/>
            <a:ext cx="756458" cy="6650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39238B0-1A07-4479-9514-94CFBB466F3D}"/>
              </a:ext>
            </a:extLst>
          </p:cNvPr>
          <p:cNvSpPr/>
          <p:nvPr/>
        </p:nvSpPr>
        <p:spPr>
          <a:xfrm>
            <a:off x="2261062" y="714895"/>
            <a:ext cx="282633" cy="1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78C317E-4914-4D98-8212-4486CABBEFD7}"/>
              </a:ext>
            </a:extLst>
          </p:cNvPr>
          <p:cNvSpPr/>
          <p:nvPr/>
        </p:nvSpPr>
        <p:spPr>
          <a:xfrm>
            <a:off x="4569229" y="720438"/>
            <a:ext cx="282633" cy="1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B273F7A-7915-4E59-81C4-7B089AD743B4}"/>
              </a:ext>
            </a:extLst>
          </p:cNvPr>
          <p:cNvSpPr/>
          <p:nvPr/>
        </p:nvSpPr>
        <p:spPr>
          <a:xfrm>
            <a:off x="4638502" y="2416026"/>
            <a:ext cx="282633" cy="1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9D6C467-6EF5-4596-8F6B-452492F4B404}"/>
              </a:ext>
            </a:extLst>
          </p:cNvPr>
          <p:cNvSpPr/>
          <p:nvPr/>
        </p:nvSpPr>
        <p:spPr>
          <a:xfrm>
            <a:off x="2261063" y="2371166"/>
            <a:ext cx="390014" cy="1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3E7B884-9681-447D-B452-D4878FDE535B}"/>
              </a:ext>
            </a:extLst>
          </p:cNvPr>
          <p:cNvSpPr/>
          <p:nvPr/>
        </p:nvSpPr>
        <p:spPr>
          <a:xfrm>
            <a:off x="2220181" y="2623173"/>
            <a:ext cx="390014" cy="1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5CACE1E-48DD-4CEA-B126-274B17E15359}"/>
              </a:ext>
            </a:extLst>
          </p:cNvPr>
          <p:cNvSpPr/>
          <p:nvPr/>
        </p:nvSpPr>
        <p:spPr>
          <a:xfrm>
            <a:off x="1197033" y="3362497"/>
            <a:ext cx="390014" cy="1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E909FE3-4275-4488-918F-866AD3E03380}"/>
              </a:ext>
            </a:extLst>
          </p:cNvPr>
          <p:cNvSpPr/>
          <p:nvPr/>
        </p:nvSpPr>
        <p:spPr>
          <a:xfrm>
            <a:off x="4584811" y="4054141"/>
            <a:ext cx="390014" cy="1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DD71AC1-0519-45AD-A6F9-90A19D0DA463}"/>
              </a:ext>
            </a:extLst>
          </p:cNvPr>
          <p:cNvSpPr/>
          <p:nvPr/>
        </p:nvSpPr>
        <p:spPr>
          <a:xfrm>
            <a:off x="5952597" y="1577954"/>
            <a:ext cx="390014" cy="1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E615A4E8-AAE7-47EB-A16F-EEA60DC7C475}"/>
              </a:ext>
            </a:extLst>
          </p:cNvPr>
          <p:cNvSpPr txBox="1"/>
          <p:nvPr/>
        </p:nvSpPr>
        <p:spPr>
          <a:xfrm>
            <a:off x="2135201" y="560797"/>
            <a:ext cx="500613" cy="369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a,b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9A6613A0-5ACE-4083-87B3-0A463F259DD1}"/>
              </a:ext>
            </a:extLst>
          </p:cNvPr>
          <p:cNvSpPr txBox="1"/>
          <p:nvPr/>
        </p:nvSpPr>
        <p:spPr>
          <a:xfrm>
            <a:off x="4388195" y="552810"/>
            <a:ext cx="500613" cy="369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c,d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5CE2D585-2D61-4F04-A3DA-12516E31D2FD}"/>
              </a:ext>
            </a:extLst>
          </p:cNvPr>
          <p:cNvSpPr txBox="1"/>
          <p:nvPr/>
        </p:nvSpPr>
        <p:spPr>
          <a:xfrm>
            <a:off x="5962190" y="1459503"/>
            <a:ext cx="500613" cy="369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e,f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3CD56B2F-4462-44D8-85AF-836A436458B6}"/>
              </a:ext>
            </a:extLst>
          </p:cNvPr>
          <p:cNvSpPr txBox="1"/>
          <p:nvPr/>
        </p:nvSpPr>
        <p:spPr>
          <a:xfrm>
            <a:off x="4415342" y="2186214"/>
            <a:ext cx="500613" cy="369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g,h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36B2EA6B-D2CE-4CF6-A580-1AD731698723}"/>
              </a:ext>
            </a:extLst>
          </p:cNvPr>
          <p:cNvSpPr txBox="1"/>
          <p:nvPr/>
        </p:nvSpPr>
        <p:spPr>
          <a:xfrm>
            <a:off x="2085632" y="2190323"/>
            <a:ext cx="222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i(i’),j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BD556F70-51C9-45B3-8EC0-DBA66BB90641}"/>
              </a:ext>
            </a:extLst>
          </p:cNvPr>
          <p:cNvSpPr txBox="1"/>
          <p:nvPr/>
        </p:nvSpPr>
        <p:spPr>
          <a:xfrm>
            <a:off x="1086434" y="3179933"/>
            <a:ext cx="500613" cy="369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k,l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2F24348-4142-4FED-A959-D1F7817CA4A3}"/>
              </a:ext>
            </a:extLst>
          </p:cNvPr>
          <p:cNvSpPr/>
          <p:nvPr/>
        </p:nvSpPr>
        <p:spPr>
          <a:xfrm>
            <a:off x="2224676" y="4062845"/>
            <a:ext cx="390014" cy="1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C4CDC5F7-9D0C-49BE-A008-64D9CBF93EFF}"/>
              </a:ext>
            </a:extLst>
          </p:cNvPr>
          <p:cNvSpPr txBox="1"/>
          <p:nvPr/>
        </p:nvSpPr>
        <p:spPr>
          <a:xfrm>
            <a:off x="2225962" y="3869189"/>
            <a:ext cx="500613" cy="369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s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25EB1904-A5A5-4C05-A3A5-5B22F038DEFC}"/>
              </a:ext>
            </a:extLst>
          </p:cNvPr>
          <p:cNvSpPr txBox="1"/>
          <p:nvPr/>
        </p:nvSpPr>
        <p:spPr>
          <a:xfrm>
            <a:off x="4569229" y="3864478"/>
            <a:ext cx="500613" cy="369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14382791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au 5">
                <a:extLst>
                  <a:ext uri="{FF2B5EF4-FFF2-40B4-BE49-F238E27FC236}">
                    <a16:creationId xmlns:a16="http://schemas.microsoft.com/office/drawing/2014/main" id="{86592E84-89BF-4B00-82DF-F38D226D57F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5033312"/>
                  </p:ext>
                </p:extLst>
              </p:nvPr>
            </p:nvGraphicFramePr>
            <p:xfrm>
              <a:off x="7015942" y="112143"/>
              <a:ext cx="5087389" cy="670738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98593">
                      <a:extLst>
                        <a:ext uri="{9D8B030D-6E8A-4147-A177-3AD203B41FA5}">
                          <a16:colId xmlns:a16="http://schemas.microsoft.com/office/drawing/2014/main" val="239277212"/>
                        </a:ext>
                      </a:extLst>
                    </a:gridCol>
                    <a:gridCol w="1694398">
                      <a:extLst>
                        <a:ext uri="{9D8B030D-6E8A-4147-A177-3AD203B41FA5}">
                          <a16:colId xmlns:a16="http://schemas.microsoft.com/office/drawing/2014/main" val="1412518297"/>
                        </a:ext>
                      </a:extLst>
                    </a:gridCol>
                    <a:gridCol w="1694398">
                      <a:extLst>
                        <a:ext uri="{9D8B030D-6E8A-4147-A177-3AD203B41FA5}">
                          <a16:colId xmlns:a16="http://schemas.microsoft.com/office/drawing/2014/main" val="1037433533"/>
                        </a:ext>
                      </a:extLst>
                    </a:gridCol>
                  </a:tblGrid>
                  <a:tr h="1227267"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Groupement protecteur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Protège de…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b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Déprotection ne touche pas…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58376006"/>
                      </a:ext>
                    </a:extLst>
                  </a:tr>
                  <a:tr h="1753663"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Acétal (a)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u="none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c : </a:t>
                          </a:r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N-Tosylimidazole, NaH, DMF</a:t>
                          </a:r>
                        </a:p>
                        <a:p>
                          <a:r>
                            <a:rPr lang="fr-FR" sz="1400" u="none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d : </a:t>
                          </a:r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NaH, DMF</a:t>
                          </a:r>
                        </a:p>
                        <a:p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e : LiAlH</a:t>
                          </a:r>
                          <a:r>
                            <a:rPr lang="fr-FR" sz="1400" baseline="-250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4</a:t>
                          </a:r>
                          <a:r>
                            <a:rPr lang="fr-FR" sz="1400" baseline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, THF</a:t>
                          </a:r>
                        </a:p>
                        <a:p>
                          <a:r>
                            <a:rPr lang="fr-FR" sz="1400" baseline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f : PMBCl, NaH, DMF</a:t>
                          </a:r>
                          <a:endParaRPr lang="fr-FR" sz="14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g (conditions </a:t>
                          </a:r>
                          <a:r>
                            <a:rPr lang="fr-FR" sz="1400" dirty="0" err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AcOH</a:t>
                          </a:r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/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fr-FR" sz="140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400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𝐻</m:t>
                                  </m:r>
                                </m:e>
                                <m:sub>
                                  <m:r>
                                    <a:rPr lang="fr-FR" sz="1400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fr-FR" sz="14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𝑂</m:t>
                              </m:r>
                              <m:r>
                                <a:rPr lang="fr-FR" sz="1400" b="0" i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:</a:t>
                          </a:r>
                        </a:p>
                        <a:p>
                          <a:endParaRPr lang="fr-FR" sz="1400" baseline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r>
                            <a:rPr lang="fr-FR" sz="1400" b="1" baseline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Orthogonal</a:t>
                          </a:r>
                          <a:r>
                            <a:rPr lang="fr-FR" sz="1400" baseline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à </a:t>
                          </a:r>
                          <a:r>
                            <a:rPr lang="fr-FR" sz="1400" baseline="0" dirty="0" err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OMe</a:t>
                          </a:r>
                          <a:r>
                            <a:rPr lang="fr-FR" sz="1400" baseline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et OPMB</a:t>
                          </a:r>
                          <a:endParaRPr lang="fr-FR" sz="14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13406353"/>
                      </a:ext>
                    </a:extLst>
                  </a:tr>
                  <a:tr h="1227267">
                    <a:tc>
                      <a:txBody>
                        <a:bodyPr/>
                        <a:lstStyle/>
                        <a:p>
                          <a:endParaRPr lang="fr-FR" sz="14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1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1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184335686"/>
                      </a:ext>
                    </a:extLst>
                  </a:tr>
                  <a:tr h="1227267">
                    <a:tc>
                      <a:txBody>
                        <a:bodyPr/>
                        <a:lstStyle/>
                        <a:p>
                          <a:endParaRPr lang="fr-FR" sz="1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1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1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85381080"/>
                      </a:ext>
                    </a:extLst>
                  </a:tr>
                  <a:tr h="1227267">
                    <a:tc>
                      <a:txBody>
                        <a:bodyPr/>
                        <a:lstStyle/>
                        <a:p>
                          <a:endParaRPr lang="fr-FR" sz="1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1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14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91038263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au 5">
                <a:extLst>
                  <a:ext uri="{FF2B5EF4-FFF2-40B4-BE49-F238E27FC236}">
                    <a16:creationId xmlns:a16="http://schemas.microsoft.com/office/drawing/2014/main" id="{86592E84-89BF-4B00-82DF-F38D226D57F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5033312"/>
                  </p:ext>
                </p:extLst>
              </p:nvPr>
            </p:nvGraphicFramePr>
            <p:xfrm>
              <a:off x="7015942" y="112143"/>
              <a:ext cx="5087389" cy="670738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98593">
                      <a:extLst>
                        <a:ext uri="{9D8B030D-6E8A-4147-A177-3AD203B41FA5}">
                          <a16:colId xmlns:a16="http://schemas.microsoft.com/office/drawing/2014/main" val="239277212"/>
                        </a:ext>
                      </a:extLst>
                    </a:gridCol>
                    <a:gridCol w="1694398">
                      <a:extLst>
                        <a:ext uri="{9D8B030D-6E8A-4147-A177-3AD203B41FA5}">
                          <a16:colId xmlns:a16="http://schemas.microsoft.com/office/drawing/2014/main" val="1412518297"/>
                        </a:ext>
                      </a:extLst>
                    </a:gridCol>
                    <a:gridCol w="1694398">
                      <a:extLst>
                        <a:ext uri="{9D8B030D-6E8A-4147-A177-3AD203B41FA5}">
                          <a16:colId xmlns:a16="http://schemas.microsoft.com/office/drawing/2014/main" val="1037433533"/>
                        </a:ext>
                      </a:extLst>
                    </a:gridCol>
                  </a:tblGrid>
                  <a:tr h="1227267"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Groupement protecteur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Protège de…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b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Déprotection ne touche pas…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58376006"/>
                      </a:ext>
                    </a:extLst>
                  </a:tr>
                  <a:tr h="1798320"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Acétal (a)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u="none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c : </a:t>
                          </a:r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N-Tosylimidazole, NaH, DMF</a:t>
                          </a:r>
                        </a:p>
                        <a:p>
                          <a:r>
                            <a:rPr lang="fr-FR" sz="1400" u="none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d : </a:t>
                          </a:r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NaH, DMF</a:t>
                          </a:r>
                        </a:p>
                        <a:p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e : LiAlH</a:t>
                          </a:r>
                          <a:r>
                            <a:rPr lang="fr-FR" sz="1400" baseline="-250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4</a:t>
                          </a:r>
                          <a:r>
                            <a:rPr lang="fr-FR" sz="1400" baseline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, THF</a:t>
                          </a:r>
                        </a:p>
                        <a:p>
                          <a:r>
                            <a:rPr lang="fr-FR" sz="1400" baseline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f : PMBCl, NaH, DMF</a:t>
                          </a:r>
                          <a:endParaRPr lang="fr-FR" sz="14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1079" t="-68581" r="-719" b="-20473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13406353"/>
                      </a:ext>
                    </a:extLst>
                  </a:tr>
                  <a:tr h="1227267">
                    <a:tc>
                      <a:txBody>
                        <a:bodyPr/>
                        <a:lstStyle/>
                        <a:p>
                          <a:endParaRPr lang="fr-FR" sz="14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1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1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184335686"/>
                      </a:ext>
                    </a:extLst>
                  </a:tr>
                  <a:tr h="1227267">
                    <a:tc>
                      <a:txBody>
                        <a:bodyPr/>
                        <a:lstStyle/>
                        <a:p>
                          <a:endParaRPr lang="fr-FR" sz="1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1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1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85381080"/>
                      </a:ext>
                    </a:extLst>
                  </a:tr>
                  <a:tr h="1227267">
                    <a:tc>
                      <a:txBody>
                        <a:bodyPr/>
                        <a:lstStyle/>
                        <a:p>
                          <a:endParaRPr lang="fr-FR" sz="1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1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14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91038263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9" name="Rectangle 8">
            <a:extLst>
              <a:ext uri="{FF2B5EF4-FFF2-40B4-BE49-F238E27FC236}">
                <a16:creationId xmlns:a16="http://schemas.microsoft.com/office/drawing/2014/main" id="{8588629F-C774-47A3-B2FE-D513B1A79778}"/>
              </a:ext>
            </a:extLst>
          </p:cNvPr>
          <p:cNvSpPr/>
          <p:nvPr/>
        </p:nvSpPr>
        <p:spPr>
          <a:xfrm>
            <a:off x="4845636" y="2023940"/>
            <a:ext cx="1072342" cy="57240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84A4D74-76C4-4894-B090-A72DB2CF5D94}"/>
              </a:ext>
            </a:extLst>
          </p:cNvPr>
          <p:cNvSpPr/>
          <p:nvPr/>
        </p:nvSpPr>
        <p:spPr>
          <a:xfrm>
            <a:off x="4087091" y="3456351"/>
            <a:ext cx="1022465" cy="64633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D75A99D3-3176-4C2E-BE22-84136C0AF563}"/>
              </a:ext>
            </a:extLst>
          </p:cNvPr>
          <p:cNvSpPr/>
          <p:nvPr/>
        </p:nvSpPr>
        <p:spPr>
          <a:xfrm>
            <a:off x="3624349" y="4788131"/>
            <a:ext cx="1147156" cy="3579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5F87862E-2914-4B2F-82C0-75849C66D0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622725"/>
            <a:ext cx="6929429" cy="3209830"/>
          </a:xfrm>
          <a:prstGeom prst="rect">
            <a:avLst/>
          </a:prstGeom>
        </p:spPr>
      </p:pic>
      <p:sp>
        <p:nvSpPr>
          <p:cNvPr id="14" name="Rectangle : coins arrondis 13">
            <a:extLst>
              <a:ext uri="{FF2B5EF4-FFF2-40B4-BE49-F238E27FC236}">
                <a16:creationId xmlns:a16="http://schemas.microsoft.com/office/drawing/2014/main" id="{584141D1-3DFA-4762-AF2C-2820D076531D}"/>
              </a:ext>
            </a:extLst>
          </p:cNvPr>
          <p:cNvSpPr/>
          <p:nvPr/>
        </p:nvSpPr>
        <p:spPr>
          <a:xfrm>
            <a:off x="0" y="3485071"/>
            <a:ext cx="2535382" cy="152750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D8468A7-8A69-4071-B71E-0B38FA2DABD0}"/>
              </a:ext>
            </a:extLst>
          </p:cNvPr>
          <p:cNvSpPr/>
          <p:nvPr/>
        </p:nvSpPr>
        <p:spPr>
          <a:xfrm>
            <a:off x="2535382" y="1800869"/>
            <a:ext cx="887767" cy="57240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DA6CB0B-E132-4E22-B096-C23AA8140C80}"/>
              </a:ext>
            </a:extLst>
          </p:cNvPr>
          <p:cNvSpPr/>
          <p:nvPr/>
        </p:nvSpPr>
        <p:spPr>
          <a:xfrm>
            <a:off x="5010323" y="1800869"/>
            <a:ext cx="812432" cy="57240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232BBB3-2530-4B99-B6AA-94AE2C495FA5}"/>
              </a:ext>
            </a:extLst>
          </p:cNvPr>
          <p:cNvSpPr/>
          <p:nvPr/>
        </p:nvSpPr>
        <p:spPr>
          <a:xfrm>
            <a:off x="4972656" y="3699028"/>
            <a:ext cx="850099" cy="49367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63877B7-008E-41BB-8183-0F699B1C70B1}"/>
              </a:ext>
            </a:extLst>
          </p:cNvPr>
          <p:cNvSpPr/>
          <p:nvPr/>
        </p:nvSpPr>
        <p:spPr>
          <a:xfrm>
            <a:off x="1911927" y="2087070"/>
            <a:ext cx="332509" cy="2238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C695D77-F4C5-41BC-9FD7-6FA9B08024A9}"/>
              </a:ext>
            </a:extLst>
          </p:cNvPr>
          <p:cNvSpPr/>
          <p:nvPr/>
        </p:nvSpPr>
        <p:spPr>
          <a:xfrm>
            <a:off x="4369039" y="2095383"/>
            <a:ext cx="332509" cy="2238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495E376-6006-48A5-B3A0-B4ECA5600C0D}"/>
              </a:ext>
            </a:extLst>
          </p:cNvPr>
          <p:cNvSpPr/>
          <p:nvPr/>
        </p:nvSpPr>
        <p:spPr>
          <a:xfrm>
            <a:off x="4439649" y="3918330"/>
            <a:ext cx="332509" cy="2238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3B07B8DF-346D-46AC-92CB-FDCCFA24D6AB}"/>
              </a:ext>
            </a:extLst>
          </p:cNvPr>
          <p:cNvSpPr txBox="1"/>
          <p:nvPr/>
        </p:nvSpPr>
        <p:spPr>
          <a:xfrm>
            <a:off x="1812131" y="1949348"/>
            <a:ext cx="500613" cy="369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a,b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29EDD692-3A6E-4132-BC4E-138059158A78}"/>
              </a:ext>
            </a:extLst>
          </p:cNvPr>
          <p:cNvSpPr txBox="1"/>
          <p:nvPr/>
        </p:nvSpPr>
        <p:spPr>
          <a:xfrm>
            <a:off x="4272979" y="1978456"/>
            <a:ext cx="500613" cy="369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c,d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95EB0B52-2487-48A5-A968-CBEA30B4E0A6}"/>
              </a:ext>
            </a:extLst>
          </p:cNvPr>
          <p:cNvSpPr txBox="1"/>
          <p:nvPr/>
        </p:nvSpPr>
        <p:spPr>
          <a:xfrm>
            <a:off x="4340096" y="3814167"/>
            <a:ext cx="500613" cy="369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g,h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83B74D3-5733-4653-8B14-9F00AB899120}"/>
              </a:ext>
            </a:extLst>
          </p:cNvPr>
          <p:cNvSpPr/>
          <p:nvPr/>
        </p:nvSpPr>
        <p:spPr>
          <a:xfrm>
            <a:off x="5917978" y="3025833"/>
            <a:ext cx="333193" cy="199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0260E391-D63A-4DDC-A179-72F63D07B3F6}"/>
              </a:ext>
            </a:extLst>
          </p:cNvPr>
          <p:cNvSpPr txBox="1"/>
          <p:nvPr/>
        </p:nvSpPr>
        <p:spPr>
          <a:xfrm>
            <a:off x="5845693" y="2940633"/>
            <a:ext cx="500613" cy="369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e,f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592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8BF040DA-2B16-498F-8196-5515D64E66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143"/>
            <a:ext cx="7011803" cy="639554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au 5">
                <a:extLst>
                  <a:ext uri="{FF2B5EF4-FFF2-40B4-BE49-F238E27FC236}">
                    <a16:creationId xmlns:a16="http://schemas.microsoft.com/office/drawing/2014/main" id="{86592E84-89BF-4B00-82DF-F38D226D57F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23707389"/>
                  </p:ext>
                </p:extLst>
              </p:nvPr>
            </p:nvGraphicFramePr>
            <p:xfrm>
              <a:off x="7011803" y="112143"/>
              <a:ext cx="5180196" cy="684432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375739">
                      <a:extLst>
                        <a:ext uri="{9D8B030D-6E8A-4147-A177-3AD203B41FA5}">
                          <a16:colId xmlns:a16="http://schemas.microsoft.com/office/drawing/2014/main" val="239277212"/>
                        </a:ext>
                      </a:extLst>
                    </a:gridCol>
                    <a:gridCol w="2077725">
                      <a:extLst>
                        <a:ext uri="{9D8B030D-6E8A-4147-A177-3AD203B41FA5}">
                          <a16:colId xmlns:a16="http://schemas.microsoft.com/office/drawing/2014/main" val="1412518297"/>
                        </a:ext>
                      </a:extLst>
                    </a:gridCol>
                    <a:gridCol w="1726732">
                      <a:extLst>
                        <a:ext uri="{9D8B030D-6E8A-4147-A177-3AD203B41FA5}">
                          <a16:colId xmlns:a16="http://schemas.microsoft.com/office/drawing/2014/main" val="1037433533"/>
                        </a:ext>
                      </a:extLst>
                    </a:gridCol>
                  </a:tblGrid>
                  <a:tr h="1052971"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Groupement protecteur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Protège de…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b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Déprotection ne touche pas…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58376006"/>
                      </a:ext>
                    </a:extLst>
                  </a:tr>
                  <a:tr h="1673732"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Acétal (a)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u="none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c : </a:t>
                          </a:r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N-Tosylimidazole, NaH, DMF</a:t>
                          </a:r>
                        </a:p>
                        <a:p>
                          <a:r>
                            <a:rPr lang="fr-FR" sz="1400" u="none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d : </a:t>
                          </a:r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NaH, DMF</a:t>
                          </a:r>
                        </a:p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e : LiAlH</a:t>
                          </a:r>
                          <a:r>
                            <a:rPr lang="fr-FR" sz="1400" baseline="-250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4</a:t>
                          </a:r>
                          <a:r>
                            <a:rPr lang="fr-FR" sz="1400" baseline="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, THF</a:t>
                          </a:r>
                        </a:p>
                        <a:p>
                          <a:r>
                            <a:rPr lang="fr-FR" sz="1400" baseline="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f : PMBCl, NaH, DMF</a:t>
                          </a:r>
                          <a:endParaRPr lang="fr-FR" sz="14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g (conditions </a:t>
                          </a:r>
                          <a:r>
                            <a:rPr lang="fr-FR" sz="1400" dirty="0" err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AcOH</a:t>
                          </a:r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/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fr-FR" sz="14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𝐻</m:t>
                                  </m:r>
                                </m:e>
                                <m:sub>
                                  <m:r>
                                    <a:rPr lang="fr-FR" sz="1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fr-FR" sz="1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𝑂</m:t>
                              </m:r>
                            </m:oMath>
                          </a14:m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:</a:t>
                          </a:r>
                        </a:p>
                        <a:p>
                          <a:endParaRPr lang="fr-FR" sz="14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r>
                            <a:rPr lang="fr-FR" sz="1400" b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Orthogonal</a:t>
                          </a:r>
                          <a:r>
                            <a:rPr lang="fr-FR" sz="1400" baseline="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à </a:t>
                          </a:r>
                          <a:r>
                            <a:rPr lang="fr-FR" sz="1400" baseline="0" dirty="0" err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OMe</a:t>
                          </a:r>
                          <a:r>
                            <a:rPr lang="fr-FR" sz="1400" baseline="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et OPMB</a:t>
                          </a:r>
                          <a:endParaRPr lang="fr-FR" sz="14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13406353"/>
                      </a:ext>
                    </a:extLst>
                  </a:tr>
                  <a:tr h="1913212">
                    <a:tc>
                      <a:txBody>
                        <a:bodyPr/>
                        <a:lstStyle/>
                        <a:p>
                          <a:r>
                            <a:rPr lang="fr-FR" sz="1400" dirty="0" err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Etheroxyde</a:t>
                          </a:r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(b)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Etapes </a:t>
                          </a:r>
                          <a:r>
                            <a:rPr lang="fr-FR" sz="1400" dirty="0" err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c,d,e,f</a:t>
                          </a:r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.</a:t>
                          </a:r>
                        </a:p>
                        <a:p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Utilisation NaH (d)</a:t>
                          </a:r>
                        </a:p>
                        <a:p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g : Hydrolyse de l’acétal</a:t>
                          </a:r>
                        </a:p>
                        <a:p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h : Halogénation</a:t>
                          </a:r>
                        </a:p>
                        <a:p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i : Protection MOM ou TBDMS</a:t>
                          </a:r>
                        </a:p>
                        <a:p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j : Elimination E2 avec </a:t>
                          </a:r>
                          <a:r>
                            <a:rPr lang="fr-FR" sz="1400" dirty="0" err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TBuOK</a:t>
                          </a:r>
                          <a:endParaRPr lang="fr-FR" sz="14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k : par le mercure</a:t>
                          </a:r>
                        </a:p>
                        <a:p>
                          <a:endParaRPr lang="fr-FR" sz="14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r>
                            <a:rPr lang="fr-FR" sz="1400" b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Orthogonal</a:t>
                          </a:r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à OPMB, OMOM, OTBDMS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184335686"/>
                      </a:ext>
                    </a:extLst>
                  </a:tr>
                  <a:tr h="1052971">
                    <a:tc>
                      <a:txBody>
                        <a:bodyPr/>
                        <a:lstStyle/>
                        <a:p>
                          <a:endParaRPr lang="fr-FR" sz="14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14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1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85381080"/>
                      </a:ext>
                    </a:extLst>
                  </a:tr>
                  <a:tr h="1052971">
                    <a:tc>
                      <a:txBody>
                        <a:bodyPr/>
                        <a:lstStyle/>
                        <a:p>
                          <a:endParaRPr lang="fr-FR" sz="1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1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14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91038263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au 5">
                <a:extLst>
                  <a:ext uri="{FF2B5EF4-FFF2-40B4-BE49-F238E27FC236}">
                    <a16:creationId xmlns:a16="http://schemas.microsoft.com/office/drawing/2014/main" id="{86592E84-89BF-4B00-82DF-F38D226D57F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23707389"/>
                  </p:ext>
                </p:extLst>
              </p:nvPr>
            </p:nvGraphicFramePr>
            <p:xfrm>
              <a:off x="7011803" y="112143"/>
              <a:ext cx="5180196" cy="684432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375739">
                      <a:extLst>
                        <a:ext uri="{9D8B030D-6E8A-4147-A177-3AD203B41FA5}">
                          <a16:colId xmlns:a16="http://schemas.microsoft.com/office/drawing/2014/main" val="239277212"/>
                        </a:ext>
                      </a:extLst>
                    </a:gridCol>
                    <a:gridCol w="2077725">
                      <a:extLst>
                        <a:ext uri="{9D8B030D-6E8A-4147-A177-3AD203B41FA5}">
                          <a16:colId xmlns:a16="http://schemas.microsoft.com/office/drawing/2014/main" val="1412518297"/>
                        </a:ext>
                      </a:extLst>
                    </a:gridCol>
                    <a:gridCol w="1726732">
                      <a:extLst>
                        <a:ext uri="{9D8B030D-6E8A-4147-A177-3AD203B41FA5}">
                          <a16:colId xmlns:a16="http://schemas.microsoft.com/office/drawing/2014/main" val="1037433533"/>
                        </a:ext>
                      </a:extLst>
                    </a:gridCol>
                  </a:tblGrid>
                  <a:tr h="1052971"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Groupement protecteur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Protège de…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b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Déprotection ne touche pas…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58376006"/>
                      </a:ext>
                    </a:extLst>
                  </a:tr>
                  <a:tr h="1673732"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Acétal (a)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u="none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c : </a:t>
                          </a:r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N-Tosylimidazole, NaH, DMF</a:t>
                          </a:r>
                        </a:p>
                        <a:p>
                          <a:r>
                            <a:rPr lang="fr-FR" sz="1400" u="none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d : </a:t>
                          </a:r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NaH, DMF</a:t>
                          </a:r>
                        </a:p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e : LiAlH</a:t>
                          </a:r>
                          <a:r>
                            <a:rPr lang="fr-FR" sz="1400" baseline="-250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4</a:t>
                          </a:r>
                          <a:r>
                            <a:rPr lang="fr-FR" sz="1400" baseline="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, THF</a:t>
                          </a:r>
                        </a:p>
                        <a:p>
                          <a:r>
                            <a:rPr lang="fr-FR" sz="1400" baseline="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f : PMBCl, NaH, DMF</a:t>
                          </a:r>
                          <a:endParaRPr lang="fr-FR" sz="14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707" t="-63636" r="-1060" b="-2465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13406353"/>
                      </a:ext>
                    </a:extLst>
                  </a:tr>
                  <a:tr h="2011680">
                    <a:tc>
                      <a:txBody>
                        <a:bodyPr/>
                        <a:lstStyle/>
                        <a:p>
                          <a:r>
                            <a:rPr lang="fr-FR" sz="1400" dirty="0" err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Etheroxyde</a:t>
                          </a:r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(b)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Etapes </a:t>
                          </a:r>
                          <a:r>
                            <a:rPr lang="fr-FR" sz="1400" dirty="0" err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c,d,e,f</a:t>
                          </a:r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.</a:t>
                          </a:r>
                        </a:p>
                        <a:p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Utilisation NaH (d)</a:t>
                          </a:r>
                        </a:p>
                        <a:p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g : Hydrolyse de l’acétal</a:t>
                          </a:r>
                        </a:p>
                        <a:p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h : Halogénation</a:t>
                          </a:r>
                        </a:p>
                        <a:p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i : Protection MOM ou TBDMS</a:t>
                          </a:r>
                        </a:p>
                        <a:p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j : Elimination E2 avec </a:t>
                          </a:r>
                          <a:r>
                            <a:rPr lang="fr-FR" sz="1400" dirty="0" err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TBuOK</a:t>
                          </a:r>
                          <a:endParaRPr lang="fr-FR" sz="14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k : par le mercure</a:t>
                          </a:r>
                        </a:p>
                        <a:p>
                          <a:endParaRPr lang="fr-FR" sz="14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r>
                            <a:rPr lang="fr-FR" sz="1400" b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Orthogonal</a:t>
                          </a:r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à OPMB, OMOM, OTBDMS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184335686"/>
                      </a:ext>
                    </a:extLst>
                  </a:tr>
                  <a:tr h="1052971">
                    <a:tc>
                      <a:txBody>
                        <a:bodyPr/>
                        <a:lstStyle/>
                        <a:p>
                          <a:endParaRPr lang="fr-FR" sz="14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14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1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85381080"/>
                      </a:ext>
                    </a:extLst>
                  </a:tr>
                  <a:tr h="1052971">
                    <a:tc>
                      <a:txBody>
                        <a:bodyPr/>
                        <a:lstStyle/>
                        <a:p>
                          <a:endParaRPr lang="fr-FR" sz="1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1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14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91038263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Rectangle 6">
            <a:extLst>
              <a:ext uri="{FF2B5EF4-FFF2-40B4-BE49-F238E27FC236}">
                <a16:creationId xmlns:a16="http://schemas.microsoft.com/office/drawing/2014/main" id="{BD8468A7-8A69-4071-B71E-0B38FA2DABD0}"/>
              </a:ext>
            </a:extLst>
          </p:cNvPr>
          <p:cNvSpPr/>
          <p:nvPr/>
        </p:nvSpPr>
        <p:spPr>
          <a:xfrm rot="5400000">
            <a:off x="4123112" y="1118650"/>
            <a:ext cx="578323" cy="31945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191E06C-2855-4C3B-8DEF-4B6BCD27B07E}"/>
              </a:ext>
            </a:extLst>
          </p:cNvPr>
          <p:cNvSpPr/>
          <p:nvPr/>
        </p:nvSpPr>
        <p:spPr>
          <a:xfrm rot="5400000">
            <a:off x="6428508" y="1118649"/>
            <a:ext cx="578323" cy="31945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F0B5568-F8A1-4C79-9E60-50F3FEFF98A3}"/>
              </a:ext>
            </a:extLst>
          </p:cNvPr>
          <p:cNvSpPr/>
          <p:nvPr/>
        </p:nvSpPr>
        <p:spPr>
          <a:xfrm rot="5400000">
            <a:off x="6428508" y="2732306"/>
            <a:ext cx="578323" cy="31945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CE3F96B-93DD-4048-9CBE-84BC168B96F8}"/>
              </a:ext>
            </a:extLst>
          </p:cNvPr>
          <p:cNvSpPr/>
          <p:nvPr/>
        </p:nvSpPr>
        <p:spPr>
          <a:xfrm rot="5400000">
            <a:off x="3964370" y="2861028"/>
            <a:ext cx="578323" cy="31945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BA5253E-7919-43CF-8A34-F480F8A22185}"/>
              </a:ext>
            </a:extLst>
          </p:cNvPr>
          <p:cNvSpPr/>
          <p:nvPr/>
        </p:nvSpPr>
        <p:spPr>
          <a:xfrm rot="5400000">
            <a:off x="1729324" y="2662941"/>
            <a:ext cx="439589" cy="31945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E4F256D-B8F5-4DE9-BF29-ABCF3714D7F7}"/>
              </a:ext>
            </a:extLst>
          </p:cNvPr>
          <p:cNvSpPr/>
          <p:nvPr/>
        </p:nvSpPr>
        <p:spPr>
          <a:xfrm>
            <a:off x="199505" y="5062451"/>
            <a:ext cx="6550430" cy="16043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116FC6-D8B7-4846-AAB1-EA9EBB680B36}"/>
              </a:ext>
            </a:extLst>
          </p:cNvPr>
          <p:cNvSpPr/>
          <p:nvPr/>
        </p:nvSpPr>
        <p:spPr>
          <a:xfrm>
            <a:off x="2726575" y="4821382"/>
            <a:ext cx="756458" cy="3158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017DE11-3622-4E07-B402-8478D4CA7531}"/>
              </a:ext>
            </a:extLst>
          </p:cNvPr>
          <p:cNvSpPr/>
          <p:nvPr/>
        </p:nvSpPr>
        <p:spPr>
          <a:xfrm>
            <a:off x="4912822" y="4763193"/>
            <a:ext cx="756458" cy="3158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B9F0800-F53A-4927-B6B3-8CB29CCBEE5C}"/>
              </a:ext>
            </a:extLst>
          </p:cNvPr>
          <p:cNvSpPr/>
          <p:nvPr/>
        </p:nvSpPr>
        <p:spPr>
          <a:xfrm>
            <a:off x="1030778" y="4763193"/>
            <a:ext cx="266008" cy="374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B8425EB-D5D4-40CD-808A-62073713BA92}"/>
              </a:ext>
            </a:extLst>
          </p:cNvPr>
          <p:cNvSpPr/>
          <p:nvPr/>
        </p:nvSpPr>
        <p:spPr>
          <a:xfrm>
            <a:off x="1296786" y="4971011"/>
            <a:ext cx="349134" cy="1662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7BA9DF4-75A0-4EC7-8D83-5DEEC202413B}"/>
              </a:ext>
            </a:extLst>
          </p:cNvPr>
          <p:cNvSpPr/>
          <p:nvPr/>
        </p:nvSpPr>
        <p:spPr>
          <a:xfrm>
            <a:off x="2405005" y="5062451"/>
            <a:ext cx="390014" cy="1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29F5403-D4B7-4D98-8DF1-1F62BAF2DBCA}"/>
              </a:ext>
            </a:extLst>
          </p:cNvPr>
          <p:cNvSpPr/>
          <p:nvPr/>
        </p:nvSpPr>
        <p:spPr>
          <a:xfrm>
            <a:off x="4522808" y="4055321"/>
            <a:ext cx="390014" cy="1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56DDDF8-10C6-4762-ABF3-C03A695AA184}"/>
              </a:ext>
            </a:extLst>
          </p:cNvPr>
          <p:cNvSpPr/>
          <p:nvPr/>
        </p:nvSpPr>
        <p:spPr>
          <a:xfrm>
            <a:off x="4572000" y="2400182"/>
            <a:ext cx="390014" cy="1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15A189A-482F-4284-A56F-A4C650FF6CDB}"/>
              </a:ext>
            </a:extLst>
          </p:cNvPr>
          <p:cNvSpPr/>
          <p:nvPr/>
        </p:nvSpPr>
        <p:spPr>
          <a:xfrm>
            <a:off x="2203554" y="2400182"/>
            <a:ext cx="513664" cy="1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8499949-457A-4DB2-8C0B-A4819EFEFB30}"/>
              </a:ext>
            </a:extLst>
          </p:cNvPr>
          <p:cNvSpPr/>
          <p:nvPr/>
        </p:nvSpPr>
        <p:spPr>
          <a:xfrm>
            <a:off x="2243252" y="2665091"/>
            <a:ext cx="390014" cy="1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F2563B2-DB7A-4F07-BAFB-F3CAD011EBAF}"/>
              </a:ext>
            </a:extLst>
          </p:cNvPr>
          <p:cNvSpPr/>
          <p:nvPr/>
        </p:nvSpPr>
        <p:spPr>
          <a:xfrm>
            <a:off x="4572000" y="743991"/>
            <a:ext cx="390014" cy="1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49A7E74-F6A5-46DE-B46C-52C09E4F3278}"/>
              </a:ext>
            </a:extLst>
          </p:cNvPr>
          <p:cNvSpPr/>
          <p:nvPr/>
        </p:nvSpPr>
        <p:spPr>
          <a:xfrm>
            <a:off x="6025028" y="1567537"/>
            <a:ext cx="390014" cy="1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70E8664-3E8C-4DB0-970C-76F6821248C4}"/>
              </a:ext>
            </a:extLst>
          </p:cNvPr>
          <p:cNvSpPr/>
          <p:nvPr/>
        </p:nvSpPr>
        <p:spPr>
          <a:xfrm>
            <a:off x="2633266" y="5660379"/>
            <a:ext cx="390014" cy="1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7978710-ED8B-4758-917F-1888A735FFA0}"/>
              </a:ext>
            </a:extLst>
          </p:cNvPr>
          <p:cNvSpPr/>
          <p:nvPr/>
        </p:nvSpPr>
        <p:spPr>
          <a:xfrm>
            <a:off x="2209998" y="730519"/>
            <a:ext cx="390014" cy="1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DEFF922E-461C-4085-98D2-04D59387BD4D}"/>
              </a:ext>
            </a:extLst>
          </p:cNvPr>
          <p:cNvSpPr txBox="1"/>
          <p:nvPr/>
        </p:nvSpPr>
        <p:spPr>
          <a:xfrm>
            <a:off x="2135201" y="560797"/>
            <a:ext cx="500613" cy="369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a,b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5754F743-D98F-456B-B748-4A5773507235}"/>
              </a:ext>
            </a:extLst>
          </p:cNvPr>
          <p:cNvSpPr txBox="1"/>
          <p:nvPr/>
        </p:nvSpPr>
        <p:spPr>
          <a:xfrm>
            <a:off x="4388195" y="552810"/>
            <a:ext cx="500613" cy="369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c,d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57A6615F-6D01-41B8-8154-C8C4375BFA49}"/>
              </a:ext>
            </a:extLst>
          </p:cNvPr>
          <p:cNvSpPr txBox="1"/>
          <p:nvPr/>
        </p:nvSpPr>
        <p:spPr>
          <a:xfrm>
            <a:off x="5962190" y="1459503"/>
            <a:ext cx="500613" cy="369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e,f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FCA9B9A8-A38B-4114-AB86-95DE6CCB91F4}"/>
              </a:ext>
            </a:extLst>
          </p:cNvPr>
          <p:cNvSpPr txBox="1"/>
          <p:nvPr/>
        </p:nvSpPr>
        <p:spPr>
          <a:xfrm>
            <a:off x="4415342" y="2186214"/>
            <a:ext cx="500613" cy="369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g,h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80867963-A5E7-42C6-9FF6-3B69606404C9}"/>
              </a:ext>
            </a:extLst>
          </p:cNvPr>
          <p:cNvSpPr txBox="1"/>
          <p:nvPr/>
        </p:nvSpPr>
        <p:spPr>
          <a:xfrm>
            <a:off x="2085632" y="2190323"/>
            <a:ext cx="222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i(i’),j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7C82AD4-1755-4C61-836D-DF57BA330893}"/>
              </a:ext>
            </a:extLst>
          </p:cNvPr>
          <p:cNvSpPr/>
          <p:nvPr/>
        </p:nvSpPr>
        <p:spPr>
          <a:xfrm>
            <a:off x="1163782" y="3310522"/>
            <a:ext cx="390014" cy="1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8C8B80E-CFB0-4C3F-9D30-B0C33CB01993}"/>
              </a:ext>
            </a:extLst>
          </p:cNvPr>
          <p:cNvSpPr/>
          <p:nvPr/>
        </p:nvSpPr>
        <p:spPr>
          <a:xfrm>
            <a:off x="2190500" y="4058601"/>
            <a:ext cx="390014" cy="1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77D1A4A9-6B45-45CB-AA6A-E6D311A4A554}"/>
              </a:ext>
            </a:extLst>
          </p:cNvPr>
          <p:cNvSpPr txBox="1"/>
          <p:nvPr/>
        </p:nvSpPr>
        <p:spPr>
          <a:xfrm>
            <a:off x="1187590" y="3263947"/>
            <a:ext cx="500613" cy="369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k,l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35A2334B-4CDD-4618-9F84-569D78A0D47D}"/>
              </a:ext>
            </a:extLst>
          </p:cNvPr>
          <p:cNvSpPr txBox="1"/>
          <p:nvPr/>
        </p:nvSpPr>
        <p:spPr>
          <a:xfrm>
            <a:off x="2225962" y="3869189"/>
            <a:ext cx="500613" cy="369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s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5CFF0AAA-23D9-4674-A3AB-5895204B1111}"/>
              </a:ext>
            </a:extLst>
          </p:cNvPr>
          <p:cNvSpPr txBox="1"/>
          <p:nvPr/>
        </p:nvSpPr>
        <p:spPr>
          <a:xfrm>
            <a:off x="4569229" y="3864478"/>
            <a:ext cx="500613" cy="369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1984215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8BF040DA-2B16-498F-8196-5515D64E66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143"/>
            <a:ext cx="7011803" cy="639554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au 5">
                <a:extLst>
                  <a:ext uri="{FF2B5EF4-FFF2-40B4-BE49-F238E27FC236}">
                    <a16:creationId xmlns:a16="http://schemas.microsoft.com/office/drawing/2014/main" id="{86592E84-89BF-4B00-82DF-F38D226D57F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62820725"/>
                  </p:ext>
                </p:extLst>
              </p:nvPr>
            </p:nvGraphicFramePr>
            <p:xfrm>
              <a:off x="6863458" y="-8313"/>
              <a:ext cx="5292436" cy="685800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496291">
                      <a:extLst>
                        <a:ext uri="{9D8B030D-6E8A-4147-A177-3AD203B41FA5}">
                          <a16:colId xmlns:a16="http://schemas.microsoft.com/office/drawing/2014/main" val="239277212"/>
                        </a:ext>
                      </a:extLst>
                    </a:gridCol>
                    <a:gridCol w="2032000">
                      <a:extLst>
                        <a:ext uri="{9D8B030D-6E8A-4147-A177-3AD203B41FA5}">
                          <a16:colId xmlns:a16="http://schemas.microsoft.com/office/drawing/2014/main" val="1412518297"/>
                        </a:ext>
                      </a:extLst>
                    </a:gridCol>
                    <a:gridCol w="1764145">
                      <a:extLst>
                        <a:ext uri="{9D8B030D-6E8A-4147-A177-3AD203B41FA5}">
                          <a16:colId xmlns:a16="http://schemas.microsoft.com/office/drawing/2014/main" val="1037433533"/>
                        </a:ext>
                      </a:extLst>
                    </a:gridCol>
                  </a:tblGrid>
                  <a:tr h="887912"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Groupement protecteur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Protège de…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b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Déprotection ne touche pas…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58376006"/>
                      </a:ext>
                    </a:extLst>
                  </a:tr>
                  <a:tr h="1621308"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Acétal (a)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u="none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c : </a:t>
                          </a:r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N-Tosylimidazole, NaH, DMF</a:t>
                          </a:r>
                        </a:p>
                        <a:p>
                          <a:r>
                            <a:rPr lang="fr-FR" sz="1400" u="none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d : </a:t>
                          </a:r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NaH, DMF</a:t>
                          </a:r>
                        </a:p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e : LiAlH</a:t>
                          </a:r>
                          <a:r>
                            <a:rPr lang="fr-FR" sz="1400" baseline="-250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4</a:t>
                          </a:r>
                          <a:r>
                            <a:rPr lang="fr-FR" sz="1400" baseline="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, THF</a:t>
                          </a:r>
                        </a:p>
                        <a:p>
                          <a:r>
                            <a:rPr lang="fr-FR" sz="1400" baseline="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f : PMBCl, NaH, DMF</a:t>
                          </a:r>
                          <a:endParaRPr lang="fr-FR" sz="14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g (conditions </a:t>
                          </a:r>
                          <a:r>
                            <a:rPr lang="fr-FR" sz="1400" dirty="0" err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AcOH</a:t>
                          </a:r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/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fr-FR" sz="14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𝐻</m:t>
                                  </m:r>
                                </m:e>
                                <m:sub>
                                  <m:r>
                                    <a:rPr lang="fr-FR" sz="1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fr-FR" sz="1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𝑂</m:t>
                              </m:r>
                            </m:oMath>
                          </a14:m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:</a:t>
                          </a:r>
                        </a:p>
                        <a:p>
                          <a:endParaRPr lang="fr-FR" sz="14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r>
                            <a:rPr lang="fr-FR" sz="1400" b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Orthogonal</a:t>
                          </a:r>
                          <a:r>
                            <a:rPr lang="fr-FR" sz="1400" baseline="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à </a:t>
                          </a:r>
                          <a:r>
                            <a:rPr lang="fr-FR" sz="1400" baseline="0" dirty="0" err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OMe</a:t>
                          </a:r>
                          <a:r>
                            <a:rPr lang="fr-FR" sz="1400" baseline="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et OPMB</a:t>
                          </a:r>
                          <a:endParaRPr lang="fr-FR" sz="14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13406353"/>
                      </a:ext>
                    </a:extLst>
                  </a:tr>
                  <a:tr h="2057814">
                    <a:tc>
                      <a:txBody>
                        <a:bodyPr/>
                        <a:lstStyle/>
                        <a:p>
                          <a:r>
                            <a:rPr lang="fr-FR" sz="1400" dirty="0" err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Etheroxyde</a:t>
                          </a:r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(b)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Etapes </a:t>
                          </a:r>
                          <a:r>
                            <a:rPr lang="fr-FR" sz="1400" dirty="0" err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c,d,e,f</a:t>
                          </a:r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.</a:t>
                          </a:r>
                        </a:p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Utilisation NaH (d)</a:t>
                          </a:r>
                        </a:p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g : Hydrolyse de l’acétal</a:t>
                          </a:r>
                        </a:p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h : Halogénation</a:t>
                          </a:r>
                        </a:p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i : Protection MOM ou TBDMS</a:t>
                          </a:r>
                        </a:p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j : Elimination E2 avec </a:t>
                          </a:r>
                          <a:r>
                            <a:rPr lang="fr-FR" sz="1400" dirty="0" err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TBuOK</a:t>
                          </a:r>
                          <a:endParaRPr lang="fr-FR" sz="14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k : par le mercure</a:t>
                          </a:r>
                        </a:p>
                        <a:p>
                          <a:endParaRPr lang="fr-FR" sz="14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r>
                            <a:rPr lang="fr-FR" sz="1400" b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Orthogonal</a:t>
                          </a:r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à OPMB, OMOM, OTBDMS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184335686"/>
                      </a:ext>
                    </a:extLst>
                  </a:tr>
                  <a:tr h="1403055">
                    <a:tc>
                      <a:txBody>
                        <a:bodyPr/>
                        <a:lstStyle/>
                        <a:p>
                          <a:r>
                            <a:rPr lang="fr-FR" sz="1400" dirty="0" err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Paramethoxybenzyle</a:t>
                          </a:r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(f)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Etapes </a:t>
                          </a:r>
                          <a:r>
                            <a:rPr lang="fr-FR" sz="1400" dirty="0" err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g,h,i,j,k</a:t>
                          </a:r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.</a:t>
                          </a:r>
                        </a:p>
                        <a:p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l : </a:t>
                          </a:r>
                          <a:r>
                            <a:rPr lang="fr-FR" sz="1400" dirty="0" err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MsCl</a:t>
                          </a:r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, Et</a:t>
                          </a:r>
                          <a:r>
                            <a:rPr lang="fr-FR" sz="1400" baseline="-250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3</a:t>
                          </a:r>
                          <a:r>
                            <a:rPr lang="fr-FR" sz="1400" baseline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N, CH</a:t>
                          </a:r>
                          <a:r>
                            <a:rPr lang="fr-FR" sz="1400" baseline="-250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2</a:t>
                          </a:r>
                          <a:r>
                            <a:rPr lang="fr-FR" sz="1400" baseline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Cl</a:t>
                          </a:r>
                          <a:r>
                            <a:rPr lang="fr-FR" sz="1400" baseline="-250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2</a:t>
                          </a:r>
                        </a:p>
                        <a:p>
                          <a:r>
                            <a:rPr lang="fr-FR" sz="1400" baseline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Etapes s : Déprotection MOM ou TBDMS</a:t>
                          </a:r>
                        </a:p>
                        <a:p>
                          <a:r>
                            <a:rPr lang="fr-FR" sz="1400" baseline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t : estérification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Ce groupement est </a:t>
                          </a:r>
                          <a:r>
                            <a:rPr lang="fr-FR" sz="1400" b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orthogonal</a:t>
                          </a:r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à tout les autres!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85381080"/>
                      </a:ext>
                    </a:extLst>
                  </a:tr>
                  <a:tr h="887912">
                    <a:tc>
                      <a:txBody>
                        <a:bodyPr/>
                        <a:lstStyle/>
                        <a:p>
                          <a:endParaRPr lang="fr-FR" sz="14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14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14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91038263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au 5">
                <a:extLst>
                  <a:ext uri="{FF2B5EF4-FFF2-40B4-BE49-F238E27FC236}">
                    <a16:creationId xmlns:a16="http://schemas.microsoft.com/office/drawing/2014/main" id="{86592E84-89BF-4B00-82DF-F38D226D57F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62820725"/>
                  </p:ext>
                </p:extLst>
              </p:nvPr>
            </p:nvGraphicFramePr>
            <p:xfrm>
              <a:off x="6863458" y="-8313"/>
              <a:ext cx="5292436" cy="685800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496291">
                      <a:extLst>
                        <a:ext uri="{9D8B030D-6E8A-4147-A177-3AD203B41FA5}">
                          <a16:colId xmlns:a16="http://schemas.microsoft.com/office/drawing/2014/main" val="239277212"/>
                        </a:ext>
                      </a:extLst>
                    </a:gridCol>
                    <a:gridCol w="2032000">
                      <a:extLst>
                        <a:ext uri="{9D8B030D-6E8A-4147-A177-3AD203B41FA5}">
                          <a16:colId xmlns:a16="http://schemas.microsoft.com/office/drawing/2014/main" val="1412518297"/>
                        </a:ext>
                      </a:extLst>
                    </a:gridCol>
                    <a:gridCol w="1764145">
                      <a:extLst>
                        <a:ext uri="{9D8B030D-6E8A-4147-A177-3AD203B41FA5}">
                          <a16:colId xmlns:a16="http://schemas.microsoft.com/office/drawing/2014/main" val="1037433533"/>
                        </a:ext>
                      </a:extLst>
                    </a:gridCol>
                  </a:tblGrid>
                  <a:tr h="887912"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Groupement protecteur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Protège de…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b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Déprotection ne touche pas…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58376006"/>
                      </a:ext>
                    </a:extLst>
                  </a:tr>
                  <a:tr h="1621308"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Acétal (a)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u="none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c : </a:t>
                          </a:r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N-Tosylimidazole, NaH, DMF</a:t>
                          </a:r>
                        </a:p>
                        <a:p>
                          <a:r>
                            <a:rPr lang="fr-FR" sz="1400" u="none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d : </a:t>
                          </a:r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NaH, DMF</a:t>
                          </a:r>
                        </a:p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e : LiAlH</a:t>
                          </a:r>
                          <a:r>
                            <a:rPr lang="fr-FR" sz="1400" baseline="-250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4</a:t>
                          </a:r>
                          <a:r>
                            <a:rPr lang="fr-FR" sz="1400" baseline="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, THF</a:t>
                          </a:r>
                        </a:p>
                        <a:p>
                          <a:r>
                            <a:rPr lang="fr-FR" sz="1400" baseline="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f : PMBCl, NaH, DMF</a:t>
                          </a:r>
                          <a:endParaRPr lang="fr-FR" sz="14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345" t="-55639" r="-690" b="-26917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13406353"/>
                      </a:ext>
                    </a:extLst>
                  </a:tr>
                  <a:tr h="2057814">
                    <a:tc>
                      <a:txBody>
                        <a:bodyPr/>
                        <a:lstStyle/>
                        <a:p>
                          <a:r>
                            <a:rPr lang="fr-FR" sz="1400" dirty="0" err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Etheroxyde</a:t>
                          </a:r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(b)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Etapes </a:t>
                          </a:r>
                          <a:r>
                            <a:rPr lang="fr-FR" sz="1400" dirty="0" err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c,d,e,f</a:t>
                          </a:r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.</a:t>
                          </a:r>
                        </a:p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Utilisation NaH (d)</a:t>
                          </a:r>
                        </a:p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g : Hydrolyse de l’acétal</a:t>
                          </a:r>
                        </a:p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h : Halogénation</a:t>
                          </a:r>
                        </a:p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i : Protection MOM ou TBDMS</a:t>
                          </a:r>
                        </a:p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j : Elimination E2 avec </a:t>
                          </a:r>
                          <a:r>
                            <a:rPr lang="fr-FR" sz="1400" dirty="0" err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TBuOK</a:t>
                          </a:r>
                          <a:endParaRPr lang="fr-FR" sz="14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k : par le mercure</a:t>
                          </a:r>
                        </a:p>
                        <a:p>
                          <a:endParaRPr lang="fr-FR" sz="14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r>
                            <a:rPr lang="fr-FR" sz="1400" b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Orthogonal</a:t>
                          </a:r>
                          <a:r>
                            <a:rPr lang="fr-FR" sz="14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à OPMB, OMOM, OTBDMS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184335686"/>
                      </a:ext>
                    </a:extLst>
                  </a:tr>
                  <a:tr h="1403055">
                    <a:tc>
                      <a:txBody>
                        <a:bodyPr/>
                        <a:lstStyle/>
                        <a:p>
                          <a:r>
                            <a:rPr lang="fr-FR" sz="1400" dirty="0" err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Paramethoxybenzyle</a:t>
                          </a:r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(f)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Etapes </a:t>
                          </a:r>
                          <a:r>
                            <a:rPr lang="fr-FR" sz="1400" dirty="0" err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g,h,i,j,k</a:t>
                          </a:r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.</a:t>
                          </a:r>
                        </a:p>
                        <a:p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l : </a:t>
                          </a:r>
                          <a:r>
                            <a:rPr lang="fr-FR" sz="1400" dirty="0" err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MsCl</a:t>
                          </a:r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, Et</a:t>
                          </a:r>
                          <a:r>
                            <a:rPr lang="fr-FR" sz="1400" baseline="-250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3</a:t>
                          </a:r>
                          <a:r>
                            <a:rPr lang="fr-FR" sz="1400" baseline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N, CH</a:t>
                          </a:r>
                          <a:r>
                            <a:rPr lang="fr-FR" sz="1400" baseline="-250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2</a:t>
                          </a:r>
                          <a:r>
                            <a:rPr lang="fr-FR" sz="1400" baseline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Cl</a:t>
                          </a:r>
                          <a:r>
                            <a:rPr lang="fr-FR" sz="1400" baseline="-250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2</a:t>
                          </a:r>
                        </a:p>
                        <a:p>
                          <a:r>
                            <a:rPr lang="fr-FR" sz="1400" baseline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Etapes s : Déprotection MOM ou TBDMS</a:t>
                          </a:r>
                        </a:p>
                        <a:p>
                          <a:r>
                            <a:rPr lang="fr-FR" sz="1400" baseline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Etape t : estérification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Ce groupement est </a:t>
                          </a:r>
                          <a:r>
                            <a:rPr lang="fr-FR" sz="1400" b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orthogonal</a:t>
                          </a:r>
                          <a:r>
                            <a:rPr lang="fr-FR" sz="14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à tout les autres!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85381080"/>
                      </a:ext>
                    </a:extLst>
                  </a:tr>
                  <a:tr h="887912">
                    <a:tc>
                      <a:txBody>
                        <a:bodyPr/>
                        <a:lstStyle/>
                        <a:p>
                          <a:endParaRPr lang="fr-FR" sz="14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14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14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91038263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Rectangle 6">
            <a:extLst>
              <a:ext uri="{FF2B5EF4-FFF2-40B4-BE49-F238E27FC236}">
                <a16:creationId xmlns:a16="http://schemas.microsoft.com/office/drawing/2014/main" id="{BD8468A7-8A69-4071-B71E-0B38FA2DABD0}"/>
              </a:ext>
            </a:extLst>
          </p:cNvPr>
          <p:cNvSpPr/>
          <p:nvPr/>
        </p:nvSpPr>
        <p:spPr>
          <a:xfrm rot="5400000">
            <a:off x="5944633" y="2185488"/>
            <a:ext cx="578323" cy="5138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191E06C-2855-4C3B-8DEF-4B6BCD27B07E}"/>
              </a:ext>
            </a:extLst>
          </p:cNvPr>
          <p:cNvSpPr/>
          <p:nvPr/>
        </p:nvSpPr>
        <p:spPr>
          <a:xfrm rot="5400000">
            <a:off x="3624668" y="4415736"/>
            <a:ext cx="483991" cy="51389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F0B5568-F8A1-4C79-9E60-50F3FEFF98A3}"/>
              </a:ext>
            </a:extLst>
          </p:cNvPr>
          <p:cNvSpPr/>
          <p:nvPr/>
        </p:nvSpPr>
        <p:spPr>
          <a:xfrm rot="5400000">
            <a:off x="3454730" y="2226359"/>
            <a:ext cx="578323" cy="47598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BA5253E-7919-43CF-8A34-F480F8A22185}"/>
              </a:ext>
            </a:extLst>
          </p:cNvPr>
          <p:cNvSpPr/>
          <p:nvPr/>
        </p:nvSpPr>
        <p:spPr>
          <a:xfrm rot="5400000">
            <a:off x="1274211" y="4434691"/>
            <a:ext cx="483989" cy="47598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D84AECA-C17E-430C-BFE6-8CB5EDA40A53}"/>
              </a:ext>
            </a:extLst>
          </p:cNvPr>
          <p:cNvSpPr/>
          <p:nvPr/>
        </p:nvSpPr>
        <p:spPr>
          <a:xfrm rot="5400000">
            <a:off x="5734854" y="4418509"/>
            <a:ext cx="483991" cy="51389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D8B310A-9952-4D59-8E6F-EA76E0D79AF5}"/>
              </a:ext>
            </a:extLst>
          </p:cNvPr>
          <p:cNvSpPr/>
          <p:nvPr/>
        </p:nvSpPr>
        <p:spPr>
          <a:xfrm rot="5400000">
            <a:off x="5734854" y="6008748"/>
            <a:ext cx="483991" cy="51389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C9B6062-042C-4061-8E03-8436EA0E933C}"/>
              </a:ext>
            </a:extLst>
          </p:cNvPr>
          <p:cNvSpPr/>
          <p:nvPr/>
        </p:nvSpPr>
        <p:spPr>
          <a:xfrm rot="5400000">
            <a:off x="3624667" y="6008748"/>
            <a:ext cx="483991" cy="51389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6C56DCC-7DE9-48B4-AD91-BE98C282A44A}"/>
              </a:ext>
            </a:extLst>
          </p:cNvPr>
          <p:cNvSpPr/>
          <p:nvPr/>
        </p:nvSpPr>
        <p:spPr>
          <a:xfrm rot="5400000">
            <a:off x="1286180" y="6086334"/>
            <a:ext cx="483991" cy="51389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4D1CC73-910C-434A-8A9A-24EACED63D9A}"/>
              </a:ext>
            </a:extLst>
          </p:cNvPr>
          <p:cNvSpPr/>
          <p:nvPr/>
        </p:nvSpPr>
        <p:spPr>
          <a:xfrm>
            <a:off x="432262" y="5203767"/>
            <a:ext cx="6201294" cy="1542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15E1D4C-E778-4071-878F-DEE8C4534F9B}"/>
              </a:ext>
            </a:extLst>
          </p:cNvPr>
          <p:cNvSpPr/>
          <p:nvPr/>
        </p:nvSpPr>
        <p:spPr>
          <a:xfrm>
            <a:off x="2685011" y="4772721"/>
            <a:ext cx="820889" cy="483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B3610AF-BEEC-4758-A107-68C2EBA84E20}"/>
              </a:ext>
            </a:extLst>
          </p:cNvPr>
          <p:cNvSpPr/>
          <p:nvPr/>
        </p:nvSpPr>
        <p:spPr>
          <a:xfrm>
            <a:off x="4929447" y="4816557"/>
            <a:ext cx="698269" cy="440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45DA7E3-A267-4AA3-A617-8F6C1B9EC946}"/>
              </a:ext>
            </a:extLst>
          </p:cNvPr>
          <p:cNvSpPr/>
          <p:nvPr/>
        </p:nvSpPr>
        <p:spPr>
          <a:xfrm>
            <a:off x="5527964" y="5020887"/>
            <a:ext cx="448886" cy="235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13B683D-56A4-4DAD-81CD-ACD52654CFC0}"/>
              </a:ext>
            </a:extLst>
          </p:cNvPr>
          <p:cNvSpPr/>
          <p:nvPr/>
        </p:nvSpPr>
        <p:spPr>
          <a:xfrm>
            <a:off x="1072342" y="4772721"/>
            <a:ext cx="102054" cy="4310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F12526B-9B3E-4053-8364-8D618090CC10}"/>
              </a:ext>
            </a:extLst>
          </p:cNvPr>
          <p:cNvSpPr/>
          <p:nvPr/>
        </p:nvSpPr>
        <p:spPr>
          <a:xfrm>
            <a:off x="1174396" y="5020887"/>
            <a:ext cx="432262" cy="180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31FB4F0-C51D-457B-AE0B-7B8C2F79052D}"/>
              </a:ext>
            </a:extLst>
          </p:cNvPr>
          <p:cNvSpPr/>
          <p:nvPr/>
        </p:nvSpPr>
        <p:spPr>
          <a:xfrm>
            <a:off x="1271230" y="4998837"/>
            <a:ext cx="335428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1FE01D0-C51C-4BC0-BACF-021B81235CA4}"/>
              </a:ext>
            </a:extLst>
          </p:cNvPr>
          <p:cNvSpPr/>
          <p:nvPr/>
        </p:nvSpPr>
        <p:spPr>
          <a:xfrm>
            <a:off x="2203554" y="4035750"/>
            <a:ext cx="390014" cy="1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55A5D06-A4D6-4A94-A681-1DC4F8277D77}"/>
              </a:ext>
            </a:extLst>
          </p:cNvPr>
          <p:cNvSpPr/>
          <p:nvPr/>
        </p:nvSpPr>
        <p:spPr>
          <a:xfrm>
            <a:off x="4508565" y="4048139"/>
            <a:ext cx="390014" cy="1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DADD47C-FA0B-4C34-A818-20BD353D34EB}"/>
              </a:ext>
            </a:extLst>
          </p:cNvPr>
          <p:cNvSpPr/>
          <p:nvPr/>
        </p:nvSpPr>
        <p:spPr>
          <a:xfrm>
            <a:off x="2203554" y="2375931"/>
            <a:ext cx="481457" cy="1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D91200C-D64B-4A41-8984-8697888207B2}"/>
              </a:ext>
            </a:extLst>
          </p:cNvPr>
          <p:cNvSpPr/>
          <p:nvPr/>
        </p:nvSpPr>
        <p:spPr>
          <a:xfrm>
            <a:off x="2328454" y="2687010"/>
            <a:ext cx="390014" cy="1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A1B0899-4E17-4063-A0A2-CC216BE23608}"/>
              </a:ext>
            </a:extLst>
          </p:cNvPr>
          <p:cNvSpPr/>
          <p:nvPr/>
        </p:nvSpPr>
        <p:spPr>
          <a:xfrm>
            <a:off x="4611546" y="2375931"/>
            <a:ext cx="390014" cy="1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71BBC61-5FF8-4A4C-971A-8502D92CEE8F}"/>
              </a:ext>
            </a:extLst>
          </p:cNvPr>
          <p:cNvSpPr/>
          <p:nvPr/>
        </p:nvSpPr>
        <p:spPr>
          <a:xfrm>
            <a:off x="4533506" y="703723"/>
            <a:ext cx="390014" cy="1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8389509-04AC-4827-BACE-54C14FEC5642}"/>
              </a:ext>
            </a:extLst>
          </p:cNvPr>
          <p:cNvSpPr/>
          <p:nvPr/>
        </p:nvSpPr>
        <p:spPr>
          <a:xfrm>
            <a:off x="2266004" y="734302"/>
            <a:ext cx="390014" cy="1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06A7FF16-AA36-454D-BCAE-24FAA99E01A7}"/>
              </a:ext>
            </a:extLst>
          </p:cNvPr>
          <p:cNvSpPr txBox="1"/>
          <p:nvPr/>
        </p:nvSpPr>
        <p:spPr>
          <a:xfrm>
            <a:off x="2135201" y="560797"/>
            <a:ext cx="500613" cy="369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a,b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ADA3F108-96E0-413B-923B-15B066363268}"/>
              </a:ext>
            </a:extLst>
          </p:cNvPr>
          <p:cNvSpPr txBox="1"/>
          <p:nvPr/>
        </p:nvSpPr>
        <p:spPr>
          <a:xfrm>
            <a:off x="4388195" y="552810"/>
            <a:ext cx="500613" cy="369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c,d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DD007B3-FD42-421A-8866-7ED868F479FC}"/>
              </a:ext>
            </a:extLst>
          </p:cNvPr>
          <p:cNvSpPr/>
          <p:nvPr/>
        </p:nvSpPr>
        <p:spPr>
          <a:xfrm>
            <a:off x="5987808" y="1569102"/>
            <a:ext cx="390014" cy="1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B55BE1E3-3C34-4A0D-9F02-EAE359A88D52}"/>
              </a:ext>
            </a:extLst>
          </p:cNvPr>
          <p:cNvSpPr txBox="1"/>
          <p:nvPr/>
        </p:nvSpPr>
        <p:spPr>
          <a:xfrm>
            <a:off x="5917951" y="1419449"/>
            <a:ext cx="500613" cy="369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e,f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57FC53B9-6D8E-451E-983B-3EE90183E802}"/>
              </a:ext>
            </a:extLst>
          </p:cNvPr>
          <p:cNvSpPr txBox="1"/>
          <p:nvPr/>
        </p:nvSpPr>
        <p:spPr>
          <a:xfrm>
            <a:off x="4415342" y="2186214"/>
            <a:ext cx="500613" cy="369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g,h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1A1E38DB-44D2-4E1D-9FDF-360E8ECF90A6}"/>
              </a:ext>
            </a:extLst>
          </p:cNvPr>
          <p:cNvSpPr txBox="1"/>
          <p:nvPr/>
        </p:nvSpPr>
        <p:spPr>
          <a:xfrm>
            <a:off x="2085632" y="2190323"/>
            <a:ext cx="222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i(i’),j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7F268E0-F074-4114-B631-036A9253B3D9}"/>
              </a:ext>
            </a:extLst>
          </p:cNvPr>
          <p:cNvSpPr/>
          <p:nvPr/>
        </p:nvSpPr>
        <p:spPr>
          <a:xfrm>
            <a:off x="1174395" y="3343713"/>
            <a:ext cx="295097" cy="125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CE3F96B-93DD-4048-9CBE-84BC168B96F8}"/>
              </a:ext>
            </a:extLst>
          </p:cNvPr>
          <p:cNvSpPr/>
          <p:nvPr/>
        </p:nvSpPr>
        <p:spPr>
          <a:xfrm rot="5400000">
            <a:off x="1237005" y="2804471"/>
            <a:ext cx="558403" cy="47598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82816C9E-5940-401D-BE89-7B647E56CAA4}"/>
              </a:ext>
            </a:extLst>
          </p:cNvPr>
          <p:cNvSpPr txBox="1"/>
          <p:nvPr/>
        </p:nvSpPr>
        <p:spPr>
          <a:xfrm>
            <a:off x="1106045" y="3229946"/>
            <a:ext cx="500613" cy="369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k,l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EE810A8E-8D40-41C2-8C84-8197E1A7AC51}"/>
              </a:ext>
            </a:extLst>
          </p:cNvPr>
          <p:cNvSpPr txBox="1"/>
          <p:nvPr/>
        </p:nvSpPr>
        <p:spPr>
          <a:xfrm>
            <a:off x="2225962" y="3869189"/>
            <a:ext cx="500613" cy="369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s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BAB17C22-8518-452C-9C31-72467A0CD9ED}"/>
              </a:ext>
            </a:extLst>
          </p:cNvPr>
          <p:cNvSpPr txBox="1"/>
          <p:nvPr/>
        </p:nvSpPr>
        <p:spPr>
          <a:xfrm>
            <a:off x="4569229" y="3864478"/>
            <a:ext cx="500613" cy="369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71627825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673</Words>
  <Application>Microsoft Office PowerPoint</Application>
  <PresentationFormat>Grand écran</PresentationFormat>
  <Paragraphs>145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Cambria Math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LOIC</dc:creator>
  <cp:lastModifiedBy>LOIC</cp:lastModifiedBy>
  <cp:revision>54</cp:revision>
  <dcterms:created xsi:type="dcterms:W3CDTF">2019-03-31T07:32:22Z</dcterms:created>
  <dcterms:modified xsi:type="dcterms:W3CDTF">2019-06-10T13:41:55Z</dcterms:modified>
</cp:coreProperties>
</file>