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70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9F0FE-61C8-4F3F-9BBE-0B61DF0A6E23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3C0FF-72A9-4960-90C6-5ABC6E8703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6944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43C0FF-72A9-4960-90C6-5ABC6E87036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741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F01AA0-3501-4308-8A99-F29BE11F34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2BF0320-D559-40B0-9112-F9D3FF04A1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4381565-DD74-470C-B665-2720F7D8D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6BE91D-E6B7-46D4-83CF-D9AF59970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078EAC1-48FA-45A6-A3BD-2643B6482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8169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A829C6-FFC4-438C-B643-A71CEB933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FB1BC8E-11B9-44AB-BD4B-FA3B397B73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33CF7D-588E-4372-962B-9BE611698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667458-D929-4CA0-A341-4080BC973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E9D9626-C2EC-40E1-9E39-B1C75FAAC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9020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B4CF265-2C27-4928-B468-F3AE080566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C98762A-355B-42B1-9625-EBF2F55AF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245CCB-7126-4D89-936B-1C365D9EF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E25163-6210-4D8B-BAB1-FB02018AC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1EA248-15FA-4B90-9C2D-9B8132BEC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7592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B89399-86BE-426E-96AD-335A4B491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8CC4C4-BE52-4F3D-A262-31FD3038E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797800-D940-4FB2-84F3-B6EA50B65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C17B43-33D9-40DD-9C99-4A035A166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DE59CF-8B6D-49F2-97F2-CED4B6C41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1856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7D9C3F-21F0-4F99-B7FC-AC5AA9C42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45F197-E8D8-4AE5-B2C9-30CE0845F5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63FCE0-0CB5-41D4-83AB-08A869236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7A58E1F-9AE5-453D-B05B-895069FC8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EE9488-B144-4CB4-932E-D52C2088F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40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66B822-B15E-4235-8070-E03941EC2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26920E-2E2E-4649-B0C7-247142EDF2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20F57CB-51A6-4631-87E9-264A0DC0A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BE8251-E9D5-46C4-A605-1D51BA176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1C37361-F9E4-4089-AF07-D8D5E89AE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214B3FF-AAC6-479C-B42F-98A6B1A53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0338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FA8E90-F241-4FDA-860C-DD34EEA13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7B0211-678C-4D79-B8FC-D5348E4E7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E68924C-C020-46EA-AA61-989B078E73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1779581-8BC4-4F68-8F61-0FF3858F38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44F55FD-7C74-44B7-8819-2658661287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AFEC4A3-FF44-4433-BD69-A852C6F3B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B2AE09E-75D6-4011-B2C9-2DC544F43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86FFB22-6452-4C18-A6D9-9A084ECAE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834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8D5129-D82E-423F-9E31-4604E0D92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6F62E73-D6DB-439E-A215-0E37CECA9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45BAC3-406F-4389-A5D8-C6E5CC60F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BA78F93-7318-43A3-9A16-A13110C94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9003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5277090-5280-413E-90EF-32F32F941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A5E3E36-F634-49B1-99B8-AE8820A3A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6EDC26-B4BF-4C16-9E62-67123C9E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3442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B913DE-18ED-4B47-905D-01CE9792D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5FB7F3-410E-4BF0-B73E-9F958D87E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C09064F-296E-4BBF-8875-66E5FE759F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EC4633C-3B12-4B86-8253-3E5E0A332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0442504-9A35-4C2B-A4B1-4A5F848A0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8F8865-05A1-42DF-B498-CACFF938B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2109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CB462-0A17-4DC1-8580-D6CE6BA24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36B661E-AC67-4D0B-8452-9C360C9F32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2F6C79D-3BB8-4361-8BA8-D63D9D7139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7BCE0C5-16D9-4469-BBC0-26292471E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F9AE022-F75F-4DFB-93C9-F82AE3077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6883E69-C91F-43FA-8998-E6890CB40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943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79D88DF-7AC9-44FA-AAB9-E9D9682D0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61FE34-D11B-4BD6-AF8C-D2FF04FB4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076174-251E-462F-8155-B0D4076A59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7E00D-AA23-4A1D-B6DA-622C2D739F18}" type="datetimeFigureOut">
              <a:rPr lang="fr-FR" smtClean="0"/>
              <a:t>10/06/2019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7E8D93-EC65-4C5E-8514-996604E866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214A13E-EEBA-4C59-82C5-FD6FFB7746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48D42-07A8-41C6-9DF3-BA0547AF24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2593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D51EF5-F80D-4F77-9B8C-A31CCABEC9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Régiosélectivité</a:t>
            </a:r>
          </a:p>
        </p:txBody>
      </p:sp>
    </p:spTree>
    <p:extLst>
      <p:ext uri="{BB962C8B-B14F-4D97-AF65-F5344CB8AC3E}">
        <p14:creationId xmlns:p14="http://schemas.microsoft.com/office/powerpoint/2010/main" val="1735401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897B032D-861B-4DA9-8870-B9E2B01059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96604"/>
              </p:ext>
            </p:extLst>
          </p:nvPr>
        </p:nvGraphicFramePr>
        <p:xfrm>
          <a:off x="421523" y="2274659"/>
          <a:ext cx="11137938" cy="1503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CS ChemDraw Drawing" r:id="rId3" imgW="5574438" imgH="753030" progId="ChemDraw.Document.6.0">
                  <p:embed/>
                </p:oleObj>
              </mc:Choice>
              <mc:Fallback>
                <p:oleObj name="CS ChemDraw Drawing" r:id="rId3" imgW="5574438" imgH="75303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1523" y="2274659"/>
                        <a:ext cx="11137938" cy="1503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7593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72D5150A-1788-452D-AB41-CD326AFC7D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581169"/>
              </p:ext>
            </p:extLst>
          </p:nvPr>
        </p:nvGraphicFramePr>
        <p:xfrm>
          <a:off x="4844846" y="665890"/>
          <a:ext cx="2085276" cy="235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" name="CS ChemDraw Drawing" r:id="rId3" imgW="937366" imgH="1057482" progId="ChemDraw.Document.6.0">
                  <p:embed/>
                </p:oleObj>
              </mc:Choice>
              <mc:Fallback>
                <p:oleObj name="CS ChemDraw Drawing" r:id="rId3" imgW="937366" imgH="1057482" progId="ChemDraw.Document.6.0">
                  <p:embed/>
                  <p:pic>
                    <p:nvPicPr>
                      <p:cNvPr id="4" name="Objet 3">
                        <a:extLst>
                          <a:ext uri="{FF2B5EF4-FFF2-40B4-BE49-F238E27FC236}">
                            <a16:creationId xmlns:a16="http://schemas.microsoft.com/office/drawing/2014/main" id="{72D5150A-1788-452D-AB41-CD326AFC7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4846" y="665890"/>
                        <a:ext cx="2085276" cy="2353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 4">
            <a:extLst>
              <a:ext uri="{FF2B5EF4-FFF2-40B4-BE49-F238E27FC236}">
                <a16:creationId xmlns:a16="http://schemas.microsoft.com/office/drawing/2014/main" id="{78444618-8110-41A9-9C5F-01FFB02E0C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292434"/>
              </p:ext>
            </p:extLst>
          </p:nvPr>
        </p:nvGraphicFramePr>
        <p:xfrm>
          <a:off x="1039777" y="400407"/>
          <a:ext cx="957799" cy="281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CS ChemDraw Drawing" r:id="rId5" imgW="407014" imgH="1193079" progId="ChemDraw.Document.6.0">
                  <p:embed/>
                </p:oleObj>
              </mc:Choice>
              <mc:Fallback>
                <p:oleObj name="CS ChemDraw Drawing" r:id="rId5" imgW="407014" imgH="1193079" progId="ChemDraw.Document.6.0">
                  <p:embed/>
                  <p:pic>
                    <p:nvPicPr>
                      <p:cNvPr id="5" name="Objet 4">
                        <a:extLst>
                          <a:ext uri="{FF2B5EF4-FFF2-40B4-BE49-F238E27FC236}">
                            <a16:creationId xmlns:a16="http://schemas.microsoft.com/office/drawing/2014/main" id="{78444618-8110-41A9-9C5F-01FFB02E0C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9777" y="400407"/>
                        <a:ext cx="957799" cy="281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9BC228F8-949D-42D6-BD4C-475D2A16C5C7}"/>
              </a:ext>
            </a:extLst>
          </p:cNvPr>
          <p:cNvSpPr txBox="1"/>
          <p:nvPr/>
        </p:nvSpPr>
        <p:spPr>
          <a:xfrm>
            <a:off x="1999512" y="1006956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B81153F-593C-4067-9BED-A66C42908363}"/>
              </a:ext>
            </a:extLst>
          </p:cNvPr>
          <p:cNvSpPr txBox="1"/>
          <p:nvPr/>
        </p:nvSpPr>
        <p:spPr>
          <a:xfrm>
            <a:off x="648343" y="1442723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A958B6E-41C9-4D25-9C1C-DB05CD761069}"/>
              </a:ext>
            </a:extLst>
          </p:cNvPr>
          <p:cNvSpPr txBox="1"/>
          <p:nvPr/>
        </p:nvSpPr>
        <p:spPr>
          <a:xfrm>
            <a:off x="611379" y="2485039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5FA0076-6429-4A21-BA32-8CA911D18F8F}"/>
              </a:ext>
            </a:extLst>
          </p:cNvPr>
          <p:cNvSpPr txBox="1"/>
          <p:nvPr/>
        </p:nvSpPr>
        <p:spPr>
          <a:xfrm>
            <a:off x="2029032" y="2930141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CE4D20B-478A-48EB-AA98-D52EA3E7AE88}"/>
              </a:ext>
            </a:extLst>
          </p:cNvPr>
          <p:cNvSpPr txBox="1"/>
          <p:nvPr/>
        </p:nvSpPr>
        <p:spPr>
          <a:xfrm>
            <a:off x="4435787" y="2730086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2’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E6D3BAF-AFD4-4F83-9D9E-E92B335E4FFF}"/>
              </a:ext>
            </a:extLst>
          </p:cNvPr>
          <p:cNvSpPr txBox="1"/>
          <p:nvPr/>
        </p:nvSpPr>
        <p:spPr>
          <a:xfrm>
            <a:off x="4453190" y="1821209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1’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8FAF61E-E4D0-4370-98C3-79E58EBE64E9}"/>
              </a:ext>
            </a:extLst>
          </p:cNvPr>
          <p:cNvSpPr txBox="1"/>
          <p:nvPr/>
        </p:nvSpPr>
        <p:spPr>
          <a:xfrm>
            <a:off x="4151754" y="3861006"/>
            <a:ext cx="3260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Coefficients de la BV :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	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1’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-0,29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2’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0,66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555E9CF-FFBA-4D67-B6C8-7E74B4D1D487}"/>
              </a:ext>
            </a:extLst>
          </p:cNvPr>
          <p:cNvSpPr txBox="1"/>
          <p:nvPr/>
        </p:nvSpPr>
        <p:spPr>
          <a:xfrm>
            <a:off x="398951" y="3861006"/>
            <a:ext cx="32601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Coefficients de la HO :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	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-0,53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-0,45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0,30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0,60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</a:t>
            </a:r>
          </a:p>
        </p:txBody>
      </p:sp>
      <p:graphicFrame>
        <p:nvGraphicFramePr>
          <p:cNvPr id="2" name="Objet 1">
            <a:extLst>
              <a:ext uri="{FF2B5EF4-FFF2-40B4-BE49-F238E27FC236}">
                <a16:creationId xmlns:a16="http://schemas.microsoft.com/office/drawing/2014/main" id="{D97BD5B3-AAE6-4FAD-BFA8-47519E4C26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47342"/>
              </p:ext>
            </p:extLst>
          </p:nvPr>
        </p:nvGraphicFramePr>
        <p:xfrm>
          <a:off x="9636040" y="400407"/>
          <a:ext cx="1907617" cy="2766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CS ChemDraw Drawing" r:id="rId7" imgW="952677" imgH="1380697" progId="ChemDraw.Document.6.0">
                  <p:embed/>
                </p:oleObj>
              </mc:Choice>
              <mc:Fallback>
                <p:oleObj name="CS ChemDraw Drawing" r:id="rId7" imgW="952677" imgH="138069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36040" y="400407"/>
                        <a:ext cx="1907617" cy="2766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ZoneTexte 14">
            <a:extLst>
              <a:ext uri="{FF2B5EF4-FFF2-40B4-BE49-F238E27FC236}">
                <a16:creationId xmlns:a16="http://schemas.microsoft.com/office/drawing/2014/main" id="{5F701074-7B41-4F94-B948-3756151580C3}"/>
              </a:ext>
            </a:extLst>
          </p:cNvPr>
          <p:cNvSpPr txBox="1"/>
          <p:nvPr/>
        </p:nvSpPr>
        <p:spPr>
          <a:xfrm>
            <a:off x="8840985" y="3861006"/>
            <a:ext cx="3260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Coefficients de la BV :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fr-FR" sz="2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lang="fr-FR" sz="2400" baseline="-25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1’</a:t>
            </a:r>
            <a:r>
              <a:rPr lang="fr-FR" sz="2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0,14             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fr-FR" sz="2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lang="fr-FR" sz="2400" baseline="-25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2’</a:t>
            </a:r>
            <a:r>
              <a:rPr lang="fr-FR" sz="2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0,68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1918175-E713-4048-B006-8F2A644B6F5B}"/>
              </a:ext>
            </a:extLst>
          </p:cNvPr>
          <p:cNvSpPr txBox="1"/>
          <p:nvPr/>
        </p:nvSpPr>
        <p:spPr>
          <a:xfrm>
            <a:off x="9348994" y="2021264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1’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7D536F5-7C35-43D8-B7E2-FC66AE2BED92}"/>
              </a:ext>
            </a:extLst>
          </p:cNvPr>
          <p:cNvSpPr txBox="1"/>
          <p:nvPr/>
        </p:nvSpPr>
        <p:spPr>
          <a:xfrm>
            <a:off x="9345384" y="2941135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2’</a:t>
            </a:r>
          </a:p>
        </p:txBody>
      </p:sp>
    </p:spTree>
    <p:extLst>
      <p:ext uri="{BB962C8B-B14F-4D97-AF65-F5344CB8AC3E}">
        <p14:creationId xmlns:p14="http://schemas.microsoft.com/office/powerpoint/2010/main" val="3128301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DB13B0-9534-4164-94F2-A5F1B37DB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p.240 ICO 2ème réaction. + donnée p.246 pour </a:t>
            </a:r>
            <a:r>
              <a:rPr lang="fr-FR" dirty="0" err="1"/>
              <a:t>rdt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464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607344B-1494-4258-AED1-178E6C1C3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133" y="237392"/>
            <a:ext cx="3854444" cy="60579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617F751-80E7-4639-93FE-CE9A7C39A415}"/>
              </a:ext>
            </a:extLst>
          </p:cNvPr>
          <p:cNvSpPr txBox="1"/>
          <p:nvPr/>
        </p:nvSpPr>
        <p:spPr>
          <a:xfrm>
            <a:off x="2778369" y="3059668"/>
            <a:ext cx="2866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9 BBN</a:t>
            </a:r>
          </a:p>
        </p:txBody>
      </p:sp>
    </p:spTree>
    <p:extLst>
      <p:ext uri="{BB962C8B-B14F-4D97-AF65-F5344CB8AC3E}">
        <p14:creationId xmlns:p14="http://schemas.microsoft.com/office/powerpoint/2010/main" val="1404433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80608677-DD46-48B7-8288-611EEB7346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394" y="2022232"/>
          <a:ext cx="10535630" cy="1775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CS ChemDraw Drawing" r:id="rId3" imgW="5323509" imgH="896302" progId="ChemDraw.Document.6.0">
                  <p:embed/>
                </p:oleObj>
              </mc:Choice>
              <mc:Fallback>
                <p:oleObj name="CS ChemDraw Drawing" r:id="rId3" imgW="5323509" imgH="896302" progId="ChemDraw.Document.6.0">
                  <p:embed/>
                  <p:pic>
                    <p:nvPicPr>
                      <p:cNvPr id="4" name="Objet 3">
                        <a:extLst>
                          <a:ext uri="{FF2B5EF4-FFF2-40B4-BE49-F238E27FC236}">
                            <a16:creationId xmlns:a16="http://schemas.microsoft.com/office/drawing/2014/main" id="{80608677-DD46-48B7-8288-611EEB7346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394" y="2022232"/>
                        <a:ext cx="10535630" cy="17753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5D239B90-8AE2-4A12-82A8-EAB416F35FDF}"/>
              </a:ext>
            </a:extLst>
          </p:cNvPr>
          <p:cNvSpPr txBox="1"/>
          <p:nvPr/>
        </p:nvSpPr>
        <p:spPr>
          <a:xfrm>
            <a:off x="3666392" y="2909889"/>
            <a:ext cx="1023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THF, 0°C</a:t>
            </a:r>
          </a:p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19AC582-7B9F-4241-B611-A95BCA214177}"/>
              </a:ext>
            </a:extLst>
          </p:cNvPr>
          <p:cNvSpPr txBox="1"/>
          <p:nvPr/>
        </p:nvSpPr>
        <p:spPr>
          <a:xfrm>
            <a:off x="3546814" y="4162468"/>
            <a:ext cx="2672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Avec 9 BBN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57ABAB9-ED68-467F-A575-DD49F9263CEF}"/>
              </a:ext>
            </a:extLst>
          </p:cNvPr>
          <p:cNvSpPr txBox="1"/>
          <p:nvPr/>
        </p:nvSpPr>
        <p:spPr>
          <a:xfrm>
            <a:off x="6953540" y="4220306"/>
            <a:ext cx="720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0,1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F55757-7FC6-47D5-BAF4-12D05B40DC85}"/>
              </a:ext>
            </a:extLst>
          </p:cNvPr>
          <p:cNvSpPr txBox="1"/>
          <p:nvPr/>
        </p:nvSpPr>
        <p:spPr>
          <a:xfrm>
            <a:off x="9690878" y="4328744"/>
            <a:ext cx="1000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99,9</a:t>
            </a:r>
          </a:p>
        </p:txBody>
      </p:sp>
    </p:spTree>
    <p:extLst>
      <p:ext uri="{BB962C8B-B14F-4D97-AF65-F5344CB8AC3E}">
        <p14:creationId xmlns:p14="http://schemas.microsoft.com/office/powerpoint/2010/main" val="3341500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023D8875-DE74-44CB-9365-8930EB77E802}"/>
              </a:ext>
            </a:extLst>
          </p:cNvPr>
          <p:cNvSpPr/>
          <p:nvPr/>
        </p:nvSpPr>
        <p:spPr>
          <a:xfrm>
            <a:off x="3124200" y="193431"/>
            <a:ext cx="5943600" cy="155623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Régiosélectivité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A1DCCE9D-55C1-445F-87D0-FA95472335A3}"/>
              </a:ext>
            </a:extLst>
          </p:cNvPr>
          <p:cNvCxnSpPr>
            <a:cxnSpLocks/>
          </p:cNvCxnSpPr>
          <p:nvPr/>
        </p:nvCxnSpPr>
        <p:spPr>
          <a:xfrm flipH="1">
            <a:off x="3675185" y="1248508"/>
            <a:ext cx="782515" cy="13979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3760CAE9-D28A-4412-89C6-8ED634C60BA1}"/>
              </a:ext>
            </a:extLst>
          </p:cNvPr>
          <p:cNvCxnSpPr>
            <a:cxnSpLocks/>
          </p:cNvCxnSpPr>
          <p:nvPr/>
        </p:nvCxnSpPr>
        <p:spPr>
          <a:xfrm>
            <a:off x="7666892" y="1441938"/>
            <a:ext cx="852854" cy="13188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77A61AD6-78E7-45D9-A0DB-47EAA2720264}"/>
              </a:ext>
            </a:extLst>
          </p:cNvPr>
          <p:cNvSpPr/>
          <p:nvPr/>
        </p:nvSpPr>
        <p:spPr>
          <a:xfrm>
            <a:off x="899746" y="2760783"/>
            <a:ext cx="4448907" cy="155623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Contrôle cinétique / Contrôle thermodynamique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E499091F-30F5-4294-9FB6-6BBBCC1D6006}"/>
              </a:ext>
            </a:extLst>
          </p:cNvPr>
          <p:cNvSpPr/>
          <p:nvPr/>
        </p:nvSpPr>
        <p:spPr>
          <a:xfrm>
            <a:off x="7807569" y="2646485"/>
            <a:ext cx="3385038" cy="19167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Cas particulier : Contrôle cinétique pour les états de transition précoce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4139FA4-C3DE-4F74-A856-AD218E10021F}"/>
              </a:ext>
            </a:extLst>
          </p:cNvPr>
          <p:cNvCxnSpPr/>
          <p:nvPr/>
        </p:nvCxnSpPr>
        <p:spPr>
          <a:xfrm>
            <a:off x="9530862" y="4739054"/>
            <a:ext cx="0" cy="562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565702CE-8F95-4942-8C62-E54A4DF328BD}"/>
              </a:ext>
            </a:extLst>
          </p:cNvPr>
          <p:cNvSpPr/>
          <p:nvPr/>
        </p:nvSpPr>
        <p:spPr>
          <a:xfrm>
            <a:off x="7117373" y="5416062"/>
            <a:ext cx="4826977" cy="119575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ΔE=ΔE</a:t>
            </a:r>
            <a:r>
              <a:rPr lang="fr-FR" sz="20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Stérique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+ ΔE</a:t>
            </a:r>
            <a:r>
              <a:rPr lang="fr-FR" sz="20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Frontalier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+ ΔE</a:t>
            </a:r>
            <a:r>
              <a:rPr lang="fr-FR" sz="20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Electrostatique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1432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283933BE-1D99-4998-81AD-42370EC27AB5}"/>
              </a:ext>
            </a:extLst>
          </p:cNvPr>
          <p:cNvSpPr txBox="1"/>
          <p:nvPr/>
        </p:nvSpPr>
        <p:spPr>
          <a:xfrm>
            <a:off x="5037992" y="2787162"/>
            <a:ext cx="1658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Fosset PC p.648</a:t>
            </a:r>
          </a:p>
        </p:txBody>
      </p:sp>
    </p:spTree>
    <p:extLst>
      <p:ext uri="{BB962C8B-B14F-4D97-AF65-F5344CB8AC3E}">
        <p14:creationId xmlns:p14="http://schemas.microsoft.com/office/powerpoint/2010/main" val="2541535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CCE6A37-F547-4231-8774-EC6ED3A1C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724534"/>
              </p:ext>
            </p:extLst>
          </p:nvPr>
        </p:nvGraphicFramePr>
        <p:xfrm>
          <a:off x="122679" y="1661747"/>
          <a:ext cx="11946641" cy="2549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24616">
                  <a:extLst>
                    <a:ext uri="{9D8B030D-6E8A-4147-A177-3AD203B41FA5}">
                      <a16:colId xmlns:a16="http://schemas.microsoft.com/office/drawing/2014/main" val="2408749507"/>
                    </a:ext>
                  </a:extLst>
                </a:gridCol>
                <a:gridCol w="2925301">
                  <a:extLst>
                    <a:ext uri="{9D8B030D-6E8A-4147-A177-3AD203B41FA5}">
                      <a16:colId xmlns:a16="http://schemas.microsoft.com/office/drawing/2014/main" val="3586277007"/>
                    </a:ext>
                  </a:extLst>
                </a:gridCol>
                <a:gridCol w="3296724">
                  <a:extLst>
                    <a:ext uri="{9D8B030D-6E8A-4147-A177-3AD203B41FA5}">
                      <a16:colId xmlns:a16="http://schemas.microsoft.com/office/drawing/2014/main" val="1063332786"/>
                    </a:ext>
                  </a:extLst>
                </a:gridCol>
              </a:tblGrid>
              <a:tr h="8499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Conditions opératoires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Proportion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Proportion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281540"/>
                  </a:ext>
                </a:extLst>
              </a:tr>
              <a:tr h="8499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40 °C , plusieurs semaines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80 %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585193"/>
                  </a:ext>
                </a:extLst>
              </a:tr>
              <a:tr h="8499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- 80 °C , 4h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229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07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80608677-DD46-48B7-8288-611EEB7346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060440"/>
              </p:ext>
            </p:extLst>
          </p:nvPr>
        </p:nvGraphicFramePr>
        <p:xfrm>
          <a:off x="563394" y="2022232"/>
          <a:ext cx="10535630" cy="1775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CS ChemDraw Drawing" r:id="rId3" imgW="5323509" imgH="896302" progId="ChemDraw.Document.6.0">
                  <p:embed/>
                </p:oleObj>
              </mc:Choice>
              <mc:Fallback>
                <p:oleObj name="CS ChemDraw Drawing" r:id="rId3" imgW="5323509" imgH="89630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394" y="2022232"/>
                        <a:ext cx="10535630" cy="17753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5D239B90-8AE2-4A12-82A8-EAB416F35FDF}"/>
              </a:ext>
            </a:extLst>
          </p:cNvPr>
          <p:cNvSpPr txBox="1"/>
          <p:nvPr/>
        </p:nvSpPr>
        <p:spPr>
          <a:xfrm>
            <a:off x="3666392" y="2909889"/>
            <a:ext cx="1023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THF, 0°C</a:t>
            </a:r>
          </a:p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212716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DB13B0-9534-4164-94F2-A5F1B37DB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p.240 ICO 2ème réaction.</a:t>
            </a:r>
          </a:p>
        </p:txBody>
      </p:sp>
    </p:spTree>
    <p:extLst>
      <p:ext uri="{BB962C8B-B14F-4D97-AF65-F5344CB8AC3E}">
        <p14:creationId xmlns:p14="http://schemas.microsoft.com/office/powerpoint/2010/main" val="61098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5493E8D8-74BA-4A8F-94A7-FB93A6048E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345627"/>
              </p:ext>
            </p:extLst>
          </p:nvPr>
        </p:nvGraphicFramePr>
        <p:xfrm>
          <a:off x="2032000" y="719666"/>
          <a:ext cx="8127999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10830263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68041010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0387326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Réactif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Energie 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Energie BV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Diène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400" b="0" i="0" kern="1200" dirty="0">
                          <a:solidFill>
                            <a:schemeClr val="dk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α + 0.51β</a:t>
                      </a:r>
                      <a:endParaRPr lang="fr-FR" sz="32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400" b="0" i="0" kern="1200" dirty="0">
                          <a:solidFill>
                            <a:schemeClr val="dk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α - 0.69β</a:t>
                      </a:r>
                      <a:endParaRPr lang="fr-FR" sz="32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394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Diènophile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Symbol" panose="05050102010706020507" pitchFamily="18" charset="2"/>
                          <a:ea typeface="Cambria Math" panose="02040503050406030204" pitchFamily="18" charset="0"/>
                        </a:rPr>
                        <a:t>a</a:t>
                      </a:r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+ 1,04</a:t>
                      </a:r>
                      <a:r>
                        <a:rPr lang="fr-FR" sz="2400" dirty="0">
                          <a:latin typeface="Symbol" panose="05050102010706020507" pitchFamily="18" charset="2"/>
                          <a:ea typeface="Cambria Math" panose="02040503050406030204" pitchFamily="18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400" b="0" i="0" kern="1200" dirty="0">
                          <a:solidFill>
                            <a:schemeClr val="dk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α - 0.44β</a:t>
                      </a:r>
                      <a:endParaRPr lang="fr-FR" sz="32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891183"/>
                  </a:ext>
                </a:extLst>
              </a:tr>
            </a:tbl>
          </a:graphicData>
        </a:graphic>
      </p:graphicFrame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50B5828B-789A-45C8-9054-6694E98CBF95}"/>
              </a:ext>
            </a:extLst>
          </p:cNvPr>
          <p:cNvSpPr/>
          <p:nvPr/>
        </p:nvSpPr>
        <p:spPr>
          <a:xfrm>
            <a:off x="4456233" y="3077308"/>
            <a:ext cx="3279531" cy="8528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α</a:t>
            </a:r>
            <a:r>
              <a:rPr lang="fr-FR" sz="24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&lt; 0</a:t>
            </a:r>
          </a:p>
          <a:p>
            <a:pPr algn="ctr"/>
            <a:r>
              <a:rPr lang="fr-FR" sz="2400" dirty="0">
                <a:solidFill>
                  <a:schemeClr val="bg1"/>
                </a:solidFill>
                <a:latin typeface="Symbol" panose="05050102010706020507" pitchFamily="18" charset="2"/>
                <a:ea typeface="Cambria Math" panose="02040503050406030204" pitchFamily="18" charset="0"/>
              </a:rPr>
              <a:t>b &lt; 0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511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72D5150A-1788-452D-AB41-CD326AFC7D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055025"/>
              </p:ext>
            </p:extLst>
          </p:nvPr>
        </p:nvGraphicFramePr>
        <p:xfrm>
          <a:off x="7464954" y="665890"/>
          <a:ext cx="2085276" cy="235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CS ChemDraw Drawing" r:id="rId3" imgW="937366" imgH="1057482" progId="ChemDraw.Document.6.0">
                  <p:embed/>
                </p:oleObj>
              </mc:Choice>
              <mc:Fallback>
                <p:oleObj name="CS ChemDraw Drawing" r:id="rId3" imgW="937366" imgH="105748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64954" y="665890"/>
                        <a:ext cx="2085276" cy="2353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 4">
            <a:extLst>
              <a:ext uri="{FF2B5EF4-FFF2-40B4-BE49-F238E27FC236}">
                <a16:creationId xmlns:a16="http://schemas.microsoft.com/office/drawing/2014/main" id="{78444618-8110-41A9-9C5F-01FFB02E0C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325903"/>
              </p:ext>
            </p:extLst>
          </p:nvPr>
        </p:nvGraphicFramePr>
        <p:xfrm>
          <a:off x="3204761" y="422031"/>
          <a:ext cx="957799" cy="281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CS ChemDraw Drawing" r:id="rId5" imgW="407014" imgH="1193079" progId="ChemDraw.Document.6.0">
                  <p:embed/>
                </p:oleObj>
              </mc:Choice>
              <mc:Fallback>
                <p:oleObj name="CS ChemDraw Drawing" r:id="rId5" imgW="407014" imgH="119307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4761" y="422031"/>
                        <a:ext cx="957799" cy="281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9BC228F8-949D-42D6-BD4C-475D2A16C5C7}"/>
              </a:ext>
            </a:extLst>
          </p:cNvPr>
          <p:cNvSpPr txBox="1"/>
          <p:nvPr/>
        </p:nvSpPr>
        <p:spPr>
          <a:xfrm>
            <a:off x="4092784" y="182147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B81153F-593C-4067-9BED-A66C42908363}"/>
              </a:ext>
            </a:extLst>
          </p:cNvPr>
          <p:cNvSpPr txBox="1"/>
          <p:nvPr/>
        </p:nvSpPr>
        <p:spPr>
          <a:xfrm>
            <a:off x="4127672" y="1159474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A958B6E-41C9-4D25-9C1C-DB05CD761069}"/>
              </a:ext>
            </a:extLst>
          </p:cNvPr>
          <p:cNvSpPr txBox="1"/>
          <p:nvPr/>
        </p:nvSpPr>
        <p:spPr>
          <a:xfrm>
            <a:off x="2848075" y="1576729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5FA0076-6429-4A21-BA32-8CA911D18F8F}"/>
              </a:ext>
            </a:extLst>
          </p:cNvPr>
          <p:cNvSpPr txBox="1"/>
          <p:nvPr/>
        </p:nvSpPr>
        <p:spPr>
          <a:xfrm>
            <a:off x="2813187" y="2533078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DAD5D61-474B-4E89-AD91-7A97CFB45054}"/>
              </a:ext>
            </a:extLst>
          </p:cNvPr>
          <p:cNvSpPr txBox="1"/>
          <p:nvPr/>
        </p:nvSpPr>
        <p:spPr>
          <a:xfrm>
            <a:off x="3872344" y="3222322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CE4D20B-478A-48EB-AA98-D52EA3E7AE88}"/>
              </a:ext>
            </a:extLst>
          </p:cNvPr>
          <p:cNvSpPr txBox="1"/>
          <p:nvPr/>
        </p:nvSpPr>
        <p:spPr>
          <a:xfrm>
            <a:off x="7108547" y="2819722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2’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E6D3BAF-AFD4-4F83-9D9E-E92B335E4FFF}"/>
              </a:ext>
            </a:extLst>
          </p:cNvPr>
          <p:cNvSpPr txBox="1"/>
          <p:nvPr/>
        </p:nvSpPr>
        <p:spPr>
          <a:xfrm>
            <a:off x="7073379" y="1807176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1’</a:t>
            </a:r>
          </a:p>
        </p:txBody>
      </p:sp>
    </p:spTree>
    <p:extLst>
      <p:ext uri="{BB962C8B-B14F-4D97-AF65-F5344CB8AC3E}">
        <p14:creationId xmlns:p14="http://schemas.microsoft.com/office/powerpoint/2010/main" val="2502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72D5150A-1788-452D-AB41-CD326AFC7DB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64954" y="665890"/>
          <a:ext cx="2085276" cy="235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CS ChemDraw Drawing" r:id="rId3" imgW="937366" imgH="1057482" progId="ChemDraw.Document.6.0">
                  <p:embed/>
                </p:oleObj>
              </mc:Choice>
              <mc:Fallback>
                <p:oleObj name="CS ChemDraw Drawing" r:id="rId3" imgW="937366" imgH="1057482" progId="ChemDraw.Document.6.0">
                  <p:embed/>
                  <p:pic>
                    <p:nvPicPr>
                      <p:cNvPr id="4" name="Objet 3">
                        <a:extLst>
                          <a:ext uri="{FF2B5EF4-FFF2-40B4-BE49-F238E27FC236}">
                            <a16:creationId xmlns:a16="http://schemas.microsoft.com/office/drawing/2014/main" id="{72D5150A-1788-452D-AB41-CD326AFC7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64954" y="665890"/>
                        <a:ext cx="2085276" cy="2353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 4">
            <a:extLst>
              <a:ext uri="{FF2B5EF4-FFF2-40B4-BE49-F238E27FC236}">
                <a16:creationId xmlns:a16="http://schemas.microsoft.com/office/drawing/2014/main" id="{78444618-8110-41A9-9C5F-01FFB02E0C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4761" y="422031"/>
          <a:ext cx="957799" cy="281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CS ChemDraw Drawing" r:id="rId5" imgW="407014" imgH="1193079" progId="ChemDraw.Document.6.0">
                  <p:embed/>
                </p:oleObj>
              </mc:Choice>
              <mc:Fallback>
                <p:oleObj name="CS ChemDraw Drawing" r:id="rId5" imgW="407014" imgH="1193079" progId="ChemDraw.Document.6.0">
                  <p:embed/>
                  <p:pic>
                    <p:nvPicPr>
                      <p:cNvPr id="5" name="Objet 4">
                        <a:extLst>
                          <a:ext uri="{FF2B5EF4-FFF2-40B4-BE49-F238E27FC236}">
                            <a16:creationId xmlns:a16="http://schemas.microsoft.com/office/drawing/2014/main" id="{78444618-8110-41A9-9C5F-01FFB02E0C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4761" y="422031"/>
                        <a:ext cx="957799" cy="281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9BC228F8-949D-42D6-BD4C-475D2A16C5C7}"/>
              </a:ext>
            </a:extLst>
          </p:cNvPr>
          <p:cNvSpPr txBox="1"/>
          <p:nvPr/>
        </p:nvSpPr>
        <p:spPr>
          <a:xfrm>
            <a:off x="4127673" y="960371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B81153F-593C-4067-9BED-A66C42908363}"/>
              </a:ext>
            </a:extLst>
          </p:cNvPr>
          <p:cNvSpPr txBox="1"/>
          <p:nvPr/>
        </p:nvSpPr>
        <p:spPr>
          <a:xfrm>
            <a:off x="2817408" y="1407066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A958B6E-41C9-4D25-9C1C-DB05CD761069}"/>
              </a:ext>
            </a:extLst>
          </p:cNvPr>
          <p:cNvSpPr txBox="1"/>
          <p:nvPr/>
        </p:nvSpPr>
        <p:spPr>
          <a:xfrm>
            <a:off x="2778299" y="2667462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5FA0076-6429-4A21-BA32-8CA911D18F8F}"/>
              </a:ext>
            </a:extLst>
          </p:cNvPr>
          <p:cNvSpPr txBox="1"/>
          <p:nvPr/>
        </p:nvSpPr>
        <p:spPr>
          <a:xfrm>
            <a:off x="3806717" y="3219832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CE4D20B-478A-48EB-AA98-D52EA3E7AE88}"/>
              </a:ext>
            </a:extLst>
          </p:cNvPr>
          <p:cNvSpPr txBox="1"/>
          <p:nvPr/>
        </p:nvSpPr>
        <p:spPr>
          <a:xfrm>
            <a:off x="7108547" y="2819722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2’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E6D3BAF-AFD4-4F83-9D9E-E92B335E4FFF}"/>
              </a:ext>
            </a:extLst>
          </p:cNvPr>
          <p:cNvSpPr txBox="1"/>
          <p:nvPr/>
        </p:nvSpPr>
        <p:spPr>
          <a:xfrm>
            <a:off x="7073379" y="1807176"/>
            <a:ext cx="426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1’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8FAF61E-E4D0-4370-98C3-79E58EBE64E9}"/>
              </a:ext>
            </a:extLst>
          </p:cNvPr>
          <p:cNvSpPr txBox="1"/>
          <p:nvPr/>
        </p:nvSpPr>
        <p:spPr>
          <a:xfrm>
            <a:off x="7044423" y="3927859"/>
            <a:ext cx="3260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Coefficients de la BV :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	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1’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0,29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2’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0,66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555E9CF-FFBA-4D67-B6C8-7E74B4D1D487}"/>
              </a:ext>
            </a:extLst>
          </p:cNvPr>
          <p:cNvSpPr txBox="1"/>
          <p:nvPr/>
        </p:nvSpPr>
        <p:spPr>
          <a:xfrm>
            <a:off x="2455494" y="3927859"/>
            <a:ext cx="32601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Coefficients de la HO :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	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-0,53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-0,45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0,30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c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0,60</a:t>
            </a:r>
          </a:p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02851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DB13B0-9534-4164-94F2-A5F1B37DB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p.240 ICO 2ème réaction.</a:t>
            </a:r>
          </a:p>
        </p:txBody>
      </p:sp>
    </p:spTree>
    <p:extLst>
      <p:ext uri="{BB962C8B-B14F-4D97-AF65-F5344CB8AC3E}">
        <p14:creationId xmlns:p14="http://schemas.microsoft.com/office/powerpoint/2010/main" val="154032009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181</Words>
  <Application>Microsoft Office PowerPoint</Application>
  <PresentationFormat>Grand écran</PresentationFormat>
  <Paragraphs>82</Paragraphs>
  <Slides>15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Symbol</vt:lpstr>
      <vt:lpstr>Thème Office</vt:lpstr>
      <vt:lpstr>CS ChemDraw Drawing</vt:lpstr>
      <vt:lpstr>Régiosélectivité</vt:lpstr>
      <vt:lpstr>Présentation PowerPoint</vt:lpstr>
      <vt:lpstr>Présentation PowerPoint</vt:lpstr>
      <vt:lpstr>Présentation PowerPoint</vt:lpstr>
      <vt:lpstr>p.240 ICO 2ème réaction.</vt:lpstr>
      <vt:lpstr>Présentation PowerPoint</vt:lpstr>
      <vt:lpstr>Présentation PowerPoint</vt:lpstr>
      <vt:lpstr>Présentation PowerPoint</vt:lpstr>
      <vt:lpstr>p.240 ICO 2ème réaction.</vt:lpstr>
      <vt:lpstr>Présentation PowerPoint</vt:lpstr>
      <vt:lpstr>Présentation PowerPoint</vt:lpstr>
      <vt:lpstr>p.240 ICO 2ème réaction. + donnée p.246 pour rdt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Régiosélectivité</dc:title>
  <dc:creator>LOIC</dc:creator>
  <cp:lastModifiedBy>LOIC</cp:lastModifiedBy>
  <cp:revision>26</cp:revision>
  <dcterms:created xsi:type="dcterms:W3CDTF">2019-05-22T13:48:44Z</dcterms:created>
  <dcterms:modified xsi:type="dcterms:W3CDTF">2019-06-10T13:44:54Z</dcterms:modified>
</cp:coreProperties>
</file>