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D841C9-71B6-4248-A050-AA08AF16F0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A58C9FF-B265-4276-A027-87474B364C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15C401C-DBBC-42E7-B7ED-67FEA0880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7A5A-6032-4532-8D89-F3E3FB987D54}" type="datetimeFigureOut">
              <a:rPr lang="fr-FR" smtClean="0"/>
              <a:t>23/05/2019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71898C2-C7B8-4AA1-8C29-770431D35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E91404-423E-44C1-82AE-D85C66A81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25327-499D-479B-AE4D-0F2504579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4158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AAC6FE-F324-4F06-A3CA-9097D4AE0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165CD85-1C27-44A0-93D7-3DC3F50C3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F82E8A-27C7-4113-8272-FE5E64832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7A5A-6032-4532-8D89-F3E3FB987D54}" type="datetimeFigureOut">
              <a:rPr lang="fr-FR" smtClean="0"/>
              <a:t>23/05/2019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3F027CB-D024-414B-9A6C-D1CDD2A55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DD9957-ECDB-4042-AA99-9CBBBA25D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25327-499D-479B-AE4D-0F2504579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2576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BD9357E-98EE-479C-9E8F-CB9793E715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6C4C679-8056-49C7-9A58-F19216182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DE3F2B-18E9-4929-8DD6-CB0A2FB02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7A5A-6032-4532-8D89-F3E3FB987D54}" type="datetimeFigureOut">
              <a:rPr lang="fr-FR" smtClean="0"/>
              <a:t>23/05/2019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731205E-0779-40EB-B50A-C53924336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F5C5EC1-F7F7-4E64-A8F7-65474CFA6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25327-499D-479B-AE4D-0F2504579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843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4150AB-58FC-45BF-9838-1461C433F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6474739-111C-4D70-9B38-43F601529F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B643493-FB54-424D-9B7E-089184AA3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7A5A-6032-4532-8D89-F3E3FB987D54}" type="datetimeFigureOut">
              <a:rPr lang="fr-FR" smtClean="0"/>
              <a:t>23/05/2019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7E94E9-D19A-4E1E-A672-4120A966C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BBAB36-7CE5-4676-9550-0BE966AA3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25327-499D-479B-AE4D-0F2504579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4574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433E50-C0C9-4B81-9D4E-F0CFC2EB1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81A73AE-37F9-4D3E-9817-8B0B61CBE9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016748C-1BE9-4C3E-BCF0-1F93B1778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7A5A-6032-4532-8D89-F3E3FB987D54}" type="datetimeFigureOut">
              <a:rPr lang="fr-FR" smtClean="0"/>
              <a:t>23/05/2019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2C11F9F-45BC-4388-9EAD-DB9F6629A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86DF37-CC74-4F79-BC21-4D7DD6D3A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25327-499D-479B-AE4D-0F2504579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4280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73CE79-4457-47E8-B9A5-7BB4ED03B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44628F0-0593-4EC6-87E7-6761D1181B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8FD4157-5917-4DBB-ABAF-3E78F97A8A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2FFD8BE-C262-432F-B9FE-2755D7F69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7A5A-6032-4532-8D89-F3E3FB987D54}" type="datetimeFigureOut">
              <a:rPr lang="fr-FR" smtClean="0"/>
              <a:t>23/05/2019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C9EE2AF-08FC-4832-934D-ACD34E0BC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E5DB9C3-604F-47C3-B70D-6EB6253C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25327-499D-479B-AE4D-0F2504579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427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46715-BCB0-498A-BBE3-24DCEB874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79F6EC-A63B-4F91-91C3-283F77492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D8618A-78E5-4674-BDC4-82307AF45F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B776A88-1583-4AF9-B79E-8191E14606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8FA43C9-8595-4DB6-8314-456A4B59A5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3EFD801-5D2E-4896-BF67-C77BF534F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7A5A-6032-4532-8D89-F3E3FB987D54}" type="datetimeFigureOut">
              <a:rPr lang="fr-FR" smtClean="0"/>
              <a:t>23/05/2019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E83E846-BA4B-4828-94E7-E9165A9A6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AA89351-8CE4-4298-86C5-519A709BF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25327-499D-479B-AE4D-0F2504579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0708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FC67EB-57FD-4A48-B131-D8DA1BC51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48E83A4-F80F-4116-94CB-0D28E6747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7A5A-6032-4532-8D89-F3E3FB987D54}" type="datetimeFigureOut">
              <a:rPr lang="fr-FR" smtClean="0"/>
              <a:t>23/05/2019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B9758EC-9D32-4456-BFB3-05A5E27DA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31201C2-73A4-44CC-ACE6-4C662363C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25327-499D-479B-AE4D-0F2504579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0747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C2F59C5-F021-4EDB-970A-E34620A5D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7A5A-6032-4532-8D89-F3E3FB987D54}" type="datetimeFigureOut">
              <a:rPr lang="fr-FR" smtClean="0"/>
              <a:t>23/05/2019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7319605-5E46-4D70-8732-03471291C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E41627-991F-4D7B-ACC8-79A149669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25327-499D-479B-AE4D-0F2504579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4202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CFF06C-EC5C-4960-8E84-08CC9666B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0AB14A7-E5EB-41B6-8AD8-FE9C4559C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FE64CCC-619A-4972-93DB-520C927E2C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FAE2F01-47E9-4D14-9FB9-CC6CF3E9C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7A5A-6032-4532-8D89-F3E3FB987D54}" type="datetimeFigureOut">
              <a:rPr lang="fr-FR" smtClean="0"/>
              <a:t>23/05/2019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586B8FC-185C-415F-8B6C-6421824F2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5D03989-6516-4CE4-84CE-A8E89C6A6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25327-499D-479B-AE4D-0F2504579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614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C45476-4EC5-4316-AA4B-42121725E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6DC99E4-445A-4E0F-84F7-B2FB384B3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ECC3967-F099-4564-89A4-2CEE64FDE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AB6E6C9-4DF5-4206-8D73-6A34C6AEB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7A5A-6032-4532-8D89-F3E3FB987D54}" type="datetimeFigureOut">
              <a:rPr lang="fr-FR" smtClean="0"/>
              <a:t>23/05/2019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5F0591E-319F-4221-8FA2-64BB0464F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DBE6CD0-3C27-4578-9495-06B264B25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25327-499D-479B-AE4D-0F2504579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7846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630068-9236-4384-BCF1-F5AC818C3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9C03C6-4DE1-435D-A7B2-77C10C497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9A3A23-775A-4DFC-ABB0-776CB95059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77A5A-6032-4532-8D89-F3E3FB987D54}" type="datetimeFigureOut">
              <a:rPr lang="fr-FR" smtClean="0"/>
              <a:t>23/05/2019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7984CA2-9EA6-4C9C-BA2A-7FB17728A3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81CE82-DBFA-47BD-A901-C2444A12C0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25327-499D-479B-AE4D-0F2504579F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993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e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1.emf"/><Relationship Id="rId4" Type="http://schemas.openxmlformats.org/officeDocument/2006/relationships/image" Target="../media/image8.e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oleObject" Target="../embeddings/oleObject17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.e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11.emf"/><Relationship Id="rId4" Type="http://schemas.openxmlformats.org/officeDocument/2006/relationships/image" Target="../media/image8.e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2F7DA6-AE7B-4058-AF46-70623983A1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Stéréochimie</a:t>
            </a:r>
          </a:p>
        </p:txBody>
      </p:sp>
    </p:spTree>
    <p:extLst>
      <p:ext uri="{BB962C8B-B14F-4D97-AF65-F5344CB8AC3E}">
        <p14:creationId xmlns:p14="http://schemas.microsoft.com/office/powerpoint/2010/main" val="32025930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6A8B7791-3548-4C1F-92C3-1EB053E658B7}"/>
              </a:ext>
            </a:extLst>
          </p:cNvPr>
          <p:cNvSpPr txBox="1"/>
          <p:nvPr/>
        </p:nvSpPr>
        <p:spPr>
          <a:xfrm>
            <a:off x="2816019" y="265365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+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87F2607A-3DEE-428F-BA90-7B26ED8CEDF0}"/>
              </a:ext>
            </a:extLst>
          </p:cNvPr>
          <p:cNvCxnSpPr/>
          <p:nvPr/>
        </p:nvCxnSpPr>
        <p:spPr>
          <a:xfrm>
            <a:off x="5864469" y="2906845"/>
            <a:ext cx="158261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078C5B8B-BF06-4B33-9E14-9F844AB7685E}"/>
              </a:ext>
            </a:extLst>
          </p:cNvPr>
          <p:cNvSpPr txBox="1"/>
          <p:nvPr/>
        </p:nvSpPr>
        <p:spPr>
          <a:xfrm>
            <a:off x="8343899" y="2592101"/>
            <a:ext cx="439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?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735522B-37DD-43F1-A8B9-B9DB315EFE3B}"/>
              </a:ext>
            </a:extLst>
          </p:cNvPr>
          <p:cNvSpPr txBox="1"/>
          <p:nvPr/>
        </p:nvSpPr>
        <p:spPr>
          <a:xfrm>
            <a:off x="3938020" y="2618487"/>
            <a:ext cx="1811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EtMgI</a:t>
            </a: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graphicFrame>
        <p:nvGraphicFramePr>
          <p:cNvPr id="2" name="Objet 1">
            <a:extLst>
              <a:ext uri="{FF2B5EF4-FFF2-40B4-BE49-F238E27FC236}">
                <a16:creationId xmlns:a16="http://schemas.microsoft.com/office/drawing/2014/main" id="{EF88F514-34AB-4ABB-B4FA-B483CA6D30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9379809"/>
              </p:ext>
            </p:extLst>
          </p:nvPr>
        </p:nvGraphicFramePr>
        <p:xfrm>
          <a:off x="575990" y="1654622"/>
          <a:ext cx="2182412" cy="1998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CS ChemDraw Drawing" r:id="rId3" imgW="1165754" imgH="1066863" progId="ChemDraw.Document.6.0">
                  <p:embed/>
                </p:oleObj>
              </mc:Choice>
              <mc:Fallback>
                <p:oleObj name="CS ChemDraw Drawing" r:id="rId3" imgW="1165754" imgH="106686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5990" y="1654622"/>
                        <a:ext cx="2182412" cy="1998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7821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87F2607A-3DEE-428F-BA90-7B26ED8CEDF0}"/>
              </a:ext>
            </a:extLst>
          </p:cNvPr>
          <p:cNvCxnSpPr>
            <a:cxnSpLocks/>
          </p:cNvCxnSpPr>
          <p:nvPr/>
        </p:nvCxnSpPr>
        <p:spPr>
          <a:xfrm>
            <a:off x="5416062" y="2906845"/>
            <a:ext cx="195189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F735522B-37DD-43F1-A8B9-B9DB315EFE3B}"/>
              </a:ext>
            </a:extLst>
          </p:cNvPr>
          <p:cNvSpPr txBox="1"/>
          <p:nvPr/>
        </p:nvSpPr>
        <p:spPr>
          <a:xfrm>
            <a:off x="5556738" y="2092595"/>
            <a:ext cx="18815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EtMgI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, THF</a:t>
            </a:r>
          </a:p>
          <a:p>
            <a:pPr marL="342900" indent="-342900">
              <a:buAutoNum type="arabicParenR"/>
            </a:pP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, H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</a:p>
          <a:p>
            <a:pPr marL="342900" indent="-342900">
              <a:buAutoNum type="arabicParenR"/>
            </a:pP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graphicFrame>
        <p:nvGraphicFramePr>
          <p:cNvPr id="2" name="Objet 1">
            <a:extLst>
              <a:ext uri="{FF2B5EF4-FFF2-40B4-BE49-F238E27FC236}">
                <a16:creationId xmlns:a16="http://schemas.microsoft.com/office/drawing/2014/main" id="{EF88F514-34AB-4ABB-B4FA-B483CA6D30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731810"/>
              </p:ext>
            </p:extLst>
          </p:nvPr>
        </p:nvGraphicFramePr>
        <p:xfrm>
          <a:off x="2046741" y="1619453"/>
          <a:ext cx="2182412" cy="1998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CS ChemDraw Drawing" r:id="rId3" imgW="1165754" imgH="1066863" progId="ChemDraw.Document.6.0">
                  <p:embed/>
                </p:oleObj>
              </mc:Choice>
              <mc:Fallback>
                <p:oleObj name="CS ChemDraw Drawing" r:id="rId3" imgW="1165754" imgH="1066863" progId="ChemDraw.Document.6.0">
                  <p:embed/>
                  <p:pic>
                    <p:nvPicPr>
                      <p:cNvPr id="2" name="Objet 1">
                        <a:extLst>
                          <a:ext uri="{FF2B5EF4-FFF2-40B4-BE49-F238E27FC236}">
                            <a16:creationId xmlns:a16="http://schemas.microsoft.com/office/drawing/2014/main" id="{EF88F514-34AB-4ABB-B4FA-B483CA6D30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46741" y="1619453"/>
                        <a:ext cx="2182412" cy="1998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 2">
            <a:extLst>
              <a:ext uri="{FF2B5EF4-FFF2-40B4-BE49-F238E27FC236}">
                <a16:creationId xmlns:a16="http://schemas.microsoft.com/office/drawing/2014/main" id="{9C7DA6E0-CBF7-4D29-930F-EA43AEAEDF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221126"/>
              </p:ext>
            </p:extLst>
          </p:nvPr>
        </p:nvGraphicFramePr>
        <p:xfrm>
          <a:off x="7640514" y="1648391"/>
          <a:ext cx="2631395" cy="212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0" name="CS ChemDraw Drawing" r:id="rId5" imgW="1299724" imgH="1051513" progId="ChemDraw.Document.6.0">
                  <p:embed/>
                </p:oleObj>
              </mc:Choice>
              <mc:Fallback>
                <p:oleObj name="CS ChemDraw Drawing" r:id="rId5" imgW="1299724" imgH="105151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40514" y="1648391"/>
                        <a:ext cx="2631395" cy="2126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345CCAF3-CA2D-4131-8D96-35C5A223F31D}"/>
              </a:ext>
            </a:extLst>
          </p:cNvPr>
          <p:cNvSpPr txBox="1"/>
          <p:nvPr/>
        </p:nvSpPr>
        <p:spPr>
          <a:xfrm>
            <a:off x="8625254" y="4106008"/>
            <a:ext cx="2189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d.e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. </a:t>
            </a:r>
            <a:r>
              <a:rPr lang="fr-FR" dirty="0"/>
              <a:t>: 75 %</a:t>
            </a:r>
          </a:p>
        </p:txBody>
      </p:sp>
    </p:spTree>
    <p:extLst>
      <p:ext uri="{BB962C8B-B14F-4D97-AF65-F5344CB8AC3E}">
        <p14:creationId xmlns:p14="http://schemas.microsoft.com/office/powerpoint/2010/main" val="1286166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4927DD59-C96A-4FFB-BDBC-2AA190B359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275672"/>
              </p:ext>
            </p:extLst>
          </p:nvPr>
        </p:nvGraphicFramePr>
        <p:xfrm>
          <a:off x="193430" y="1925514"/>
          <a:ext cx="2273775" cy="1424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3" name="CS ChemDraw Drawing" r:id="rId3" imgW="1156397" imgH="724034" progId="ChemDraw.Document.6.0">
                  <p:embed/>
                </p:oleObj>
              </mc:Choice>
              <mc:Fallback>
                <p:oleObj name="CS ChemDraw Drawing" r:id="rId3" imgW="1156397" imgH="72403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430" y="1925514"/>
                        <a:ext cx="2273775" cy="14242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2449F6A8-8887-499F-954F-8FFB49AB7997}"/>
              </a:ext>
            </a:extLst>
          </p:cNvPr>
          <p:cNvCxnSpPr>
            <a:cxnSpLocks/>
          </p:cNvCxnSpPr>
          <p:nvPr/>
        </p:nvCxnSpPr>
        <p:spPr>
          <a:xfrm>
            <a:off x="3042138" y="2910254"/>
            <a:ext cx="191672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t 6">
            <a:extLst>
              <a:ext uri="{FF2B5EF4-FFF2-40B4-BE49-F238E27FC236}">
                <a16:creationId xmlns:a16="http://schemas.microsoft.com/office/drawing/2014/main" id="{AC363411-53AD-48A0-BFD0-BE1BFF1E0B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120716"/>
              </p:ext>
            </p:extLst>
          </p:nvPr>
        </p:nvGraphicFramePr>
        <p:xfrm>
          <a:off x="3666393" y="1437809"/>
          <a:ext cx="844062" cy="1173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4" name="CS ChemDraw Drawing" r:id="rId5" imgW="520995" imgH="724034" progId="ChemDraw.Document.6.0">
                  <p:embed/>
                </p:oleObj>
              </mc:Choice>
              <mc:Fallback>
                <p:oleObj name="CS ChemDraw Drawing" r:id="rId5" imgW="520995" imgH="72403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66393" y="1437809"/>
                        <a:ext cx="844062" cy="1173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ZoneTexte 7">
            <a:extLst>
              <a:ext uri="{FF2B5EF4-FFF2-40B4-BE49-F238E27FC236}">
                <a16:creationId xmlns:a16="http://schemas.microsoft.com/office/drawing/2014/main" id="{0BC9A15F-20A6-4A33-A30C-BDA75CA37080}"/>
              </a:ext>
            </a:extLst>
          </p:cNvPr>
          <p:cNvSpPr txBox="1"/>
          <p:nvPr/>
        </p:nvSpPr>
        <p:spPr>
          <a:xfrm>
            <a:off x="4431323" y="2211151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, THF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3EFFDEE-4887-407A-B2F3-1608E53D75DA}"/>
              </a:ext>
            </a:extLst>
          </p:cNvPr>
          <p:cNvSpPr txBox="1"/>
          <p:nvPr/>
        </p:nvSpPr>
        <p:spPr>
          <a:xfrm>
            <a:off x="3055718" y="2186880"/>
            <a:ext cx="4331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1)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8E4A511-A71E-476C-A623-9ABEAA20B7CC}"/>
              </a:ext>
            </a:extLst>
          </p:cNvPr>
          <p:cNvSpPr txBox="1"/>
          <p:nvPr/>
        </p:nvSpPr>
        <p:spPr>
          <a:xfrm>
            <a:off x="3213522" y="3149692"/>
            <a:ext cx="1597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2) Hydrolyse</a:t>
            </a:r>
          </a:p>
        </p:txBody>
      </p:sp>
      <p:graphicFrame>
        <p:nvGraphicFramePr>
          <p:cNvPr id="12" name="Objet 11">
            <a:extLst>
              <a:ext uri="{FF2B5EF4-FFF2-40B4-BE49-F238E27FC236}">
                <a16:creationId xmlns:a16="http://schemas.microsoft.com/office/drawing/2014/main" id="{DFA13BD3-F404-4A1B-9E64-7CBC8268F1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065218"/>
              </p:ext>
            </p:extLst>
          </p:nvPr>
        </p:nvGraphicFramePr>
        <p:xfrm>
          <a:off x="5956397" y="810870"/>
          <a:ext cx="2023970" cy="1400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5" name="CS ChemDraw Drawing" r:id="rId7" imgW="1597010" imgH="1104813" progId="ChemDraw.Document.6.0">
                  <p:embed/>
                </p:oleObj>
              </mc:Choice>
              <mc:Fallback>
                <p:oleObj name="CS ChemDraw Drawing" r:id="rId7" imgW="1597010" imgH="110481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56397" y="810870"/>
                        <a:ext cx="2023970" cy="14002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t 12">
            <a:extLst>
              <a:ext uri="{FF2B5EF4-FFF2-40B4-BE49-F238E27FC236}">
                <a16:creationId xmlns:a16="http://schemas.microsoft.com/office/drawing/2014/main" id="{3DC7C71A-9B7C-4623-BDBF-8119DC6287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860653"/>
              </p:ext>
            </p:extLst>
          </p:nvPr>
        </p:nvGraphicFramePr>
        <p:xfrm>
          <a:off x="8858372" y="810870"/>
          <a:ext cx="2023968" cy="1400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6" name="CS ChemDraw Drawing" r:id="rId9" imgW="1597010" imgH="1104813" progId="ChemDraw.Document.6.0">
                  <p:embed/>
                </p:oleObj>
              </mc:Choice>
              <mc:Fallback>
                <p:oleObj name="CS ChemDraw Drawing" r:id="rId9" imgW="1597010" imgH="110481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858372" y="810870"/>
                        <a:ext cx="2023968" cy="1400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t 13">
            <a:extLst>
              <a:ext uri="{FF2B5EF4-FFF2-40B4-BE49-F238E27FC236}">
                <a16:creationId xmlns:a16="http://schemas.microsoft.com/office/drawing/2014/main" id="{519F305F-F125-4FE6-9CA2-E8D1C54A21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853234"/>
              </p:ext>
            </p:extLst>
          </p:nvPr>
        </p:nvGraphicFramePr>
        <p:xfrm>
          <a:off x="5886574" y="3892207"/>
          <a:ext cx="2058588" cy="1424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7" name="CS ChemDraw Drawing" r:id="rId11" imgW="1597010" imgH="1104813" progId="ChemDraw.Document.6.0">
                  <p:embed/>
                </p:oleObj>
              </mc:Choice>
              <mc:Fallback>
                <p:oleObj name="CS ChemDraw Drawing" r:id="rId11" imgW="1597010" imgH="110481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86574" y="3892207"/>
                        <a:ext cx="2058588" cy="1424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t 14">
            <a:extLst>
              <a:ext uri="{FF2B5EF4-FFF2-40B4-BE49-F238E27FC236}">
                <a16:creationId xmlns:a16="http://schemas.microsoft.com/office/drawing/2014/main" id="{9708D3ED-9515-48F0-AFAC-5859F83FC8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654984"/>
              </p:ext>
            </p:extLst>
          </p:nvPr>
        </p:nvGraphicFramePr>
        <p:xfrm>
          <a:off x="8820344" y="3977260"/>
          <a:ext cx="2058590" cy="1424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8" name="CS ChemDraw Drawing" r:id="rId13" imgW="1597010" imgH="1104813" progId="ChemDraw.Document.6.0">
                  <p:embed/>
                </p:oleObj>
              </mc:Choice>
              <mc:Fallback>
                <p:oleObj name="CS ChemDraw Drawing" r:id="rId13" imgW="1597010" imgH="110481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820344" y="3977260"/>
                        <a:ext cx="2058590" cy="14242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ZoneTexte 15">
            <a:extLst>
              <a:ext uri="{FF2B5EF4-FFF2-40B4-BE49-F238E27FC236}">
                <a16:creationId xmlns:a16="http://schemas.microsoft.com/office/drawing/2014/main" id="{17CD3C30-E589-4533-A4D7-21EBB8565274}"/>
              </a:ext>
            </a:extLst>
          </p:cNvPr>
          <p:cNvSpPr txBox="1"/>
          <p:nvPr/>
        </p:nvSpPr>
        <p:spPr>
          <a:xfrm>
            <a:off x="7629581" y="5983561"/>
            <a:ext cx="2220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Sélectivité ?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13E01998-A624-4BBF-9FDB-F3BE3CAFD931}"/>
              </a:ext>
            </a:extLst>
          </p:cNvPr>
          <p:cNvSpPr/>
          <p:nvPr/>
        </p:nvSpPr>
        <p:spPr>
          <a:xfrm>
            <a:off x="5389685" y="507661"/>
            <a:ext cx="5987561" cy="200669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BBE091E9-75B2-4C49-B149-D1B047637777}"/>
              </a:ext>
            </a:extLst>
          </p:cNvPr>
          <p:cNvSpPr/>
          <p:nvPr/>
        </p:nvSpPr>
        <p:spPr>
          <a:xfrm>
            <a:off x="5301762" y="3686027"/>
            <a:ext cx="5987561" cy="20066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D53DF07A-11D8-48D3-93BE-1434FF8C7552}"/>
              </a:ext>
            </a:extLst>
          </p:cNvPr>
          <p:cNvCxnSpPr/>
          <p:nvPr/>
        </p:nvCxnSpPr>
        <p:spPr>
          <a:xfrm>
            <a:off x="8295542" y="2637630"/>
            <a:ext cx="0" cy="91217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FF989E86-8552-4A62-A89D-61D2253EB476}"/>
              </a:ext>
            </a:extLst>
          </p:cNvPr>
          <p:cNvSpPr txBox="1"/>
          <p:nvPr/>
        </p:nvSpPr>
        <p:spPr>
          <a:xfrm>
            <a:off x="7479989" y="844302"/>
            <a:ext cx="2558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Enantiomères</a:t>
            </a: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CAA7D362-28D8-4326-9651-4D673A359ABC}"/>
              </a:ext>
            </a:extLst>
          </p:cNvPr>
          <p:cNvCxnSpPr/>
          <p:nvPr/>
        </p:nvCxnSpPr>
        <p:spPr>
          <a:xfrm>
            <a:off x="7746023" y="4378569"/>
            <a:ext cx="1195754" cy="0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1859F41A-A0D3-4A88-B12D-10BC5BC34DC2}"/>
              </a:ext>
            </a:extLst>
          </p:cNvPr>
          <p:cNvSpPr txBox="1"/>
          <p:nvPr/>
        </p:nvSpPr>
        <p:spPr>
          <a:xfrm>
            <a:off x="8680938" y="3062654"/>
            <a:ext cx="2558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Diastéréoisomères</a:t>
            </a:r>
          </a:p>
        </p:txBody>
      </p: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D8B4FDD8-0047-45ED-8905-E6838D2355D6}"/>
              </a:ext>
            </a:extLst>
          </p:cNvPr>
          <p:cNvCxnSpPr/>
          <p:nvPr/>
        </p:nvCxnSpPr>
        <p:spPr>
          <a:xfrm>
            <a:off x="7697665" y="1277815"/>
            <a:ext cx="1195754" cy="0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3DD4408E-EB6C-4E03-97BD-4DA68ADDF24A}"/>
              </a:ext>
            </a:extLst>
          </p:cNvPr>
          <p:cNvSpPr txBox="1"/>
          <p:nvPr/>
        </p:nvSpPr>
        <p:spPr>
          <a:xfrm>
            <a:off x="7766544" y="4087733"/>
            <a:ext cx="2558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Enantiomères</a:t>
            </a:r>
          </a:p>
        </p:txBody>
      </p:sp>
    </p:spTree>
    <p:extLst>
      <p:ext uri="{BB962C8B-B14F-4D97-AF65-F5344CB8AC3E}">
        <p14:creationId xmlns:p14="http://schemas.microsoft.com/office/powerpoint/2010/main" val="1005334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0D8195D-B0EB-41EF-B92F-BA75AC691486}"/>
              </a:ext>
            </a:extLst>
          </p:cNvPr>
          <p:cNvSpPr/>
          <p:nvPr/>
        </p:nvSpPr>
        <p:spPr>
          <a:xfrm>
            <a:off x="3247292" y="105507"/>
            <a:ext cx="5240216" cy="14507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Modèle de Zimmerman-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Traxler</a:t>
            </a:r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BD5F03A-8628-42B9-A472-869363711C39}"/>
              </a:ext>
            </a:extLst>
          </p:cNvPr>
          <p:cNvSpPr txBox="1"/>
          <p:nvPr/>
        </p:nvSpPr>
        <p:spPr>
          <a:xfrm>
            <a:off x="474785" y="2057400"/>
            <a:ext cx="116234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Pour l’attaque de l’énolate sur le carbonyle on dessine un état de transition cyclique à 6 centres en conformation chaise, le métal est </a:t>
            </a:r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coordiné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par les deux atomes d’oxygène.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52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0D8195D-B0EB-41EF-B92F-BA75AC691486}"/>
              </a:ext>
            </a:extLst>
          </p:cNvPr>
          <p:cNvSpPr/>
          <p:nvPr/>
        </p:nvSpPr>
        <p:spPr>
          <a:xfrm>
            <a:off x="3247292" y="105507"/>
            <a:ext cx="5240216" cy="14507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Modèle de Zimmerman-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Traxler</a:t>
            </a:r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BD5F03A-8628-42B9-A472-869363711C39}"/>
              </a:ext>
            </a:extLst>
          </p:cNvPr>
          <p:cNvSpPr txBox="1"/>
          <p:nvPr/>
        </p:nvSpPr>
        <p:spPr>
          <a:xfrm>
            <a:off x="474785" y="2057400"/>
            <a:ext cx="116234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Pour l’attaque de l’énolate sur le carbonyle on dessine un état de transition cyclique à 6 centres en conformation chaise, le métal est </a:t>
            </a:r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coordiné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par les deux atomes d’oxygène.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En fonction de la stéréochimie de l’énolate on place les substituants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369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0D8195D-B0EB-41EF-B92F-BA75AC691486}"/>
              </a:ext>
            </a:extLst>
          </p:cNvPr>
          <p:cNvSpPr/>
          <p:nvPr/>
        </p:nvSpPr>
        <p:spPr>
          <a:xfrm>
            <a:off x="3247292" y="105507"/>
            <a:ext cx="5240216" cy="14507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Modèle de Zimmerman-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Traxler</a:t>
            </a:r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BD5F03A-8628-42B9-A472-869363711C39}"/>
              </a:ext>
            </a:extLst>
          </p:cNvPr>
          <p:cNvSpPr txBox="1"/>
          <p:nvPr/>
        </p:nvSpPr>
        <p:spPr>
          <a:xfrm>
            <a:off x="474785" y="2057400"/>
            <a:ext cx="1162343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Pour l’attaque de l’énolate sur le carbonyle on dessine un état de transition cyclique à 6 centres en conformation chaise, le métal est </a:t>
            </a:r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coordiné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par les deux atomes d’oxygène.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En fonction de la stéréochimie de l’énolate on place les substituants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On place les substituants du carbonyle de l’ordre à minimiser les interactions 1,3 </a:t>
            </a:r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diaxiales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lang="fr-FR" sz="3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5348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0D8195D-B0EB-41EF-B92F-BA75AC691486}"/>
              </a:ext>
            </a:extLst>
          </p:cNvPr>
          <p:cNvSpPr/>
          <p:nvPr/>
        </p:nvSpPr>
        <p:spPr>
          <a:xfrm>
            <a:off x="3247292" y="105507"/>
            <a:ext cx="5240216" cy="14507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Modèle de Zimmerman-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Traxler</a:t>
            </a:r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BD5F03A-8628-42B9-A472-869363711C39}"/>
              </a:ext>
            </a:extLst>
          </p:cNvPr>
          <p:cNvSpPr txBox="1"/>
          <p:nvPr/>
        </p:nvSpPr>
        <p:spPr>
          <a:xfrm>
            <a:off x="474785" y="2057400"/>
            <a:ext cx="1162343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Pour l’attaque de l’énolate sur le carbonyle on dessine un état de transition cyclique à 6 centres en conformation chaise, le métal est </a:t>
            </a:r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coordiné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par les deux atomes d’oxygène.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En fonction de la stéréochimie de l’énolate on place les substituants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On place les substituants du carbonyle de l’ordre à minimiser les interactions 1,3 </a:t>
            </a:r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diaxiales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On détermine les stéréodescripteurs des centres stéréogènes formés</a:t>
            </a:r>
            <a:endParaRPr lang="fr-FR" sz="3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277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4927DD59-C96A-4FFB-BDBC-2AA190B3598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3430" y="1925514"/>
          <a:ext cx="2273775" cy="1424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2" name="CS ChemDraw Drawing" r:id="rId3" imgW="1156397" imgH="724034" progId="ChemDraw.Document.6.0">
                  <p:embed/>
                </p:oleObj>
              </mc:Choice>
              <mc:Fallback>
                <p:oleObj name="CS ChemDraw Drawing" r:id="rId3" imgW="1156397" imgH="724034" progId="ChemDraw.Document.6.0">
                  <p:embed/>
                  <p:pic>
                    <p:nvPicPr>
                      <p:cNvPr id="4" name="Objet 3">
                        <a:extLst>
                          <a:ext uri="{FF2B5EF4-FFF2-40B4-BE49-F238E27FC236}">
                            <a16:creationId xmlns:a16="http://schemas.microsoft.com/office/drawing/2014/main" id="{4927DD59-C96A-4FFB-BDBC-2AA190B359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430" y="1925514"/>
                        <a:ext cx="2273775" cy="14242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2449F6A8-8887-499F-954F-8FFB49AB7997}"/>
              </a:ext>
            </a:extLst>
          </p:cNvPr>
          <p:cNvCxnSpPr>
            <a:cxnSpLocks/>
          </p:cNvCxnSpPr>
          <p:nvPr/>
        </p:nvCxnSpPr>
        <p:spPr>
          <a:xfrm>
            <a:off x="3042138" y="2910254"/>
            <a:ext cx="191672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t 6">
            <a:extLst>
              <a:ext uri="{FF2B5EF4-FFF2-40B4-BE49-F238E27FC236}">
                <a16:creationId xmlns:a16="http://schemas.microsoft.com/office/drawing/2014/main" id="{AC363411-53AD-48A0-BFD0-BE1BFF1E0B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66393" y="1437809"/>
          <a:ext cx="844062" cy="1173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3" name="CS ChemDraw Drawing" r:id="rId5" imgW="520995" imgH="724034" progId="ChemDraw.Document.6.0">
                  <p:embed/>
                </p:oleObj>
              </mc:Choice>
              <mc:Fallback>
                <p:oleObj name="CS ChemDraw Drawing" r:id="rId5" imgW="520995" imgH="724034" progId="ChemDraw.Document.6.0">
                  <p:embed/>
                  <p:pic>
                    <p:nvPicPr>
                      <p:cNvPr id="7" name="Objet 6">
                        <a:extLst>
                          <a:ext uri="{FF2B5EF4-FFF2-40B4-BE49-F238E27FC236}">
                            <a16:creationId xmlns:a16="http://schemas.microsoft.com/office/drawing/2014/main" id="{AC363411-53AD-48A0-BFD0-BE1BFF1E0B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66393" y="1437809"/>
                        <a:ext cx="844062" cy="1173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ZoneTexte 7">
            <a:extLst>
              <a:ext uri="{FF2B5EF4-FFF2-40B4-BE49-F238E27FC236}">
                <a16:creationId xmlns:a16="http://schemas.microsoft.com/office/drawing/2014/main" id="{0BC9A15F-20A6-4A33-A30C-BDA75CA37080}"/>
              </a:ext>
            </a:extLst>
          </p:cNvPr>
          <p:cNvSpPr txBox="1"/>
          <p:nvPr/>
        </p:nvSpPr>
        <p:spPr>
          <a:xfrm>
            <a:off x="4431323" y="2211151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, THF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3EFFDEE-4887-407A-B2F3-1608E53D75DA}"/>
              </a:ext>
            </a:extLst>
          </p:cNvPr>
          <p:cNvSpPr txBox="1"/>
          <p:nvPr/>
        </p:nvSpPr>
        <p:spPr>
          <a:xfrm>
            <a:off x="3055718" y="2186880"/>
            <a:ext cx="4331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1)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8E4A511-A71E-476C-A623-9ABEAA20B7CC}"/>
              </a:ext>
            </a:extLst>
          </p:cNvPr>
          <p:cNvSpPr txBox="1"/>
          <p:nvPr/>
        </p:nvSpPr>
        <p:spPr>
          <a:xfrm>
            <a:off x="3213522" y="3149692"/>
            <a:ext cx="1597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2) Hydrolyse</a:t>
            </a:r>
          </a:p>
        </p:txBody>
      </p:sp>
      <p:graphicFrame>
        <p:nvGraphicFramePr>
          <p:cNvPr id="12" name="Objet 11">
            <a:extLst>
              <a:ext uri="{FF2B5EF4-FFF2-40B4-BE49-F238E27FC236}">
                <a16:creationId xmlns:a16="http://schemas.microsoft.com/office/drawing/2014/main" id="{DFA13BD3-F404-4A1B-9E64-7CBC8268F1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56397" y="810870"/>
          <a:ext cx="2023970" cy="1400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4" name="CS ChemDraw Drawing" r:id="rId7" imgW="1597010" imgH="1104813" progId="ChemDraw.Document.6.0">
                  <p:embed/>
                </p:oleObj>
              </mc:Choice>
              <mc:Fallback>
                <p:oleObj name="CS ChemDraw Drawing" r:id="rId7" imgW="1597010" imgH="1104813" progId="ChemDraw.Document.6.0">
                  <p:embed/>
                  <p:pic>
                    <p:nvPicPr>
                      <p:cNvPr id="12" name="Objet 11">
                        <a:extLst>
                          <a:ext uri="{FF2B5EF4-FFF2-40B4-BE49-F238E27FC236}">
                            <a16:creationId xmlns:a16="http://schemas.microsoft.com/office/drawing/2014/main" id="{DFA13BD3-F404-4A1B-9E64-7CBC8268F1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56397" y="810870"/>
                        <a:ext cx="2023970" cy="14002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t 12">
            <a:extLst>
              <a:ext uri="{FF2B5EF4-FFF2-40B4-BE49-F238E27FC236}">
                <a16:creationId xmlns:a16="http://schemas.microsoft.com/office/drawing/2014/main" id="{3DC7C71A-9B7C-4623-BDBF-8119DC6287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858372" y="810870"/>
          <a:ext cx="2023968" cy="1400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" name="CS ChemDraw Drawing" r:id="rId9" imgW="1597010" imgH="1104813" progId="ChemDraw.Document.6.0">
                  <p:embed/>
                </p:oleObj>
              </mc:Choice>
              <mc:Fallback>
                <p:oleObj name="CS ChemDraw Drawing" r:id="rId9" imgW="1597010" imgH="1104813" progId="ChemDraw.Document.6.0">
                  <p:embed/>
                  <p:pic>
                    <p:nvPicPr>
                      <p:cNvPr id="13" name="Objet 12">
                        <a:extLst>
                          <a:ext uri="{FF2B5EF4-FFF2-40B4-BE49-F238E27FC236}">
                            <a16:creationId xmlns:a16="http://schemas.microsoft.com/office/drawing/2014/main" id="{3DC7C71A-9B7C-4623-BDBF-8119DC6287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858372" y="810870"/>
                        <a:ext cx="2023968" cy="1400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t 13">
            <a:extLst>
              <a:ext uri="{FF2B5EF4-FFF2-40B4-BE49-F238E27FC236}">
                <a16:creationId xmlns:a16="http://schemas.microsoft.com/office/drawing/2014/main" id="{519F305F-F125-4FE6-9CA2-E8D1C54A21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86574" y="3892207"/>
          <a:ext cx="2058588" cy="1424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" name="CS ChemDraw Drawing" r:id="rId11" imgW="1597010" imgH="1104813" progId="ChemDraw.Document.6.0">
                  <p:embed/>
                </p:oleObj>
              </mc:Choice>
              <mc:Fallback>
                <p:oleObj name="CS ChemDraw Drawing" r:id="rId11" imgW="1597010" imgH="1104813" progId="ChemDraw.Document.6.0">
                  <p:embed/>
                  <p:pic>
                    <p:nvPicPr>
                      <p:cNvPr id="14" name="Objet 13">
                        <a:extLst>
                          <a:ext uri="{FF2B5EF4-FFF2-40B4-BE49-F238E27FC236}">
                            <a16:creationId xmlns:a16="http://schemas.microsoft.com/office/drawing/2014/main" id="{519F305F-F125-4FE6-9CA2-E8D1C54A21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86574" y="3892207"/>
                        <a:ext cx="2058588" cy="1424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t 14">
            <a:extLst>
              <a:ext uri="{FF2B5EF4-FFF2-40B4-BE49-F238E27FC236}">
                <a16:creationId xmlns:a16="http://schemas.microsoft.com/office/drawing/2014/main" id="{9708D3ED-9515-48F0-AFAC-5859F83FC8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820344" y="3977260"/>
          <a:ext cx="2058590" cy="1424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7" name="CS ChemDraw Drawing" r:id="rId13" imgW="1597010" imgH="1104813" progId="ChemDraw.Document.6.0">
                  <p:embed/>
                </p:oleObj>
              </mc:Choice>
              <mc:Fallback>
                <p:oleObj name="CS ChemDraw Drawing" r:id="rId13" imgW="1597010" imgH="1104813" progId="ChemDraw.Document.6.0">
                  <p:embed/>
                  <p:pic>
                    <p:nvPicPr>
                      <p:cNvPr id="15" name="Objet 14">
                        <a:extLst>
                          <a:ext uri="{FF2B5EF4-FFF2-40B4-BE49-F238E27FC236}">
                            <a16:creationId xmlns:a16="http://schemas.microsoft.com/office/drawing/2014/main" id="{9708D3ED-9515-48F0-AFAC-5859F83FC8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820344" y="3977260"/>
                        <a:ext cx="2058590" cy="14242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05EAB100-C193-4385-8573-D1BCA2CC69B3}"/>
              </a:ext>
            </a:extLst>
          </p:cNvPr>
          <p:cNvSpPr txBox="1"/>
          <p:nvPr/>
        </p:nvSpPr>
        <p:spPr>
          <a:xfrm>
            <a:off x="8235596" y="5316439"/>
            <a:ext cx="1169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12 %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601CEDE-BE46-4185-8CDE-A98D4B7046F9}"/>
              </a:ext>
            </a:extLst>
          </p:cNvPr>
          <p:cNvSpPr txBox="1"/>
          <p:nvPr/>
        </p:nvSpPr>
        <p:spPr>
          <a:xfrm>
            <a:off x="8057972" y="2226269"/>
            <a:ext cx="1169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88 %</a:t>
            </a:r>
          </a:p>
        </p:txBody>
      </p:sp>
    </p:spTree>
    <p:extLst>
      <p:ext uri="{BB962C8B-B14F-4D97-AF65-F5344CB8AC3E}">
        <p14:creationId xmlns:p14="http://schemas.microsoft.com/office/powerpoint/2010/main" val="2418932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4BECDFF-A87D-4B8B-9767-55EC65D52C0B}"/>
              </a:ext>
            </a:extLst>
          </p:cNvPr>
          <p:cNvSpPr/>
          <p:nvPr/>
        </p:nvSpPr>
        <p:spPr>
          <a:xfrm>
            <a:off x="4844562" y="5890846"/>
            <a:ext cx="2927839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Stéréosélectivité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0D997CF8-DB2E-4482-9A7A-7A474B08D3A4}"/>
              </a:ext>
            </a:extLst>
          </p:cNvPr>
          <p:cNvSpPr/>
          <p:nvPr/>
        </p:nvSpPr>
        <p:spPr>
          <a:xfrm>
            <a:off x="3701562" y="0"/>
            <a:ext cx="5152292" cy="203981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Etude du mécanisme et de l’état de transition pour les attaques nucléophiles sur carbonyles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FF75CBF0-C9A0-4893-BBFA-4EAAD3D1E440}"/>
              </a:ext>
            </a:extLst>
          </p:cNvPr>
          <p:cNvCxnSpPr>
            <a:cxnSpLocks/>
          </p:cNvCxnSpPr>
          <p:nvPr/>
        </p:nvCxnSpPr>
        <p:spPr>
          <a:xfrm flipH="1">
            <a:off x="3358662" y="1925516"/>
            <a:ext cx="1485900" cy="14199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>
            <a:extLst>
              <a:ext uri="{FF2B5EF4-FFF2-40B4-BE49-F238E27FC236}">
                <a16:creationId xmlns:a16="http://schemas.microsoft.com/office/drawing/2014/main" id="{C0DB0213-46AF-474E-A7DD-A2500D5A6DCF}"/>
              </a:ext>
            </a:extLst>
          </p:cNvPr>
          <p:cNvSpPr/>
          <p:nvPr/>
        </p:nvSpPr>
        <p:spPr>
          <a:xfrm>
            <a:off x="867510" y="3345473"/>
            <a:ext cx="3604846" cy="123971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Modèle de </a:t>
            </a:r>
            <a:r>
              <a:rPr lang="fr-FR" sz="2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Felkin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Anh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68C475BF-C4B0-4D5A-B021-8F0FF6FAC681}"/>
              </a:ext>
            </a:extLst>
          </p:cNvPr>
          <p:cNvCxnSpPr>
            <a:cxnSpLocks/>
          </p:cNvCxnSpPr>
          <p:nvPr/>
        </p:nvCxnSpPr>
        <p:spPr>
          <a:xfrm>
            <a:off x="7737231" y="1925516"/>
            <a:ext cx="1512277" cy="14595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>
            <a:extLst>
              <a:ext uri="{FF2B5EF4-FFF2-40B4-BE49-F238E27FC236}">
                <a16:creationId xmlns:a16="http://schemas.microsoft.com/office/drawing/2014/main" id="{800FB42F-5D24-4987-A1B6-F56169EFD8AC}"/>
              </a:ext>
            </a:extLst>
          </p:cNvPr>
          <p:cNvSpPr/>
          <p:nvPr/>
        </p:nvSpPr>
        <p:spPr>
          <a:xfrm>
            <a:off x="7936525" y="3385039"/>
            <a:ext cx="3704490" cy="1178169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Modèle de Zimmerman-</a:t>
            </a:r>
            <a:r>
              <a:rPr lang="fr-FR" sz="2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Traxler</a:t>
            </a:r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F6DFAC8A-2465-4753-9333-788F49E8138D}"/>
              </a:ext>
            </a:extLst>
          </p:cNvPr>
          <p:cNvCxnSpPr>
            <a:cxnSpLocks/>
          </p:cNvCxnSpPr>
          <p:nvPr/>
        </p:nvCxnSpPr>
        <p:spPr>
          <a:xfrm flipH="1">
            <a:off x="6963508" y="4563208"/>
            <a:ext cx="2022230" cy="11781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6AEB8939-DEF8-481C-871B-64796CFDF351}"/>
              </a:ext>
            </a:extLst>
          </p:cNvPr>
          <p:cNvCxnSpPr>
            <a:cxnSpLocks/>
          </p:cNvCxnSpPr>
          <p:nvPr/>
        </p:nvCxnSpPr>
        <p:spPr>
          <a:xfrm>
            <a:off x="3525715" y="4563208"/>
            <a:ext cx="1913795" cy="11781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837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19CD519-FBE1-42F5-918A-3FBCEFB00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761" y="833023"/>
            <a:ext cx="5952392" cy="462705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CCD2679-D1F3-452D-92EA-A5B68B3080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4890"/>
            <a:ext cx="3438525" cy="24765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5E8DC32-5701-4DA3-BB91-67155C30DB49}"/>
              </a:ext>
            </a:extLst>
          </p:cNvPr>
          <p:cNvSpPr txBox="1"/>
          <p:nvPr/>
        </p:nvSpPr>
        <p:spPr>
          <a:xfrm>
            <a:off x="9803422" y="1020228"/>
            <a:ext cx="2180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Odeur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30D2530-09B6-4099-B9D5-5AC4024C984C}"/>
              </a:ext>
            </a:extLst>
          </p:cNvPr>
          <p:cNvSpPr txBox="1"/>
          <p:nvPr/>
        </p:nvSpPr>
        <p:spPr>
          <a:xfrm>
            <a:off x="1181100" y="1020228"/>
            <a:ext cx="2180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Odeur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28A95CD-30D0-42D0-86EA-3BBEFDB89C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898" y="1814890"/>
            <a:ext cx="2855881" cy="227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6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F17E80BA-163E-4B22-9A89-C34BC6DD3262}"/>
              </a:ext>
            </a:extLst>
          </p:cNvPr>
          <p:cNvSpPr/>
          <p:nvPr/>
        </p:nvSpPr>
        <p:spPr>
          <a:xfrm>
            <a:off x="2461846" y="817685"/>
            <a:ext cx="7491046" cy="21541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Une réaction est dite </a:t>
            </a:r>
            <a:r>
              <a:rPr lang="fr-FR" sz="24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stéréosélective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si elle conduit majoritairement à la formation d’un seul stéréoisomère du </a:t>
            </a:r>
            <a:r>
              <a:rPr lang="fr-FR" sz="24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produit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57DDC2A3-F869-468F-A85B-1AB8F70C5F9B}"/>
              </a:ext>
            </a:extLst>
          </p:cNvPr>
          <p:cNvSpPr/>
          <p:nvPr/>
        </p:nvSpPr>
        <p:spPr>
          <a:xfrm>
            <a:off x="2461846" y="3807068"/>
            <a:ext cx="7640516" cy="223324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Une réaction est dite </a:t>
            </a:r>
            <a:r>
              <a:rPr lang="fr-FR" sz="24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stéréospécifique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lorsqu’un changement de la stéréochimie du </a:t>
            </a:r>
            <a:r>
              <a:rPr lang="fr-FR" sz="24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réactif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produit un changement de la stéréochimie du produit majoritaire.</a:t>
            </a:r>
          </a:p>
        </p:txBody>
      </p:sp>
    </p:spTree>
    <p:extLst>
      <p:ext uri="{BB962C8B-B14F-4D97-AF65-F5344CB8AC3E}">
        <p14:creationId xmlns:p14="http://schemas.microsoft.com/office/powerpoint/2010/main" val="261789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5ECA6CCA-1FAB-4922-A21D-30073A7F9DA7}"/>
                  </a:ext>
                </a:extLst>
              </p:cNvPr>
              <p:cNvSpPr/>
              <p:nvPr/>
            </p:nvSpPr>
            <p:spPr>
              <a:xfrm>
                <a:off x="2460380" y="1784837"/>
                <a:ext cx="7271239" cy="2303585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Loi d’</a:t>
                </a:r>
                <a:r>
                  <a:rPr lang="fr-FR" sz="32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Arrhénius</a:t>
                </a: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(1889) :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fr-FR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fr-FR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f>
                          <m:fPr>
                            <m:ctrlPr>
                              <a:rPr lang="fr-FR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fr-FR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fr-FR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sub>
                            </m:sSub>
                          </m:num>
                          <m:den>
                            <m:r>
                              <a:rPr lang="fr-FR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𝑅𝑇</m:t>
                            </m:r>
                          </m:den>
                        </m:f>
                      </m:sup>
                    </m:sSup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5ECA6CCA-1FAB-4922-A21D-30073A7F9D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0380" y="1784837"/>
                <a:ext cx="7271239" cy="2303585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0071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67E12104-7716-4B9A-95D6-8F55680966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190983"/>
              </p:ext>
            </p:extLst>
          </p:nvPr>
        </p:nvGraphicFramePr>
        <p:xfrm>
          <a:off x="1528639" y="1233121"/>
          <a:ext cx="8698757" cy="2195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CS ChemDraw Drawing" r:id="rId3" imgW="5213781" imgH="1315457" progId="ChemDraw.Document.6.0">
                  <p:embed/>
                </p:oleObj>
              </mc:Choice>
              <mc:Fallback>
                <p:oleObj name="CS ChemDraw Drawing" r:id="rId3" imgW="5213781" imgH="131545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8639" y="1233121"/>
                        <a:ext cx="8698757" cy="21958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0164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6A8B7791-3548-4C1F-92C3-1EB053E658B7}"/>
              </a:ext>
            </a:extLst>
          </p:cNvPr>
          <p:cNvSpPr txBox="1"/>
          <p:nvPr/>
        </p:nvSpPr>
        <p:spPr>
          <a:xfrm>
            <a:off x="2816019" y="265365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+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87F2607A-3DEE-428F-BA90-7B26ED8CEDF0}"/>
              </a:ext>
            </a:extLst>
          </p:cNvPr>
          <p:cNvCxnSpPr/>
          <p:nvPr/>
        </p:nvCxnSpPr>
        <p:spPr>
          <a:xfrm>
            <a:off x="5864469" y="2906845"/>
            <a:ext cx="158261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078C5B8B-BF06-4B33-9E14-9F844AB7685E}"/>
              </a:ext>
            </a:extLst>
          </p:cNvPr>
          <p:cNvSpPr txBox="1"/>
          <p:nvPr/>
        </p:nvSpPr>
        <p:spPr>
          <a:xfrm>
            <a:off x="8343899" y="2592101"/>
            <a:ext cx="439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?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735522B-37DD-43F1-A8B9-B9DB315EFE3B}"/>
              </a:ext>
            </a:extLst>
          </p:cNvPr>
          <p:cNvSpPr txBox="1"/>
          <p:nvPr/>
        </p:nvSpPr>
        <p:spPr>
          <a:xfrm>
            <a:off x="3938020" y="2618487"/>
            <a:ext cx="1811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EtMgI</a:t>
            </a: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graphicFrame>
        <p:nvGraphicFramePr>
          <p:cNvPr id="13" name="Objet 12">
            <a:extLst>
              <a:ext uri="{FF2B5EF4-FFF2-40B4-BE49-F238E27FC236}">
                <a16:creationId xmlns:a16="http://schemas.microsoft.com/office/drawing/2014/main" id="{D5BB4829-CA68-415F-9531-9041C1A3DD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361545"/>
              </p:ext>
            </p:extLst>
          </p:nvPr>
        </p:nvGraphicFramePr>
        <p:xfrm>
          <a:off x="196647" y="1485901"/>
          <a:ext cx="2449454" cy="2242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CS ChemDraw Drawing" r:id="rId3" imgW="1165754" imgH="1066863" progId="ChemDraw.Document.6.0">
                  <p:embed/>
                </p:oleObj>
              </mc:Choice>
              <mc:Fallback>
                <p:oleObj name="CS ChemDraw Drawing" r:id="rId3" imgW="1165754" imgH="106686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6647" y="1485901"/>
                        <a:ext cx="2449454" cy="22425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156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0D8195D-B0EB-41EF-B92F-BA75AC691486}"/>
              </a:ext>
            </a:extLst>
          </p:cNvPr>
          <p:cNvSpPr/>
          <p:nvPr/>
        </p:nvSpPr>
        <p:spPr>
          <a:xfrm>
            <a:off x="3475892" y="114300"/>
            <a:ext cx="5240216" cy="14507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Modèle de 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Felkin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-Anh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BD5F03A-8628-42B9-A472-869363711C39}"/>
              </a:ext>
            </a:extLst>
          </p:cNvPr>
          <p:cNvSpPr txBox="1"/>
          <p:nvPr/>
        </p:nvSpPr>
        <p:spPr>
          <a:xfrm>
            <a:off x="474785" y="2057400"/>
            <a:ext cx="116234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On effectue la projection de Newman selon l’axe carbonyle – coupole chirale, le GROS groupement étant positionné orthogonalement au carbonyle.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045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0D8195D-B0EB-41EF-B92F-BA75AC691486}"/>
              </a:ext>
            </a:extLst>
          </p:cNvPr>
          <p:cNvSpPr/>
          <p:nvPr/>
        </p:nvSpPr>
        <p:spPr>
          <a:xfrm>
            <a:off x="3475892" y="114300"/>
            <a:ext cx="5240216" cy="14507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Modèle de 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Felkin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-Anh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BD5F03A-8628-42B9-A472-869363711C39}"/>
              </a:ext>
            </a:extLst>
          </p:cNvPr>
          <p:cNvSpPr txBox="1"/>
          <p:nvPr/>
        </p:nvSpPr>
        <p:spPr>
          <a:xfrm>
            <a:off x="474785" y="2057400"/>
            <a:ext cx="116234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On effectue la projection de Newman selon l’axe carbonyle – coupole chirale, le GROS groupement étant positionné orthogonalement au carbonyle.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On dessine l’attaque selon l’angle de </a:t>
            </a:r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Burgi-Dunitz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du côte le moins encombré.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851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0D8195D-B0EB-41EF-B92F-BA75AC691486}"/>
              </a:ext>
            </a:extLst>
          </p:cNvPr>
          <p:cNvSpPr/>
          <p:nvPr/>
        </p:nvSpPr>
        <p:spPr>
          <a:xfrm>
            <a:off x="3475892" y="114300"/>
            <a:ext cx="5240216" cy="14507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Modèle de </a:t>
            </a:r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Felkin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-Anh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BD5F03A-8628-42B9-A472-869363711C39}"/>
              </a:ext>
            </a:extLst>
          </p:cNvPr>
          <p:cNvSpPr txBox="1"/>
          <p:nvPr/>
        </p:nvSpPr>
        <p:spPr>
          <a:xfrm>
            <a:off x="474785" y="2057400"/>
            <a:ext cx="1162343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On effectue la projection de Newman selon l’axe carbonyle – coupole chirale, le GROS groupement étant positionné orthogonalement au carbonyle.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On dessine l’attaque selon l’angle de </a:t>
            </a:r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Burgi-Dunitz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du côte le moins encombré.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On dessine le produit et on identifie la configuration du carbone stéréogène formé</a:t>
            </a: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AutoNum type="arabicParenR"/>
            </a:pP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35895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437</Words>
  <Application>Microsoft Office PowerPoint</Application>
  <PresentationFormat>Grand écran</PresentationFormat>
  <Paragraphs>82</Paragraphs>
  <Slides>18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Thème Office</vt:lpstr>
      <vt:lpstr>CS ChemDraw Drawing</vt:lpstr>
      <vt:lpstr>Stéréochimie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Slides</dc:title>
  <dc:creator>LOIC</dc:creator>
  <cp:lastModifiedBy>LOIC</cp:lastModifiedBy>
  <cp:revision>41</cp:revision>
  <dcterms:created xsi:type="dcterms:W3CDTF">2019-05-23T07:21:12Z</dcterms:created>
  <dcterms:modified xsi:type="dcterms:W3CDTF">2019-05-23T20:09:21Z</dcterms:modified>
</cp:coreProperties>
</file>