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6" r:id="rId8"/>
    <p:sldId id="265" r:id="rId9"/>
    <p:sldId id="25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9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146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558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288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336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47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551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4199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437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33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635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138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562FB-F824-4206-A575-352AECFF8DBF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6993B-080B-41BE-8B79-BE3CDBF2B5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7804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585" y="798706"/>
            <a:ext cx="5138487" cy="5231914"/>
          </a:xfrm>
        </p:spPr>
      </p:pic>
    </p:spTree>
    <p:extLst>
      <p:ext uri="{BB962C8B-B14F-4D97-AF65-F5344CB8AC3E}">
        <p14:creationId xmlns:p14="http://schemas.microsoft.com/office/powerpoint/2010/main" val="139152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0" t="14052" r="23430" b="16231"/>
          <a:stretch/>
        </p:blipFill>
        <p:spPr>
          <a:xfrm>
            <a:off x="3077308" y="756138"/>
            <a:ext cx="5926016" cy="4536831"/>
          </a:xfrm>
        </p:spPr>
      </p:pic>
      <p:sp>
        <p:nvSpPr>
          <p:cNvPr id="5" name="ZoneTexte 4"/>
          <p:cNvSpPr txBox="1"/>
          <p:nvPr/>
        </p:nvSpPr>
        <p:spPr>
          <a:xfrm>
            <a:off x="3810923" y="5591908"/>
            <a:ext cx="4458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Poly(acide glycolique) </a:t>
            </a:r>
          </a:p>
        </p:txBody>
      </p:sp>
    </p:spTree>
    <p:extLst>
      <p:ext uri="{BB962C8B-B14F-4D97-AF65-F5344CB8AC3E}">
        <p14:creationId xmlns:p14="http://schemas.microsoft.com/office/powerpoint/2010/main" val="314589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636676"/>
              </p:ext>
            </p:extLst>
          </p:nvPr>
        </p:nvGraphicFramePr>
        <p:xfrm>
          <a:off x="2789238" y="390538"/>
          <a:ext cx="7163654" cy="6064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CS ChemDraw Drawing" r:id="rId3" imgW="3413441" imgH="2888972" progId="ChemDraw.Document.6.0">
                  <p:embed/>
                </p:oleObj>
              </mc:Choice>
              <mc:Fallback>
                <p:oleObj name="CS ChemDraw Drawing" r:id="rId3" imgW="3413441" imgH="288897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9238" y="390538"/>
                        <a:ext cx="7163654" cy="6064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9196754" y="5802923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Nylon 6,6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670538" y="13012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9751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Frajman</a:t>
            </a:r>
            <a:r>
              <a:rPr lang="fr-FR" dirty="0"/>
              <a:t> p 397 encadré bleu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130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Frajman</a:t>
            </a:r>
            <a:r>
              <a:rPr lang="fr-FR" dirty="0"/>
              <a:t> p398 figure 11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26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2111220" y="1885964"/>
                <a:ext cx="1583061" cy="6658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220" y="1885964"/>
                <a:ext cx="1583061" cy="66582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7448982" y="1897420"/>
                <a:ext cx="2934271" cy="6860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sub>
                      </m:sSub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²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982" y="1897420"/>
                <a:ext cx="2934271" cy="68602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821346" y="4267941"/>
                <a:ext cx="1084784" cy="718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346" y="4267941"/>
                <a:ext cx="1084784" cy="71885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5038752" y="4411377"/>
            <a:ext cx="3746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Indice de </a:t>
            </a:r>
            <a:r>
              <a:rPr lang="fr-FR" sz="2000" dirty="0" err="1"/>
              <a:t>polymolécularité</a:t>
            </a:r>
            <a:r>
              <a:rPr lang="fr-FR" sz="2000" dirty="0"/>
              <a:t> (0&lt;I&lt;1)</a:t>
            </a:r>
            <a:endParaRPr lang="en-GB" sz="2000" dirty="0"/>
          </a:p>
        </p:txBody>
      </p:sp>
      <p:sp>
        <p:nvSpPr>
          <p:cNvPr id="8" name="ZoneTexte 7"/>
          <p:cNvSpPr txBox="1"/>
          <p:nvPr/>
        </p:nvSpPr>
        <p:spPr>
          <a:xfrm>
            <a:off x="1271679" y="2767713"/>
            <a:ext cx="3948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Masse molaire moyenne en nombre</a:t>
            </a:r>
            <a:endParaRPr lang="en-GB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6997079" y="2767713"/>
            <a:ext cx="3838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Masse molaire moyenne en masse</a:t>
            </a:r>
            <a:endParaRPr lang="en-GB" sz="2000" dirty="0"/>
          </a:p>
        </p:txBody>
      </p:sp>
      <p:sp>
        <p:nvSpPr>
          <p:cNvPr id="2" name="ZoneTexte 1"/>
          <p:cNvSpPr txBox="1"/>
          <p:nvPr/>
        </p:nvSpPr>
        <p:spPr>
          <a:xfrm flipH="1">
            <a:off x="3245905" y="5685709"/>
            <a:ext cx="7379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Mettre une figure d’une distribution gaussienne avec Mn et </a:t>
            </a:r>
            <a:r>
              <a:rPr lang="fr-FR" dirty="0" err="1"/>
              <a:t>Mw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6401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/>
        </p:nvGraphicFramePr>
        <p:xfrm>
          <a:off x="5154774" y="1469712"/>
          <a:ext cx="1631116" cy="95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CS ChemDraw Drawing" r:id="rId3" imgW="555821" imgH="325835" progId="ChemDraw.Document.6.0">
                  <p:embed/>
                </p:oleObj>
              </mc:Choice>
              <mc:Fallback>
                <p:oleObj name="CS ChemDraw Drawing" r:id="rId3" imgW="555821" imgH="3258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4774" y="1469712"/>
                        <a:ext cx="1631116" cy="95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/>
          <p:cNvGraphicFramePr>
            <a:graphicFrameLocks noChangeAspect="1"/>
          </p:cNvGraphicFramePr>
          <p:nvPr/>
        </p:nvGraphicFramePr>
        <p:xfrm>
          <a:off x="5154774" y="255938"/>
          <a:ext cx="1171964" cy="61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S ChemDraw Drawing" r:id="rId5" imgW="359536" imgH="188515" progId="ChemDraw.Document.6.0">
                  <p:embed/>
                </p:oleObj>
              </mc:Choice>
              <mc:Fallback>
                <p:oleObj name="CS ChemDraw Drawing" r:id="rId5" imgW="359536" imgH="18851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4774" y="255938"/>
                        <a:ext cx="1171964" cy="61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7388896" y="620084"/>
            <a:ext cx="1259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Éthylène</a:t>
            </a:r>
            <a:endParaRPr lang="en-GB" sz="20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7197853" y="1625528"/>
            <a:ext cx="1641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Polyéthylène</a:t>
            </a:r>
            <a:endParaRPr lang="en-GB" sz="2000" b="1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79" y="3905723"/>
            <a:ext cx="3340488" cy="250536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 t="2174" r="3971" b="3411"/>
          <a:stretch/>
        </p:blipFill>
        <p:spPr>
          <a:xfrm>
            <a:off x="6884075" y="3772614"/>
            <a:ext cx="1955667" cy="2895068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90945" y="3353272"/>
            <a:ext cx="47768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basse densité (LDPE ou PEBD)</a:t>
            </a:r>
            <a:endParaRPr lang="en-GB" sz="20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6856881" y="3356030"/>
            <a:ext cx="486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haute densité (HDPE ou PEHD)</a:t>
            </a:r>
            <a:endParaRPr lang="en-GB" sz="2000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68949" r="3338" b="5706"/>
          <a:stretch/>
        </p:blipFill>
        <p:spPr>
          <a:xfrm>
            <a:off x="9037108" y="4169710"/>
            <a:ext cx="2780883" cy="916822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1" t="4324" r="27195" b="43363"/>
          <a:stretch/>
        </p:blipFill>
        <p:spPr>
          <a:xfrm>
            <a:off x="0" y="4210406"/>
            <a:ext cx="1955779" cy="1560731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946264" y="966570"/>
            <a:ext cx="0" cy="50314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5994519" y="2238593"/>
            <a:ext cx="862362" cy="103783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>
            <a:off x="5126961" y="2238593"/>
            <a:ext cx="895372" cy="101963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048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Mettre côte à cote les schéma du </a:t>
            </a:r>
            <a:r>
              <a:rPr lang="fr-FR" dirty="0" err="1"/>
              <a:t>Halary</a:t>
            </a:r>
            <a:r>
              <a:rPr lang="fr-FR" dirty="0"/>
              <a:t> p47 et p54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0879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L’essentiel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747538"/>
              </p:ext>
            </p:extLst>
          </p:nvPr>
        </p:nvGraphicFramePr>
        <p:xfrm>
          <a:off x="838200" y="1825625"/>
          <a:ext cx="105156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Polymérisation</a:t>
                      </a:r>
                      <a:r>
                        <a:rPr lang="fr-FR" baseline="0" dirty="0"/>
                        <a:t> par étapes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Polymérisation en chaîne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Les</a:t>
                      </a:r>
                      <a:r>
                        <a:rPr lang="fr-FR" baseline="0" dirty="0"/>
                        <a:t> monomères réagissent tous en même temps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Addition de monomère un par un sur un site réactif en bout de chaîne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Disparition rapide</a:t>
                      </a:r>
                      <a:r>
                        <a:rPr lang="fr-FR" baseline="0" dirty="0"/>
                        <a:t> du monomère dans le milieu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Il reste du monomère</a:t>
                      </a:r>
                      <a:r>
                        <a:rPr lang="fr-FR" baseline="0" dirty="0"/>
                        <a:t> dans le milieu tout le long de la réaction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Mécanisme</a:t>
                      </a:r>
                      <a:r>
                        <a:rPr lang="fr-FR" baseline="0" dirty="0"/>
                        <a:t> unique durant toute la réaction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Mécanismes</a:t>
                      </a:r>
                      <a:r>
                        <a:rPr lang="fr-FR" baseline="0" dirty="0"/>
                        <a:t> comportant plusieurs étapes successives (initiation, propagation, terminaison …)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Pas</a:t>
                      </a:r>
                      <a:r>
                        <a:rPr lang="fr-FR" baseline="0" dirty="0"/>
                        <a:t> d’initiateur requis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Initiateur requis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Indice de </a:t>
                      </a:r>
                      <a:r>
                        <a:rPr lang="fr-FR" dirty="0" err="1"/>
                        <a:t>polymolécularité</a:t>
                      </a:r>
                      <a:r>
                        <a:rPr lang="fr-FR" dirty="0"/>
                        <a:t> : I 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≈ 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Anionique</a:t>
                      </a:r>
                      <a:r>
                        <a:rPr lang="fr-FR" baseline="0" dirty="0"/>
                        <a:t> : I 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1,1 </a:t>
                      </a:r>
                      <a:r>
                        <a:rPr lang="fr-FR" baseline="0" dirty="0"/>
                        <a:t>; Radicalaire : I 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≈ 1,5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1890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175</Words>
  <Application>Microsoft Office PowerPoint</Application>
  <PresentationFormat>Grand écran</PresentationFormat>
  <Paragraphs>29</Paragraphs>
  <Slides>9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Frajman p 397 encadré bleu</vt:lpstr>
      <vt:lpstr>Frajman p398 figure 11</vt:lpstr>
      <vt:lpstr>Présentation PowerPoint</vt:lpstr>
      <vt:lpstr>Présentation PowerPoint</vt:lpstr>
      <vt:lpstr>Mettre côte à cote les schéma du Halary p47 et p54</vt:lpstr>
      <vt:lpstr>L’essentiel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18</cp:revision>
  <dcterms:created xsi:type="dcterms:W3CDTF">2019-05-25T05:52:15Z</dcterms:created>
  <dcterms:modified xsi:type="dcterms:W3CDTF">2019-06-03T16:41:12Z</dcterms:modified>
</cp:coreProperties>
</file>