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8" r:id="rId4"/>
    <p:sldId id="259" r:id="rId5"/>
    <p:sldId id="268" r:id="rId6"/>
    <p:sldId id="265" r:id="rId7"/>
    <p:sldId id="257" r:id="rId8"/>
    <p:sldId id="262" r:id="rId9"/>
    <p:sldId id="261" r:id="rId10"/>
    <p:sldId id="266" r:id="rId11"/>
    <p:sldId id="267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27F97BB-C833-4FB7-BDE5-3F7075034690}" styleName="Style à thème 2 - Accentuation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yle à thème 2 - Accentuation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0" autoAdjust="0"/>
    <p:restoredTop sz="94660"/>
  </p:normalViewPr>
  <p:slideViewPr>
    <p:cSldViewPr snapToGrid="0">
      <p:cViewPr varScale="1">
        <p:scale>
          <a:sx n="91" d="100"/>
          <a:sy n="91" d="100"/>
        </p:scale>
        <p:origin x="230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649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338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033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9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601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2718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9697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75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42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777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021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8829D-BB43-4929-8510-A680C23CF0CD}" type="datetimeFigureOut">
              <a:rPr lang="en-GB" smtClean="0"/>
              <a:t>25/05/2019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E7D66-7701-4134-87EE-FEB91CAE370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943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png"/><Relationship Id="rId4" Type="http://schemas.openxmlformats.org/officeDocument/2006/relationships/image" Target="../media/image1.emf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674713"/>
              </p:ext>
            </p:extLst>
          </p:nvPr>
        </p:nvGraphicFramePr>
        <p:xfrm>
          <a:off x="5154774" y="1469712"/>
          <a:ext cx="1631116" cy="955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CS ChemDraw Drawing" r:id="rId3" imgW="555821" imgH="325835" progId="ChemDraw.Document.6.0">
                  <p:embed/>
                </p:oleObj>
              </mc:Choice>
              <mc:Fallback>
                <p:oleObj name="CS ChemDraw Drawing" r:id="rId3" imgW="555821" imgH="32583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54774" y="1469712"/>
                        <a:ext cx="1631116" cy="955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350325"/>
              </p:ext>
            </p:extLst>
          </p:nvPr>
        </p:nvGraphicFramePr>
        <p:xfrm>
          <a:off x="5154774" y="255938"/>
          <a:ext cx="1171964" cy="61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CS ChemDraw Drawing" r:id="rId5" imgW="359536" imgH="188515" progId="ChemDraw.Document.6.0">
                  <p:embed/>
                </p:oleObj>
              </mc:Choice>
              <mc:Fallback>
                <p:oleObj name="CS ChemDraw Drawing" r:id="rId5" imgW="359536" imgH="18851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4774" y="255938"/>
                        <a:ext cx="1171964" cy="61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7388896" y="620084"/>
            <a:ext cx="1259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Éthylène</a:t>
            </a:r>
            <a:endParaRPr lang="en-GB" sz="2000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7197853" y="1625528"/>
            <a:ext cx="16418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Polyéthylène</a:t>
            </a:r>
            <a:endParaRPr lang="en-GB" sz="2000" b="1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779" y="3905723"/>
            <a:ext cx="3340488" cy="2505365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" t="2174" r="3971" b="3411"/>
          <a:stretch/>
        </p:blipFill>
        <p:spPr>
          <a:xfrm>
            <a:off x="6884075" y="3772614"/>
            <a:ext cx="1955667" cy="2895068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290945" y="3353272"/>
            <a:ext cx="47768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Polyéthylène basse densité (LDPE ou PEBD)</a:t>
            </a:r>
            <a:endParaRPr lang="en-GB" sz="2000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6856881" y="3356030"/>
            <a:ext cx="4865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Polyéthylène haute densité (HDPE ou PEHD)</a:t>
            </a:r>
            <a:endParaRPr lang="en-GB" sz="2000" b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68949" r="3338" b="5706"/>
          <a:stretch/>
        </p:blipFill>
        <p:spPr>
          <a:xfrm>
            <a:off x="9037108" y="4169710"/>
            <a:ext cx="2780883" cy="916822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1" t="4324" r="27195" b="43363"/>
          <a:stretch/>
        </p:blipFill>
        <p:spPr>
          <a:xfrm>
            <a:off x="0" y="4210406"/>
            <a:ext cx="1955779" cy="1560731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>
            <a:off x="5946264" y="966570"/>
            <a:ext cx="0" cy="503142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5994519" y="2238593"/>
            <a:ext cx="862362" cy="1037838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flipH="1">
            <a:off x="5126961" y="2238593"/>
            <a:ext cx="895372" cy="1019632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8011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traction p378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790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8112"/>
            <a:ext cx="10677525" cy="65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554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Ce qu’il faut retenir</a:t>
            </a:r>
            <a:endParaRPr lang="en-GB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532718"/>
              </p:ext>
            </p:extLst>
          </p:nvPr>
        </p:nvGraphicFramePr>
        <p:xfrm>
          <a:off x="838198" y="1690688"/>
          <a:ext cx="10291012" cy="473977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5727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11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4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72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3512">
                <a:tc>
                  <a:txBody>
                    <a:bodyPr/>
                    <a:lstStyle/>
                    <a:p>
                      <a:r>
                        <a:rPr lang="fr-FR" dirty="0"/>
                        <a:t>Méthode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Permet</a:t>
                      </a:r>
                      <a:r>
                        <a:rPr lang="fr-FR" baseline="0" dirty="0"/>
                        <a:t> d’obtenir :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Avantages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Inconvénients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512">
                <a:tc>
                  <a:txBody>
                    <a:bodyPr/>
                    <a:lstStyle/>
                    <a:p>
                      <a:r>
                        <a:rPr lang="fr-FR" b="1" dirty="0" err="1"/>
                        <a:t>Osmométrie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M</a:t>
                      </a:r>
                      <a:r>
                        <a:rPr lang="fr-FR" baseline="-25000" dirty="0"/>
                        <a:t>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Facile</a:t>
                      </a:r>
                      <a:r>
                        <a:rPr lang="fr-FR" baseline="0" dirty="0"/>
                        <a:t> à mettre en </a:t>
                      </a:r>
                      <a:r>
                        <a:rPr lang="fr-FR" baseline="0" dirty="0" err="1"/>
                        <a:t>oeuvre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Ne</a:t>
                      </a:r>
                      <a:r>
                        <a:rPr lang="fr-FR" baseline="0" dirty="0"/>
                        <a:t> donne que M</a:t>
                      </a:r>
                      <a:r>
                        <a:rPr lang="fr-FR" baseline="-25000" dirty="0"/>
                        <a:t>N</a:t>
                      </a:r>
                      <a:r>
                        <a:rPr lang="fr-FR" baseline="0" dirty="0"/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9896">
                <a:tc>
                  <a:txBody>
                    <a:bodyPr/>
                    <a:lstStyle/>
                    <a:p>
                      <a:r>
                        <a:rPr lang="fr-FR" b="1" dirty="0"/>
                        <a:t>Chromatographie</a:t>
                      </a:r>
                      <a:r>
                        <a:rPr lang="fr-FR" b="1" baseline="0" dirty="0"/>
                        <a:t> d’exclusion stérique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M</a:t>
                      </a:r>
                      <a:r>
                        <a:rPr lang="fr-FR" baseline="-25000" dirty="0"/>
                        <a:t>N</a:t>
                      </a:r>
                      <a:r>
                        <a:rPr lang="fr-FR" baseline="0" dirty="0"/>
                        <a:t> , M</a:t>
                      </a:r>
                      <a:r>
                        <a:rPr lang="fr-FR" baseline="-25000" dirty="0"/>
                        <a:t>W</a:t>
                      </a:r>
                      <a:r>
                        <a:rPr lang="fr-FR" baseline="0" dirty="0"/>
                        <a:t> , 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Peut être </a:t>
                      </a:r>
                      <a:r>
                        <a:rPr lang="fr-FR" dirty="0" err="1"/>
                        <a:t>préparative</a:t>
                      </a:r>
                      <a:r>
                        <a:rPr lang="fr-FR" dirty="0"/>
                        <a:t>, permet d’accéder à I en une</a:t>
                      </a:r>
                      <a:r>
                        <a:rPr lang="fr-FR" baseline="0" dirty="0"/>
                        <a:t> seule analyse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Nécessite un étalon, et de pouvoir dissoudre</a:t>
                      </a:r>
                      <a:r>
                        <a:rPr lang="fr-FR" baseline="0" dirty="0"/>
                        <a:t> le polymère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3512">
                <a:tc>
                  <a:txBody>
                    <a:bodyPr/>
                    <a:lstStyle/>
                    <a:p>
                      <a:r>
                        <a:rPr lang="fr-FR" b="1" dirty="0"/>
                        <a:t>Test de traction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Le module d’</a:t>
                      </a:r>
                      <a:r>
                        <a:rPr lang="fr-FR" dirty="0" err="1"/>
                        <a:t>young</a:t>
                      </a:r>
                      <a:r>
                        <a:rPr lang="fr-FR" dirty="0"/>
                        <a:t>, comportement mécanique vis-à-vis de la traction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Donne des informations</a:t>
                      </a:r>
                      <a:r>
                        <a:rPr lang="fr-FR" baseline="0" dirty="0"/>
                        <a:t> mécaniques à une température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Technique</a:t>
                      </a:r>
                      <a:r>
                        <a:rPr lang="fr-FR" baseline="0" dirty="0"/>
                        <a:t> destructive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4138">
                <a:tc>
                  <a:txBody>
                    <a:bodyPr/>
                    <a:lstStyle/>
                    <a:p>
                      <a:r>
                        <a:rPr lang="fr-FR" b="1" dirty="0"/>
                        <a:t>Module</a:t>
                      </a:r>
                      <a:r>
                        <a:rPr lang="fr-FR" b="1" baseline="0" dirty="0"/>
                        <a:t> d’Young en fonction de la température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Températures caractéristiques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Permet de</a:t>
                      </a:r>
                      <a:r>
                        <a:rPr lang="fr-FR" baseline="0" dirty="0"/>
                        <a:t> déterminer Tg et Tf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Technique</a:t>
                      </a:r>
                      <a:r>
                        <a:rPr lang="fr-FR" baseline="0" dirty="0"/>
                        <a:t> destructive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596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88323" y="1443240"/>
            <a:ext cx="10515600" cy="414291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/>
              <a:t>Rappel : </a:t>
            </a:r>
            <a:r>
              <a:rPr lang="fr-FR" b="1" i="1" dirty="0"/>
              <a:t>Un </a:t>
            </a:r>
            <a:r>
              <a:rPr lang="fr-FR" b="1" i="1" dirty="0">
                <a:solidFill>
                  <a:srgbClr val="FF0000"/>
                </a:solidFill>
              </a:rPr>
              <a:t>polymère</a:t>
            </a:r>
            <a:r>
              <a:rPr lang="fr-FR" b="1" i="1" dirty="0"/>
              <a:t> est une substance constituée d’un ensemble de </a:t>
            </a:r>
            <a:r>
              <a:rPr lang="fr-FR" b="1" i="1" dirty="0">
                <a:solidFill>
                  <a:srgbClr val="FF0000"/>
                </a:solidFill>
              </a:rPr>
              <a:t>macromolécules</a:t>
            </a:r>
            <a:r>
              <a:rPr lang="fr-FR" b="1" i="1" dirty="0"/>
              <a:t>, c’est-à-dire d’entités moléculaires dont la masse molaire est très supérieures aux molécules « simples » (supérieur à 10</a:t>
            </a:r>
            <a:r>
              <a:rPr lang="fr-FR" b="1" i="1" baseline="30000" dirty="0"/>
              <a:t>3</a:t>
            </a:r>
            <a:r>
              <a:rPr lang="fr-FR" b="1" i="1" dirty="0"/>
              <a:t> g/mol), issues d’une répétition d’unités appelées </a:t>
            </a:r>
            <a:r>
              <a:rPr lang="fr-FR" b="1" i="1" dirty="0">
                <a:solidFill>
                  <a:srgbClr val="FF0000"/>
                </a:solidFill>
              </a:rPr>
              <a:t>monomères</a:t>
            </a:r>
            <a:r>
              <a:rPr lang="fr-FR" b="1" i="1" dirty="0"/>
              <a:t> liées entre elles par des liaisons covalentes.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0021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/>
              <p:cNvSpPr txBox="1"/>
              <p:nvPr/>
            </p:nvSpPr>
            <p:spPr>
              <a:xfrm>
                <a:off x="2111220" y="1885964"/>
                <a:ext cx="1583061" cy="66582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4" name="ZoneText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1220" y="1885964"/>
                <a:ext cx="1583061" cy="66582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7448982" y="1897420"/>
                <a:ext cx="2934271" cy="6860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sub>
                      </m:sSub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fr-FR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²</m:t>
                              </m:r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pHide m:val="on"/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8982" y="1897420"/>
                <a:ext cx="2934271" cy="68602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821346" y="4267941"/>
                <a:ext cx="1084784" cy="7188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fr-FR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1346" y="4267941"/>
                <a:ext cx="1084784" cy="71885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5038752" y="4411377"/>
            <a:ext cx="37469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Indice de </a:t>
            </a:r>
            <a:r>
              <a:rPr lang="fr-FR" sz="2000"/>
              <a:t>polymolécularité </a:t>
            </a:r>
            <a:r>
              <a:rPr lang="fr-FR" sz="2000" dirty="0"/>
              <a:t>(0&lt;I&lt;1)</a:t>
            </a:r>
            <a:endParaRPr lang="en-GB" sz="2000" dirty="0"/>
          </a:p>
        </p:txBody>
      </p:sp>
      <p:sp>
        <p:nvSpPr>
          <p:cNvPr id="8" name="ZoneTexte 7"/>
          <p:cNvSpPr txBox="1"/>
          <p:nvPr/>
        </p:nvSpPr>
        <p:spPr>
          <a:xfrm>
            <a:off x="1271679" y="2767713"/>
            <a:ext cx="3948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Masse molaire moyenne en nombre</a:t>
            </a:r>
            <a:endParaRPr lang="en-GB" sz="2000" dirty="0"/>
          </a:p>
        </p:txBody>
      </p:sp>
      <p:sp>
        <p:nvSpPr>
          <p:cNvPr id="9" name="ZoneTexte 8"/>
          <p:cNvSpPr txBox="1"/>
          <p:nvPr/>
        </p:nvSpPr>
        <p:spPr>
          <a:xfrm>
            <a:off x="6997079" y="2767713"/>
            <a:ext cx="3838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Masse molaire moyenne en masse</a:t>
            </a:r>
            <a:endParaRPr lang="en-GB" sz="2000" dirty="0"/>
          </a:p>
        </p:txBody>
      </p:sp>
      <p:sp>
        <p:nvSpPr>
          <p:cNvPr id="2" name="ZoneTexte 1"/>
          <p:cNvSpPr txBox="1"/>
          <p:nvPr/>
        </p:nvSpPr>
        <p:spPr>
          <a:xfrm flipH="1">
            <a:off x="3245905" y="5685709"/>
            <a:ext cx="7379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Mettre une figure d’une distribution </a:t>
            </a:r>
            <a:r>
              <a:rPr lang="fr-FR" dirty="0" err="1"/>
              <a:t>gaussiene</a:t>
            </a:r>
            <a:r>
              <a:rPr lang="fr-FR" dirty="0"/>
              <a:t> avec Mn et </a:t>
            </a:r>
            <a:r>
              <a:rPr lang="fr-FR" dirty="0" err="1"/>
              <a:t>Mw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7241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</a:t>
            </a:r>
            <a:r>
              <a:rPr lang="fr-FR" dirty="0" err="1"/>
              <a:t>Fontanille</a:t>
            </a:r>
            <a:r>
              <a:rPr lang="fr-FR" dirty="0"/>
              <a:t> p138 (</a:t>
            </a:r>
            <a:r>
              <a:rPr lang="fr-FR" dirty="0" err="1"/>
              <a:t>osmométrie</a:t>
            </a:r>
            <a:r>
              <a:rPr lang="fr-FR" dirty="0"/>
              <a:t>)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5510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B12E6D-DE36-40A6-B2C9-E857E8469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8376" y="365125"/>
            <a:ext cx="6360298" cy="1325563"/>
          </a:xfrm>
        </p:spPr>
        <p:txBody>
          <a:bodyPr>
            <a:normAutofit/>
          </a:bodyPr>
          <a:lstStyle/>
          <a:p>
            <a:r>
              <a:rPr lang="fr-FR" sz="5400" dirty="0"/>
              <a:t>Structure PVC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C437129-ACEA-464F-87DF-6B1034C3F1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69" y="1690688"/>
            <a:ext cx="6360298" cy="2945548"/>
          </a:xfrm>
        </p:spPr>
      </p:pic>
    </p:spTree>
    <p:extLst>
      <p:ext uri="{BB962C8B-B14F-4D97-AF65-F5344CB8AC3E}">
        <p14:creationId xmlns:p14="http://schemas.microsoft.com/office/powerpoint/2010/main" val="2675079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 pelote statistique </a:t>
            </a:r>
            <a:r>
              <a:rPr lang="fr-FR" dirty="0" err="1"/>
              <a:t>frajman</a:t>
            </a:r>
            <a:r>
              <a:rPr lang="fr-FR" dirty="0"/>
              <a:t> p382 ou </a:t>
            </a:r>
            <a:r>
              <a:rPr lang="fr-FR" dirty="0" err="1"/>
              <a:t>Rouessac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oneTexte 3"/>
          <p:cNvSpPr txBox="1"/>
          <p:nvPr/>
        </p:nvSpPr>
        <p:spPr>
          <a:xfrm>
            <a:off x="6225540" y="3151108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Rh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5" name="Connecteur droit avec flèche 4"/>
          <p:cNvCxnSpPr/>
          <p:nvPr/>
        </p:nvCxnSpPr>
        <p:spPr>
          <a:xfrm flipV="1">
            <a:off x="5821680" y="3497580"/>
            <a:ext cx="1211580" cy="2286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684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"/>
          <a:stretch/>
        </p:blipFill>
        <p:spPr>
          <a:xfrm>
            <a:off x="7437026" y="2616609"/>
            <a:ext cx="2909140" cy="2061680"/>
          </a:xfrm>
        </p:spPr>
      </p:pic>
      <p:sp>
        <p:nvSpPr>
          <p:cNvPr id="5" name="ZoneTexte 4"/>
          <p:cNvSpPr txBox="1"/>
          <p:nvPr/>
        </p:nvSpPr>
        <p:spPr>
          <a:xfrm>
            <a:off x="7257142" y="5944670"/>
            <a:ext cx="2793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Passoire qui laisse passer</a:t>
            </a:r>
          </a:p>
          <a:p>
            <a:pPr algn="ctr"/>
            <a:r>
              <a:rPr lang="fr-FR" dirty="0"/>
              <a:t> les nouilles mais pas l’eau</a:t>
            </a:r>
            <a:endParaRPr lang="en-GB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0"/>
          <a:stretch/>
        </p:blipFill>
        <p:spPr>
          <a:xfrm>
            <a:off x="747776" y="316747"/>
            <a:ext cx="4452404" cy="4361542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866501" y="6016898"/>
            <a:ext cx="3727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Chromatographie d’exclusion stérique</a:t>
            </a:r>
          </a:p>
          <a:p>
            <a:endParaRPr lang="en-GB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9" t="17395"/>
          <a:stretch/>
        </p:blipFill>
        <p:spPr>
          <a:xfrm>
            <a:off x="2598802" y="3800528"/>
            <a:ext cx="3072060" cy="214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24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Exemple de chromatogramme étalon(</a:t>
            </a:r>
            <a:r>
              <a:rPr lang="fr-FR" dirty="0" err="1"/>
              <a:t>Rouessac</a:t>
            </a:r>
            <a:r>
              <a:rPr lang="fr-FR" dirty="0"/>
              <a:t> p147 et 152)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Marquer</a:t>
            </a:r>
            <a:r>
              <a:rPr lang="en-GB" dirty="0"/>
              <a:t> que </a:t>
            </a:r>
            <a:r>
              <a:rPr lang="en-GB" dirty="0" err="1"/>
              <a:t>l’ordonnée</a:t>
            </a:r>
            <a:r>
              <a:rPr lang="en-GB" dirty="0"/>
              <a:t> </a:t>
            </a:r>
            <a:r>
              <a:rPr lang="en-GB" dirty="0" err="1"/>
              <a:t>est</a:t>
            </a:r>
            <a:r>
              <a:rPr lang="en-GB" dirty="0"/>
              <a:t> log(Mw)</a:t>
            </a:r>
          </a:p>
        </p:txBody>
      </p:sp>
      <p:sp>
        <p:nvSpPr>
          <p:cNvPr id="4" name="Rectangle 3"/>
          <p:cNvSpPr/>
          <p:nvPr/>
        </p:nvSpPr>
        <p:spPr>
          <a:xfrm>
            <a:off x="1112558" y="4210135"/>
            <a:ext cx="1194486" cy="88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log(</a:t>
            </a:r>
            <a:r>
              <a:rPr lang="fr-FR" b="1" dirty="0" err="1">
                <a:solidFill>
                  <a:schemeClr val="tx1"/>
                </a:solidFill>
              </a:rPr>
              <a:t>M</a:t>
            </a:r>
            <a:r>
              <a:rPr lang="fr-FR" b="1" baseline="-25000" dirty="0" err="1">
                <a:solidFill>
                  <a:schemeClr val="tx1"/>
                </a:solidFill>
              </a:rPr>
              <a:t>w</a:t>
            </a:r>
            <a:r>
              <a:rPr lang="fr-FR" b="1" dirty="0">
                <a:solidFill>
                  <a:schemeClr val="tx1"/>
                </a:solidFill>
              </a:rPr>
              <a:t>)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42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i="1" dirty="0"/>
              <a:t>Schéma dissolution/gonflage de polymères </a:t>
            </a:r>
            <a:r>
              <a:rPr lang="fr-FR" i="1" dirty="0" err="1"/>
              <a:t>Frajman</a:t>
            </a:r>
            <a:r>
              <a:rPr lang="fr-FR" i="1" dirty="0"/>
              <a:t> p382</a:t>
            </a:r>
            <a:endParaRPr lang="en-GB" i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97350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237</Words>
  <Application>Microsoft Office PowerPoint</Application>
  <PresentationFormat>Grand écran</PresentationFormat>
  <Paragraphs>45</Paragraphs>
  <Slides>12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Thème Office</vt:lpstr>
      <vt:lpstr>CS ChemDraw Drawing</vt:lpstr>
      <vt:lpstr>Présentation PowerPoint</vt:lpstr>
      <vt:lpstr>Présentation PowerPoint</vt:lpstr>
      <vt:lpstr>Présentation PowerPoint</vt:lpstr>
      <vt:lpstr>Schéma Fontanille p138 (osmométrie)</vt:lpstr>
      <vt:lpstr>Structure PVC</vt:lpstr>
      <vt:lpstr>Schéma  pelote statistique frajman p382 ou Rouessac</vt:lpstr>
      <vt:lpstr>Présentation PowerPoint</vt:lpstr>
      <vt:lpstr>Exemple de chromatogramme étalon(Rouessac p147 et 152)</vt:lpstr>
      <vt:lpstr>Schéma dissolution/gonflage de polymères Frajman p382</vt:lpstr>
      <vt:lpstr>Test traction p378</vt:lpstr>
      <vt:lpstr>Présentation PowerPoint</vt:lpstr>
      <vt:lpstr>Ce qu’il faut retenir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28</cp:revision>
  <dcterms:created xsi:type="dcterms:W3CDTF">2019-04-19T12:29:55Z</dcterms:created>
  <dcterms:modified xsi:type="dcterms:W3CDTF">2019-05-25T19:13:04Z</dcterms:modified>
</cp:coreProperties>
</file>