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65" r:id="rId4"/>
    <p:sldId id="274" r:id="rId5"/>
    <p:sldId id="271" r:id="rId6"/>
    <p:sldId id="272" r:id="rId7"/>
    <p:sldId id="273" r:id="rId8"/>
    <p:sldId id="268" r:id="rId9"/>
    <p:sldId id="270" r:id="rId10"/>
    <p:sldId id="275" r:id="rId11"/>
    <p:sldId id="267" r:id="rId12"/>
    <p:sldId id="266" r:id="rId13"/>
    <p:sldId id="269" r:id="rId14"/>
    <p:sldId id="27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27F97BB-C833-4FB7-BDE5-3F7075034690}" styleName="Style à thème 2 - Accentuation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Style à thème 2 - Accentuation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0" autoAdjust="0"/>
    <p:restoredTop sz="94660"/>
  </p:normalViewPr>
  <p:slideViewPr>
    <p:cSldViewPr snapToGrid="0">
      <p:cViewPr varScale="1">
        <p:scale>
          <a:sx n="91" d="100"/>
          <a:sy n="91" d="100"/>
        </p:scale>
        <p:origin x="23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04/06/2019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649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04/06/2019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338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04/06/2019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033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04/06/2019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991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04/06/2019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601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04/06/2019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2718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04/06/2019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9697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04/06/2019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750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04/06/2019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42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04/06/2019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777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04/06/2019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5021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8829D-BB43-4929-8510-A680C23CF0CD}" type="datetimeFigureOut">
              <a:rPr lang="en-GB" smtClean="0"/>
              <a:t>04/06/2019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8943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png"/><Relationship Id="rId4" Type="http://schemas.openxmlformats.org/officeDocument/2006/relationships/image" Target="../media/image1.emf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88323" y="1443240"/>
            <a:ext cx="10515600" cy="414291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/>
              <a:t>Rappel : </a:t>
            </a:r>
            <a:r>
              <a:rPr lang="fr-FR" b="1" i="1" dirty="0"/>
              <a:t>Un </a:t>
            </a:r>
            <a:r>
              <a:rPr lang="fr-FR" b="1" i="1" dirty="0">
                <a:solidFill>
                  <a:srgbClr val="FF0000"/>
                </a:solidFill>
              </a:rPr>
              <a:t>polymère</a:t>
            </a:r>
            <a:r>
              <a:rPr lang="fr-FR" b="1" i="1" dirty="0"/>
              <a:t> est une substance constituée d’un ensemble de </a:t>
            </a:r>
            <a:r>
              <a:rPr lang="fr-FR" b="1" i="1" dirty="0">
                <a:solidFill>
                  <a:srgbClr val="FF0000"/>
                </a:solidFill>
              </a:rPr>
              <a:t>macromolécules</a:t>
            </a:r>
            <a:r>
              <a:rPr lang="fr-FR" b="1" i="1" dirty="0"/>
              <a:t>, c’est-à-dire d’entités moléculaires dont la masse molaire est très supérieures aux molécules « simples » (supérieur à 10</a:t>
            </a:r>
            <a:r>
              <a:rPr lang="fr-FR" b="1" i="1" baseline="30000" dirty="0"/>
              <a:t>3</a:t>
            </a:r>
            <a:r>
              <a:rPr lang="fr-FR" b="1" i="1" dirty="0"/>
              <a:t> g/mol), issues d’une répétition d’unités appelées </a:t>
            </a:r>
            <a:r>
              <a:rPr lang="fr-FR" b="1" i="1" dirty="0">
                <a:solidFill>
                  <a:srgbClr val="FF0000"/>
                </a:solidFill>
              </a:rPr>
              <a:t>monomères</a:t>
            </a:r>
            <a:r>
              <a:rPr lang="fr-FR" b="1" i="1" dirty="0"/>
              <a:t> liées entre elles par des liaisons covalentes.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00213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BEBBB2B-769D-468E-B2DD-58D75697CF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207" y="1489059"/>
            <a:ext cx="2795618" cy="2795618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7964A6A8-08A3-41BB-96AD-C69D707BC9CB}"/>
              </a:ext>
            </a:extLst>
          </p:cNvPr>
          <p:cNvSpPr txBox="1"/>
          <p:nvPr/>
        </p:nvSpPr>
        <p:spPr>
          <a:xfrm>
            <a:off x="7343517" y="4992847"/>
            <a:ext cx="3439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g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75 à 105 °C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076FB83-FBE3-49B7-BD67-69ADB70A8D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176" y="805343"/>
            <a:ext cx="3301068" cy="330106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7ADE8EC-8F24-40C8-B503-8E3DAAD20B97}"/>
              </a:ext>
            </a:extLst>
          </p:cNvPr>
          <p:cNvSpPr txBox="1"/>
          <p:nvPr/>
        </p:nvSpPr>
        <p:spPr>
          <a:xfrm>
            <a:off x="3544703" y="4992848"/>
            <a:ext cx="3439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g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-73 °C</a:t>
            </a:r>
          </a:p>
        </p:txBody>
      </p:sp>
    </p:spTree>
    <p:extLst>
      <p:ext uri="{BB962C8B-B14F-4D97-AF65-F5344CB8AC3E}">
        <p14:creationId xmlns:p14="http://schemas.microsoft.com/office/powerpoint/2010/main" val="1928397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Figure 6.11   OCP </a:t>
            </a:r>
            <a:r>
              <a:rPr lang="fr-FR" dirty="0" err="1"/>
              <a:t>Polymers</a:t>
            </a:r>
            <a:r>
              <a:rPr lang="fr-FR" dirty="0"/>
              <a:t>(Walton) p 132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1403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Trotignon</a:t>
            </a:r>
            <a:r>
              <a:rPr lang="fr-FR" dirty="0"/>
              <a:t> p 71 Transmission du PMMA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D7C8443D-EA14-4E39-B3BA-D44EBE6130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46"/>
          <a:stretch/>
        </p:blipFill>
        <p:spPr>
          <a:xfrm>
            <a:off x="838200" y="2194560"/>
            <a:ext cx="4342013" cy="3108959"/>
          </a:xfr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5F159FB-95E6-4CDF-82C2-540B341D4582}"/>
              </a:ext>
            </a:extLst>
          </p:cNvPr>
          <p:cNvSpPr/>
          <p:nvPr/>
        </p:nvSpPr>
        <p:spPr>
          <a:xfrm>
            <a:off x="478172" y="2265028"/>
            <a:ext cx="1468074" cy="83889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81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6465451"/>
              </p:ext>
            </p:extLst>
          </p:nvPr>
        </p:nvGraphicFramePr>
        <p:xfrm>
          <a:off x="838200" y="1825625"/>
          <a:ext cx="10515600" cy="266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Structure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Propriété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Exemple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Application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Liaisons</a:t>
                      </a:r>
                      <a:r>
                        <a:rPr lang="fr-FR" baseline="0" dirty="0"/>
                        <a:t> hydrogènes entre les chaines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Rigidité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Kevlar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Résistance aux choc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Système</a:t>
                      </a:r>
                      <a:r>
                        <a:rPr lang="fr-FR" baseline="0" dirty="0"/>
                        <a:t> pi entièrement conjugué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Conductivité</a:t>
                      </a:r>
                      <a:r>
                        <a:rPr lang="fr-FR" baseline="0" dirty="0"/>
                        <a:t> électrique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Polyacétylène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Matériau antistatique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Amorphe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Transparence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PMMA, Polycarbonate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Vitre,</a:t>
                      </a:r>
                      <a:r>
                        <a:rPr lang="fr-FR" baseline="0" dirty="0"/>
                        <a:t> lunettes de sécurité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Esters</a:t>
                      </a:r>
                      <a:r>
                        <a:rPr lang="fr-FR" baseline="0" dirty="0"/>
                        <a:t> aliphatiques dans la chaine principale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Biodégradabilité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polyhydroxybutyrate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Objets à usage</a:t>
                      </a:r>
                      <a:r>
                        <a:rPr lang="fr-FR" baseline="0" dirty="0"/>
                        <a:t> unique (emballages…)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7385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>
            <a:extLst>
              <a:ext uri="{FF2B5EF4-FFF2-40B4-BE49-F238E27FC236}">
                <a16:creationId xmlns:a16="http://schemas.microsoft.com/office/drawing/2014/main" id="{ACA3CFA8-EE36-48D2-8E40-809D77F0E3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853" y="4283537"/>
            <a:ext cx="2593029" cy="130157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A948A42-E355-452F-B649-D46F106DD3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540" y="1023888"/>
            <a:ext cx="2795618" cy="279561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A85E13-5C65-4750-9DE7-32C7278505EE}"/>
              </a:ext>
            </a:extLst>
          </p:cNvPr>
          <p:cNvSpPr/>
          <p:nvPr/>
        </p:nvSpPr>
        <p:spPr>
          <a:xfrm>
            <a:off x="365278" y="263939"/>
            <a:ext cx="4177717" cy="1199625"/>
          </a:xfrm>
          <a:prstGeom prst="rect">
            <a:avLst/>
          </a:prstGeom>
          <a:solidFill>
            <a:srgbClr val="FFC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Structure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B98EC0-5369-41DA-9D94-B9261A50DB23}"/>
              </a:ext>
            </a:extLst>
          </p:cNvPr>
          <p:cNvSpPr/>
          <p:nvPr/>
        </p:nvSpPr>
        <p:spPr>
          <a:xfrm>
            <a:off x="7046119" y="263938"/>
            <a:ext cx="4068661" cy="1199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Propriétés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C947BF-B1F2-4663-A6EB-791BC2665266}"/>
              </a:ext>
            </a:extLst>
          </p:cNvPr>
          <p:cNvSpPr/>
          <p:nvPr/>
        </p:nvSpPr>
        <p:spPr>
          <a:xfrm>
            <a:off x="355603" y="2122574"/>
            <a:ext cx="3867325" cy="1006679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Longues chaines linéaires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68539398-1BBF-4595-AB48-144E16B74B30}"/>
              </a:ext>
            </a:extLst>
          </p:cNvPr>
          <p:cNvCxnSpPr>
            <a:stCxn id="6" idx="6"/>
          </p:cNvCxnSpPr>
          <p:nvPr/>
        </p:nvCxnSpPr>
        <p:spPr>
          <a:xfrm flipV="1">
            <a:off x="4222928" y="2625913"/>
            <a:ext cx="239925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DC2BF75C-9D0D-40B5-BEC1-0D002663593C}"/>
              </a:ext>
            </a:extLst>
          </p:cNvPr>
          <p:cNvSpPr/>
          <p:nvPr/>
        </p:nvSpPr>
        <p:spPr>
          <a:xfrm>
            <a:off x="480091" y="3707025"/>
            <a:ext cx="3867325" cy="100667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Réticulations entre chaines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D0CECA8-F098-483F-A0F4-FDDA65BD2E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570" y="3039622"/>
            <a:ext cx="2079691" cy="1559768"/>
          </a:xfrm>
          <a:prstGeom prst="rect">
            <a:avLst/>
          </a:prstGeom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D4DA51C1-1C92-4693-8972-391DC124F358}"/>
              </a:ext>
            </a:extLst>
          </p:cNvPr>
          <p:cNvCxnSpPr/>
          <p:nvPr/>
        </p:nvCxnSpPr>
        <p:spPr>
          <a:xfrm flipV="1">
            <a:off x="4232603" y="4210363"/>
            <a:ext cx="239925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>
            <a:extLst>
              <a:ext uri="{FF2B5EF4-FFF2-40B4-BE49-F238E27FC236}">
                <a16:creationId xmlns:a16="http://schemas.microsoft.com/office/drawing/2014/main" id="{7CC52954-09D1-4101-9991-6A645D517055}"/>
              </a:ext>
            </a:extLst>
          </p:cNvPr>
          <p:cNvSpPr/>
          <p:nvPr/>
        </p:nvSpPr>
        <p:spPr>
          <a:xfrm>
            <a:off x="480090" y="5167980"/>
            <a:ext cx="3867325" cy="100667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Taux de cristallinité important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5D99116E-8A7B-4048-A4C5-3422A38D6576}"/>
              </a:ext>
            </a:extLst>
          </p:cNvPr>
          <p:cNvCxnSpPr>
            <a:cxnSpLocks/>
          </p:cNvCxnSpPr>
          <p:nvPr/>
        </p:nvCxnSpPr>
        <p:spPr>
          <a:xfrm flipV="1">
            <a:off x="4345853" y="5671317"/>
            <a:ext cx="2172749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09A601D5-D866-4C54-85A6-3FDC003397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128" y="4730164"/>
            <a:ext cx="1635128" cy="1635128"/>
          </a:xfrm>
          <a:prstGeom prst="rect">
            <a:avLst/>
          </a:prstGeom>
        </p:spPr>
      </p:pic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89781CD9-4C53-4C6F-81BF-6DF0A15A3B76}"/>
              </a:ext>
            </a:extLst>
          </p:cNvPr>
          <p:cNvSpPr/>
          <p:nvPr/>
        </p:nvSpPr>
        <p:spPr>
          <a:xfrm>
            <a:off x="9954884" y="2055303"/>
            <a:ext cx="1466490" cy="584379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sz="20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g</a:t>
            </a: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&lt; </a:t>
            </a:r>
            <a:r>
              <a:rPr lang="fr-FR" sz="2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sz="2000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amb</a:t>
            </a:r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048AABE1-F429-4674-B694-CB775FE43428}"/>
              </a:ext>
            </a:extLst>
          </p:cNvPr>
          <p:cNvSpPr/>
          <p:nvPr/>
        </p:nvSpPr>
        <p:spPr>
          <a:xfrm>
            <a:off x="9954884" y="3633940"/>
            <a:ext cx="1466490" cy="584379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fr-FR" sz="2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sz="2000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amb</a:t>
            </a: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&lt; T</a:t>
            </a:r>
            <a:r>
              <a:rPr lang="fr-FR" sz="20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g</a:t>
            </a:r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64B33641-0F79-4B94-B745-5B12C822514A}"/>
              </a:ext>
            </a:extLst>
          </p:cNvPr>
          <p:cNvSpPr/>
          <p:nvPr/>
        </p:nvSpPr>
        <p:spPr>
          <a:xfrm>
            <a:off x="9954884" y="5379127"/>
            <a:ext cx="1466490" cy="584379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T</a:t>
            </a:r>
            <a:r>
              <a:rPr lang="fr-FR" sz="20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g</a:t>
            </a: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élevée</a:t>
            </a:r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22" name="Image 21" descr="https://upload.wikimedia.org/wikipedia/commons/3/33/Polyisopr%C3%A8ne_01.png">
            <a:extLst>
              <a:ext uri="{FF2B5EF4-FFF2-40B4-BE49-F238E27FC236}">
                <a16:creationId xmlns:a16="http://schemas.microsoft.com/office/drawing/2014/main" id="{8959A5AE-C294-4974-AC11-1C96E7B4D23A}"/>
              </a:ext>
            </a:extLst>
          </p:cNvPr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9" t="7427" r="21464" b="18303"/>
          <a:stretch/>
        </p:blipFill>
        <p:spPr bwMode="auto">
          <a:xfrm>
            <a:off x="4232603" y="1507764"/>
            <a:ext cx="2608262" cy="10066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Espace réservé du contenu 3">
            <a:extLst>
              <a:ext uri="{FF2B5EF4-FFF2-40B4-BE49-F238E27FC236}">
                <a16:creationId xmlns:a16="http://schemas.microsoft.com/office/drawing/2014/main" id="{EB5FD052-D580-4C88-B499-A398FA27B7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459" y="2625914"/>
            <a:ext cx="1660458" cy="1511276"/>
          </a:xfrm>
        </p:spPr>
      </p:pic>
    </p:spTree>
    <p:extLst>
      <p:ext uri="{BB962C8B-B14F-4D97-AF65-F5344CB8AC3E}">
        <p14:creationId xmlns:p14="http://schemas.microsoft.com/office/powerpoint/2010/main" val="3179650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674713"/>
              </p:ext>
            </p:extLst>
          </p:nvPr>
        </p:nvGraphicFramePr>
        <p:xfrm>
          <a:off x="5154774" y="1469712"/>
          <a:ext cx="1631116" cy="955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" name="CS ChemDraw Drawing" r:id="rId3" imgW="555821" imgH="325835" progId="ChemDraw.Document.6.0">
                  <p:embed/>
                </p:oleObj>
              </mc:Choice>
              <mc:Fallback>
                <p:oleObj name="CS ChemDraw Drawing" r:id="rId3" imgW="555821" imgH="32583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54774" y="1469712"/>
                        <a:ext cx="1631116" cy="955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350325"/>
              </p:ext>
            </p:extLst>
          </p:nvPr>
        </p:nvGraphicFramePr>
        <p:xfrm>
          <a:off x="5154774" y="255938"/>
          <a:ext cx="1171964" cy="617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" name="CS ChemDraw Drawing" r:id="rId5" imgW="359536" imgH="188515" progId="ChemDraw.Document.6.0">
                  <p:embed/>
                </p:oleObj>
              </mc:Choice>
              <mc:Fallback>
                <p:oleObj name="CS ChemDraw Drawing" r:id="rId5" imgW="359536" imgH="18851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54774" y="255938"/>
                        <a:ext cx="1171964" cy="617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7388896" y="620084"/>
            <a:ext cx="1259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Éthylène</a:t>
            </a:r>
            <a:endParaRPr lang="en-GB" sz="2000" b="1" dirty="0"/>
          </a:p>
        </p:txBody>
      </p:sp>
      <p:sp>
        <p:nvSpPr>
          <p:cNvPr id="11" name="ZoneTexte 10"/>
          <p:cNvSpPr txBox="1"/>
          <p:nvPr/>
        </p:nvSpPr>
        <p:spPr>
          <a:xfrm>
            <a:off x="7197853" y="1625528"/>
            <a:ext cx="16418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Polyéthylène</a:t>
            </a:r>
            <a:endParaRPr lang="en-GB" sz="2000" b="1" dirty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779" y="3905723"/>
            <a:ext cx="3340488" cy="2505365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" t="2174" r="3971" b="3411"/>
          <a:stretch/>
        </p:blipFill>
        <p:spPr>
          <a:xfrm>
            <a:off x="6884075" y="3772614"/>
            <a:ext cx="1955667" cy="2895068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290945" y="3353272"/>
            <a:ext cx="47768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/>
              <a:t>Polyéthylène basse densité (LDPE ou PEBD)</a:t>
            </a:r>
            <a:endParaRPr lang="en-GB" sz="2000" b="1" dirty="0"/>
          </a:p>
        </p:txBody>
      </p:sp>
      <p:sp>
        <p:nvSpPr>
          <p:cNvPr id="17" name="ZoneTexte 16"/>
          <p:cNvSpPr txBox="1"/>
          <p:nvPr/>
        </p:nvSpPr>
        <p:spPr>
          <a:xfrm>
            <a:off x="6856881" y="3356030"/>
            <a:ext cx="4865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/>
              <a:t>Polyéthylène haute densité (HDPE ou PEHD)</a:t>
            </a:r>
            <a:endParaRPr lang="en-GB" sz="2000" b="1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9" t="68949" r="3338" b="5706"/>
          <a:stretch/>
        </p:blipFill>
        <p:spPr>
          <a:xfrm>
            <a:off x="9037108" y="4169710"/>
            <a:ext cx="2780883" cy="916822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1" t="4324" r="27195" b="43363"/>
          <a:stretch/>
        </p:blipFill>
        <p:spPr>
          <a:xfrm>
            <a:off x="0" y="4210406"/>
            <a:ext cx="1955779" cy="1560731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>
            <a:off x="5946264" y="966570"/>
            <a:ext cx="0" cy="503142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5994519" y="2238593"/>
            <a:ext cx="862362" cy="1037838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flipH="1">
            <a:off x="5126961" y="2238593"/>
            <a:ext cx="895372" cy="1019632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8011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8112"/>
            <a:ext cx="10677525" cy="658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070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47194A19-17D8-4731-A45F-83C9A8987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9537"/>
            <a:ext cx="2795618" cy="279561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508FCBF-B3CA-4D90-9B41-4391C2F883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451" y="787168"/>
            <a:ext cx="2795618" cy="279561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6EB72E2-ED89-42D6-97D5-42E34699E3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006" y="893618"/>
            <a:ext cx="3380509" cy="253538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E3F124F-56DD-4217-B16E-C0FD49E7B7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763" y="1289771"/>
            <a:ext cx="2581275" cy="1743075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71C8B070-8B91-4A73-B906-38552ACD6209}"/>
              </a:ext>
            </a:extLst>
          </p:cNvPr>
          <p:cNvSpPr txBox="1"/>
          <p:nvPr/>
        </p:nvSpPr>
        <p:spPr>
          <a:xfrm>
            <a:off x="5078038" y="6132352"/>
            <a:ext cx="3447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Modules d’Young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E64BC36-1EDC-4D92-B201-96ACBB95B128}"/>
              </a:ext>
            </a:extLst>
          </p:cNvPr>
          <p:cNvSpPr txBox="1"/>
          <p:nvPr/>
        </p:nvSpPr>
        <p:spPr>
          <a:xfrm>
            <a:off x="570451" y="4371982"/>
            <a:ext cx="3447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0,01 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GPa</a:t>
            </a:r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CFC0068-FF66-43E5-B19E-D62CE91EF2F8}"/>
              </a:ext>
            </a:extLst>
          </p:cNvPr>
          <p:cNvSpPr txBox="1"/>
          <p:nvPr/>
        </p:nvSpPr>
        <p:spPr>
          <a:xfrm>
            <a:off x="3080157" y="4371982"/>
            <a:ext cx="3447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2-3 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GPa</a:t>
            </a:r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A21D19D-DF5A-4A2F-B914-31521EFFA08C}"/>
              </a:ext>
            </a:extLst>
          </p:cNvPr>
          <p:cNvSpPr txBox="1"/>
          <p:nvPr/>
        </p:nvSpPr>
        <p:spPr>
          <a:xfrm>
            <a:off x="6277761" y="4371982"/>
            <a:ext cx="3447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7 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GPa</a:t>
            </a:r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A204B1A-0B2A-432A-9C67-8045E39D7C7B}"/>
              </a:ext>
            </a:extLst>
          </p:cNvPr>
          <p:cNvSpPr txBox="1"/>
          <p:nvPr/>
        </p:nvSpPr>
        <p:spPr>
          <a:xfrm>
            <a:off x="9591412" y="4371982"/>
            <a:ext cx="3447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34,5 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GPa</a:t>
            </a:r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419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922" y="0"/>
            <a:ext cx="6981973" cy="6354686"/>
          </a:xfrm>
        </p:spPr>
      </p:pic>
    </p:spTree>
    <p:extLst>
      <p:ext uri="{BB962C8B-B14F-4D97-AF65-F5344CB8AC3E}">
        <p14:creationId xmlns:p14="http://schemas.microsoft.com/office/powerpoint/2010/main" val="1705901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9817809"/>
              </p:ext>
            </p:extLst>
          </p:nvPr>
        </p:nvGraphicFramePr>
        <p:xfrm>
          <a:off x="1827213" y="188913"/>
          <a:ext cx="6894512" cy="626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CS ChemDraw Drawing" r:id="rId3" imgW="4003253" imgH="3637292" progId="ChemDraw.Document.6.0">
                  <p:embed/>
                </p:oleObj>
              </mc:Choice>
              <mc:Fallback>
                <p:oleObj name="CS ChemDraw Drawing" r:id="rId3" imgW="4003253" imgH="363729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7213" y="188913"/>
                        <a:ext cx="6894512" cy="6264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7205472" y="658368"/>
            <a:ext cx="2818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Acide </a:t>
            </a:r>
            <a:r>
              <a:rPr lang="fr-FR" dirty="0" err="1"/>
              <a:t>para-aminobenzoïque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8358543" y="5931408"/>
            <a:ext cx="2596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Chlorure de </a:t>
            </a:r>
            <a:r>
              <a:rPr lang="fr-FR" dirty="0" err="1"/>
              <a:t>téréphtaloyle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171615" y="5931408"/>
            <a:ext cx="2120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p-</a:t>
            </a:r>
            <a:r>
              <a:rPr lang="fr-FR" dirty="0" err="1"/>
              <a:t>phénylènediamine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9105885" y="3962400"/>
            <a:ext cx="11394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Kevlar®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9105885" y="2442710"/>
            <a:ext cx="3037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Poly(acide p-</a:t>
            </a:r>
            <a:r>
              <a:rPr lang="fr-FR" dirty="0" err="1"/>
              <a:t>aminobenzoïque</a:t>
            </a:r>
            <a:r>
              <a:rPr lang="fr-FR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55141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75" y="92869"/>
            <a:ext cx="4015075" cy="4351338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850" y="2561829"/>
            <a:ext cx="7500214" cy="3764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287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 txBox="1">
            <a:spLocks/>
          </p:cNvSpPr>
          <p:nvPr/>
        </p:nvSpPr>
        <p:spPr>
          <a:xfrm>
            <a:off x="788323" y="1443240"/>
            <a:ext cx="10515600" cy="41429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Rappel : </a:t>
            </a:r>
          </a:p>
          <a:p>
            <a:pPr>
              <a:lnSpc>
                <a:spcPct val="150000"/>
              </a:lnSpc>
            </a:pPr>
            <a:r>
              <a:rPr lang="fr-FR" b="1" dirty="0"/>
              <a:t>Température de transition vitreuse (T</a:t>
            </a:r>
            <a:r>
              <a:rPr lang="fr-FR" b="1" baseline="-25000" dirty="0"/>
              <a:t>g</a:t>
            </a:r>
            <a:r>
              <a:rPr lang="fr-FR" b="1" dirty="0"/>
              <a:t>) :</a:t>
            </a:r>
            <a:r>
              <a:rPr lang="fr-FR" sz="2400" dirty="0"/>
              <a:t> </a:t>
            </a:r>
            <a:r>
              <a:rPr lang="fr-FR" sz="2600" dirty="0"/>
              <a:t>Température à laquelle les zones amorphes d’un polymère passent d’un état vitreux (rigide) à un état </a:t>
            </a:r>
            <a:r>
              <a:rPr lang="fr-FR" sz="2600" dirty="0" err="1"/>
              <a:t>caoutchoutique</a:t>
            </a:r>
            <a:r>
              <a:rPr lang="fr-FR" sz="2600" dirty="0"/>
              <a:t> (flexible) </a:t>
            </a:r>
            <a:endParaRPr lang="fr-FR" sz="2600" b="1" dirty="0"/>
          </a:p>
          <a:p>
            <a:pPr>
              <a:lnSpc>
                <a:spcPct val="150000"/>
              </a:lnSpc>
            </a:pPr>
            <a:r>
              <a:rPr lang="fr-FR" b="1" dirty="0"/>
              <a:t>Température de fusion (T</a:t>
            </a:r>
            <a:r>
              <a:rPr lang="fr-FR" b="1" baseline="-25000" dirty="0"/>
              <a:t>f</a:t>
            </a:r>
            <a:r>
              <a:rPr lang="fr-FR" b="1" dirty="0"/>
              <a:t>) : </a:t>
            </a:r>
            <a:r>
              <a:rPr lang="fr-FR" sz="2600" dirty="0"/>
              <a:t>Température à laquelle les zones cristallines d’un polymère passent d’un état cristallin à un état liquide visqueux</a:t>
            </a:r>
            <a:endParaRPr lang="fr-FR" sz="2600" b="1" dirty="0"/>
          </a:p>
          <a:p>
            <a:pPr>
              <a:lnSpc>
                <a:spcPct val="1500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6770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C:\Users\Emma\AppData\Local\Microsoft\Windows\INetCache\Content.Word\Diagrammespolymères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416" y="365125"/>
            <a:ext cx="9438088" cy="62835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49077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2718</TotalTime>
  <Words>222</Words>
  <Application>Microsoft Office PowerPoint</Application>
  <PresentationFormat>Grand écran</PresentationFormat>
  <Paragraphs>51</Paragraphs>
  <Slides>14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Thème Office</vt:lpstr>
      <vt:lpstr>CS ChemDraw Drawing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Figure 6.11   OCP Polymers(Walton) p 132</vt:lpstr>
      <vt:lpstr>Trotignon p 71 Transmission du PMMA</vt:lpstr>
      <vt:lpstr>L’essentiel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58</cp:revision>
  <dcterms:created xsi:type="dcterms:W3CDTF">2019-04-19T12:29:55Z</dcterms:created>
  <dcterms:modified xsi:type="dcterms:W3CDTF">2019-06-04T14:44:16Z</dcterms:modified>
</cp:coreProperties>
</file>