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4CB4AB-E546-48E5-B9D4-83467A95FE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02666E5-C278-4F58-849D-F7DE59FFED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F8C9EB-8163-46F0-B810-51984A835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46A28E9-5CEC-4998-93DE-77A910F52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8681E81-F888-4455-BCB0-8FC589E5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3366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306F16-6EF6-49F6-9671-C2A6E084D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C66F81D-9112-4D4F-A4A6-A92E020C02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76D79E3-E2D5-45B4-AF45-A85F8E0AE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2EFB41-1867-44C2-B3F1-D7EE5A7F8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F09A017-CC24-48F8-A841-821A623D5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4919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2B70AB3-5C31-43C5-8817-AFB1A9CF16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15ADF83-F8A0-446A-B693-9EB0226A2B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43D91D-4355-4090-BFB7-7CD25482A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A62708D-EC19-4376-9AC8-BA9B76C23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34D89C-ADAA-4177-8CD9-4C67461D7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4126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39A510-E132-4C0D-871F-C158FAF1E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BA6CF1-7494-4EAB-8F1D-BA5E2F8A7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320D22-ED6E-44CB-B3E0-4561CE6A2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698E81-6A5D-4BD0-97DC-EF5AC9865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42800BD-DF68-4118-BC49-06331D1B3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8862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D25D8F-742C-4EAC-A180-ACE0A8067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C75501-6319-420F-9932-8C8C1EF78E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125643-8B3B-4C27-8185-45D5A79BD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BB309FF-D4BA-4477-970F-78B53D9ED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896A99-1849-4343-92D4-8B391DEEA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9170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42AFA5-9A5E-4A54-849E-870F0B912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CA40C0-6049-40FD-A266-DC03DCF6EC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932E1AA-B3B2-4A6B-9F08-E806F10FAF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BE52307-195F-48CB-8F70-EE76E2BA4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9A38B43-318D-4F49-9F29-6C4E09AAC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660475C-4998-449F-958E-2BD5D4E55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8516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5C529A-7B79-470E-9A2D-CC8B6FEE9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C14202-E729-4A9D-89A0-6F48702599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9E33953-A5AB-40CF-9436-AB4BE922AF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39CC587-4E70-40D7-A9B3-AAF2020201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476E088-EB87-4540-85EF-5C9AE783E8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1A4A024-2C23-4B4D-93C6-DC14EA0AA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9109AF0-FD92-4F9B-BD06-1CE723A3F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6313514-5F1F-452C-89E1-1F7E3FDD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0860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D68910-4B1B-4D41-88BF-42373341F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C4F207-1BAB-440D-8BEA-8FDBCDD4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7630EB1-1888-4F3D-826C-5E0ACFEF7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9D8CE0A-088F-4FA3-A8F1-740A7BBBD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9301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ED5B355-C9C4-483C-B72A-959469225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84C622F-AA93-4BFA-82C5-95C6DB518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3168958-0267-4B92-B14F-00B1AF13D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4070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8F3433-0AA6-4FC4-81A3-2E927B66F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20B7BF-E918-440C-8FDB-CA3A7C762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9E7579E-28AB-4050-8DB3-0BCB2441E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5443808-EB40-41A4-9B9B-E1B3EB71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91441C3-B4A8-4B0A-A9E9-8C40A952B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64EC21-5768-4C02-BA05-1F2B6B907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9684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0A1E35-7CDA-409F-ADDB-246930303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8B4A8DC-A864-4D01-BAA5-27CEF75317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3BCCFF9-F7C0-46AC-BC7D-863C521D55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9DB592F-C5AC-4C47-BEC3-A8008048D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513AD7A-A29A-4CC8-8713-2CBD2A8EF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D36FA44-EABD-4E2B-884A-19FAAF177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0681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2ECE2D7-9429-421A-9187-E94173B13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111461-DBA8-41F7-ADF5-19EE2C1BD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CEE6B36-A292-464E-ABD1-B4048C5459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5E68A-0674-4E66-A64B-2DFE1DD9843C}" type="datetimeFigureOut">
              <a:rPr lang="fr-FR" smtClean="0"/>
              <a:t>03/06/2019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C8C236-482F-4791-ACB5-7CAFE3E204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F2B283F-DC40-4720-97E7-217C86235C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B7C75-2706-4220-8BFB-9AE4B358C2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7120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oleObject" Target="../embeddings/oleObject3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 7">
            <a:extLst>
              <a:ext uri="{FF2B5EF4-FFF2-40B4-BE49-F238E27FC236}">
                <a16:creationId xmlns:a16="http://schemas.microsoft.com/office/drawing/2014/main" id="{2E7C29BF-B327-4766-A85A-2CBFE4FC41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656088"/>
              </p:ext>
            </p:extLst>
          </p:nvPr>
        </p:nvGraphicFramePr>
        <p:xfrm>
          <a:off x="4540673" y="341693"/>
          <a:ext cx="6392971" cy="2068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CS ChemDraw Drawing" r:id="rId3" imgW="2622960" imgH="860040" progId="ChemDraw.Document.6.0">
                  <p:embed/>
                </p:oleObj>
              </mc:Choice>
              <mc:Fallback>
                <p:oleObj name="CS ChemDraw Drawing" r:id="rId3" imgW="2622960" imgH="860040" progId="ChemDraw.Document.6.0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0673" y="341693"/>
                        <a:ext cx="6392971" cy="20689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1EE480B8-DD76-43E6-9A10-8303FA356B9B}"/>
              </a:ext>
            </a:extLst>
          </p:cNvPr>
          <p:cNvSpPr/>
          <p:nvPr/>
        </p:nvSpPr>
        <p:spPr>
          <a:xfrm>
            <a:off x="3075709" y="1970116"/>
            <a:ext cx="5549395" cy="44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83453BE-68C6-4F37-836B-A3902C34404E}"/>
              </a:ext>
            </a:extLst>
          </p:cNvPr>
          <p:cNvSpPr txBox="1"/>
          <p:nvPr/>
        </p:nvSpPr>
        <p:spPr>
          <a:xfrm>
            <a:off x="4788758" y="1883124"/>
            <a:ext cx="2036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Furane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DD1B44C-8A4F-405B-8006-AE5C4C1CA222}"/>
              </a:ext>
            </a:extLst>
          </p:cNvPr>
          <p:cNvSpPr txBox="1"/>
          <p:nvPr/>
        </p:nvSpPr>
        <p:spPr>
          <a:xfrm>
            <a:off x="6096000" y="1883124"/>
            <a:ext cx="2036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Thiophène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E40E78D-6545-43B1-BAE3-7F5CD1CEA6F9}"/>
              </a:ext>
            </a:extLst>
          </p:cNvPr>
          <p:cNvSpPr txBox="1"/>
          <p:nvPr/>
        </p:nvSpPr>
        <p:spPr>
          <a:xfrm>
            <a:off x="7693471" y="1883124"/>
            <a:ext cx="2036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Pyridine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408BB85C-DBAD-4831-B0D5-F89DAE33C4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665" y="437745"/>
            <a:ext cx="1573494" cy="1304607"/>
          </a:xfrm>
          <a:prstGeom prst="rect">
            <a:avLst/>
          </a:prstGeom>
        </p:spPr>
      </p:pic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078A622E-D6F0-446F-87E9-53F4B97B0BE0}"/>
              </a:ext>
            </a:extLst>
          </p:cNvPr>
          <p:cNvSpPr/>
          <p:nvPr/>
        </p:nvSpPr>
        <p:spPr>
          <a:xfrm>
            <a:off x="4788758" y="1970116"/>
            <a:ext cx="6310502" cy="3693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DD268DB-0BA0-4B53-BD46-D65932BAE150}"/>
              </a:ext>
            </a:extLst>
          </p:cNvPr>
          <p:cNvSpPr/>
          <p:nvPr/>
        </p:nvSpPr>
        <p:spPr>
          <a:xfrm>
            <a:off x="8132619" y="341693"/>
            <a:ext cx="3297381" cy="130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25" name="Tableau 24">
            <a:extLst>
              <a:ext uri="{FF2B5EF4-FFF2-40B4-BE49-F238E27FC236}">
                <a16:creationId xmlns:a16="http://schemas.microsoft.com/office/drawing/2014/main" id="{EEB4C5FD-C833-4BF0-B46C-EA59F6F4B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918556"/>
              </p:ext>
            </p:extLst>
          </p:nvPr>
        </p:nvGraphicFramePr>
        <p:xfrm>
          <a:off x="4189230" y="2426440"/>
          <a:ext cx="3813540" cy="3370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6770">
                  <a:extLst>
                    <a:ext uri="{9D8B030D-6E8A-4147-A177-3AD203B41FA5}">
                      <a16:colId xmlns:a16="http://schemas.microsoft.com/office/drawing/2014/main" val="675004648"/>
                    </a:ext>
                  </a:extLst>
                </a:gridCol>
                <a:gridCol w="1906770">
                  <a:extLst>
                    <a:ext uri="{9D8B030D-6E8A-4147-A177-3AD203B41FA5}">
                      <a16:colId xmlns:a16="http://schemas.microsoft.com/office/drawing/2014/main" val="3923582668"/>
                    </a:ext>
                  </a:extLst>
                </a:gridCol>
              </a:tblGrid>
              <a:tr h="6453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Pyrrole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Benzène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043213"/>
                  </a:ext>
                </a:extLst>
              </a:tr>
              <a:tr h="4542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 + 2,32 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 + 2 β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803606"/>
                  </a:ext>
                </a:extLst>
              </a:tr>
              <a:tr h="4542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 + 1,18 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 + β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831708"/>
                  </a:ext>
                </a:extLst>
              </a:tr>
              <a:tr h="4542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+ 0,62 </a:t>
                      </a: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β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0371313"/>
                  </a:ext>
                </a:extLst>
              </a:tr>
              <a:tr h="4542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-1,01 </a:t>
                      </a: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β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0063938"/>
                  </a:ext>
                </a:extLst>
              </a:tr>
              <a:tr h="4542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-1,93 </a:t>
                      </a: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β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583557"/>
                  </a:ext>
                </a:extLst>
              </a:tr>
              <a:tr h="4542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 - 2 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456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7040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9D850DA1-30C7-4E50-897F-A86A30CFD4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491845"/>
              </p:ext>
            </p:extLst>
          </p:nvPr>
        </p:nvGraphicFramePr>
        <p:xfrm>
          <a:off x="5140056" y="792703"/>
          <a:ext cx="6778250" cy="21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CS ChemDraw Drawing" r:id="rId3" imgW="2622960" imgH="860040" progId="ChemDraw.Document.6.0">
                  <p:embed/>
                </p:oleObj>
              </mc:Choice>
              <mc:Fallback>
                <p:oleObj name="CS ChemDraw Drawing" r:id="rId3" imgW="2622960" imgH="860040" progId="ChemDraw.Document.6.0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0056" y="792703"/>
                        <a:ext cx="6778250" cy="2193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3EFF79C-E598-42E1-8EF8-FE1E3510B381}"/>
              </a:ext>
            </a:extLst>
          </p:cNvPr>
          <p:cNvSpPr/>
          <p:nvPr/>
        </p:nvSpPr>
        <p:spPr>
          <a:xfrm>
            <a:off x="7125511" y="369650"/>
            <a:ext cx="5038928" cy="3039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962410F-C632-4F9D-B54F-D88FC19B3DEE}"/>
              </a:ext>
            </a:extLst>
          </p:cNvPr>
          <p:cNvSpPr/>
          <p:nvPr/>
        </p:nvSpPr>
        <p:spPr>
          <a:xfrm>
            <a:off x="11410545" y="904672"/>
            <a:ext cx="781455" cy="11575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5FA076DE-DAAA-4930-BB0A-508F255D79F0}"/>
              </a:ext>
            </a:extLst>
          </p:cNvPr>
          <p:cNvSpPr/>
          <p:nvPr/>
        </p:nvSpPr>
        <p:spPr>
          <a:xfrm>
            <a:off x="5632315" y="2548647"/>
            <a:ext cx="593387" cy="43774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9977611-DD04-4683-A8C7-C02AEEEBC3BD}"/>
              </a:ext>
            </a:extLst>
          </p:cNvPr>
          <p:cNvSpPr txBox="1"/>
          <p:nvPr/>
        </p:nvSpPr>
        <p:spPr>
          <a:xfrm>
            <a:off x="5325893" y="2461098"/>
            <a:ext cx="1799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Pyrrole</a:t>
            </a:r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E47C94A1-39A3-4F87-83BC-7517CA7851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196493"/>
              </p:ext>
            </p:extLst>
          </p:nvPr>
        </p:nvGraphicFramePr>
        <p:xfrm>
          <a:off x="1157592" y="2986391"/>
          <a:ext cx="10155669" cy="3594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4917">
                  <a:extLst>
                    <a:ext uri="{9D8B030D-6E8A-4147-A177-3AD203B41FA5}">
                      <a16:colId xmlns:a16="http://schemas.microsoft.com/office/drawing/2014/main" val="2268570068"/>
                    </a:ext>
                  </a:extLst>
                </a:gridCol>
                <a:gridCol w="1284917">
                  <a:extLst>
                    <a:ext uri="{9D8B030D-6E8A-4147-A177-3AD203B41FA5}">
                      <a16:colId xmlns:a16="http://schemas.microsoft.com/office/drawing/2014/main" val="1717653039"/>
                    </a:ext>
                  </a:extLst>
                </a:gridCol>
                <a:gridCol w="1517167">
                  <a:extLst>
                    <a:ext uri="{9D8B030D-6E8A-4147-A177-3AD203B41FA5}">
                      <a16:colId xmlns:a16="http://schemas.microsoft.com/office/drawing/2014/main" val="339386414"/>
                    </a:ext>
                  </a:extLst>
                </a:gridCol>
                <a:gridCol w="1517167">
                  <a:extLst>
                    <a:ext uri="{9D8B030D-6E8A-4147-A177-3AD203B41FA5}">
                      <a16:colId xmlns:a16="http://schemas.microsoft.com/office/drawing/2014/main" val="1905802247"/>
                    </a:ext>
                  </a:extLst>
                </a:gridCol>
                <a:gridCol w="1517167">
                  <a:extLst>
                    <a:ext uri="{9D8B030D-6E8A-4147-A177-3AD203B41FA5}">
                      <a16:colId xmlns:a16="http://schemas.microsoft.com/office/drawing/2014/main" val="4288599154"/>
                    </a:ext>
                  </a:extLst>
                </a:gridCol>
                <a:gridCol w="1517167">
                  <a:extLst>
                    <a:ext uri="{9D8B030D-6E8A-4147-A177-3AD203B41FA5}">
                      <a16:colId xmlns:a16="http://schemas.microsoft.com/office/drawing/2014/main" val="1019438490"/>
                    </a:ext>
                  </a:extLst>
                </a:gridCol>
                <a:gridCol w="1517167">
                  <a:extLst>
                    <a:ext uri="{9D8B030D-6E8A-4147-A177-3AD203B41FA5}">
                      <a16:colId xmlns:a16="http://schemas.microsoft.com/office/drawing/2014/main" val="1070020443"/>
                    </a:ext>
                  </a:extLst>
                </a:gridCol>
              </a:tblGrid>
              <a:tr h="937230">
                <a:tc>
                  <a:txBody>
                    <a:bodyPr/>
                    <a:lstStyle/>
                    <a:p>
                      <a:pPr algn="ctr"/>
                      <a:r>
                        <a:rPr lang="fr-FR" b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Orbitales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Nombre d’électrons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164172"/>
                  </a:ext>
                </a:extLst>
              </a:tr>
              <a:tr h="577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 + 2,32 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0,74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309845"/>
                  </a:ext>
                </a:extLst>
              </a:tr>
              <a:tr h="577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 + 1,18 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-0,56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067745"/>
                  </a:ext>
                </a:extLst>
              </a:tr>
              <a:tr h="577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+ 0,62 </a:t>
                      </a: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0,60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-0,37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-0,60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4415"/>
                  </a:ext>
                </a:extLst>
              </a:tr>
              <a:tr h="3472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-1,01 </a:t>
                      </a: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-0,37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0,59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-0,29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-0,29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0,59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77863"/>
                  </a:ext>
                </a:extLst>
              </a:tr>
              <a:tr h="5775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 -1,93 </a:t>
                      </a: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β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fr-FR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-0,37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-0,60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0,60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-0,37</a:t>
                      </a:r>
                      <a:endParaRPr lang="fr-FR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0742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6380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77678398-7FE1-4DA5-852D-FEEFFE6369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816605"/>
              </p:ext>
            </p:extLst>
          </p:nvPr>
        </p:nvGraphicFramePr>
        <p:xfrm>
          <a:off x="2736244" y="2236120"/>
          <a:ext cx="1623138" cy="1396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CS ChemDraw Drawing" r:id="rId3" imgW="784683" imgH="674998" progId="ChemDraw.Document.6.0">
                  <p:embed/>
                </p:oleObj>
              </mc:Choice>
              <mc:Fallback>
                <p:oleObj name="CS ChemDraw Drawing" r:id="rId3" imgW="784683" imgH="67499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36244" y="2236120"/>
                        <a:ext cx="1623138" cy="1396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 4">
            <a:extLst>
              <a:ext uri="{FF2B5EF4-FFF2-40B4-BE49-F238E27FC236}">
                <a16:creationId xmlns:a16="http://schemas.microsoft.com/office/drawing/2014/main" id="{7E8C9D88-FF45-4E14-87FA-7904CF018A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239275"/>
              </p:ext>
            </p:extLst>
          </p:nvPr>
        </p:nvGraphicFramePr>
        <p:xfrm>
          <a:off x="7291619" y="2181929"/>
          <a:ext cx="1686126" cy="1450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CS ChemDraw Drawing" r:id="rId5" imgW="784683" imgH="674998" progId="ChemDraw.Document.6.0">
                  <p:embed/>
                </p:oleObj>
              </mc:Choice>
              <mc:Fallback>
                <p:oleObj name="CS ChemDraw Drawing" r:id="rId5" imgW="784683" imgH="67499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91619" y="2181929"/>
                        <a:ext cx="1686126" cy="1450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AF260145-AFE5-499B-A435-2D00DF8E46D2}"/>
              </a:ext>
            </a:extLst>
          </p:cNvPr>
          <p:cNvSpPr txBox="1"/>
          <p:nvPr/>
        </p:nvSpPr>
        <p:spPr>
          <a:xfrm>
            <a:off x="2736244" y="3898669"/>
            <a:ext cx="2643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Pyrrolidine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0E948A6-E8DD-4A16-A95D-F8C72A4DED7F}"/>
              </a:ext>
            </a:extLst>
          </p:cNvPr>
          <p:cNvSpPr txBox="1"/>
          <p:nvPr/>
        </p:nvSpPr>
        <p:spPr>
          <a:xfrm>
            <a:off x="7656021" y="3898669"/>
            <a:ext cx="2643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Pyrrole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1A0596D-B2A6-4966-8E20-BF2431CB6388}"/>
              </a:ext>
            </a:extLst>
          </p:cNvPr>
          <p:cNvSpPr txBox="1"/>
          <p:nvPr/>
        </p:nvSpPr>
        <p:spPr>
          <a:xfrm>
            <a:off x="8084007" y="3529337"/>
            <a:ext cx="227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10A2830-BD7F-4B97-B7BD-96C910ACA33B}"/>
              </a:ext>
            </a:extLst>
          </p:cNvPr>
          <p:cNvSpPr txBox="1"/>
          <p:nvPr/>
        </p:nvSpPr>
        <p:spPr>
          <a:xfrm>
            <a:off x="7156220" y="3344671"/>
            <a:ext cx="227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60B137F-840D-44EB-9E0A-B3511CAF3FC1}"/>
              </a:ext>
            </a:extLst>
          </p:cNvPr>
          <p:cNvSpPr txBox="1"/>
          <p:nvPr/>
        </p:nvSpPr>
        <p:spPr>
          <a:xfrm>
            <a:off x="7109959" y="2249173"/>
            <a:ext cx="227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7B4F048-E510-4394-A695-1EAF9E8B5E98}"/>
              </a:ext>
            </a:extLst>
          </p:cNvPr>
          <p:cNvSpPr txBox="1"/>
          <p:nvPr/>
        </p:nvSpPr>
        <p:spPr>
          <a:xfrm>
            <a:off x="7989112" y="1912286"/>
            <a:ext cx="227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EB90E3D-85A2-4AFF-80B1-51AA42960C3B}"/>
              </a:ext>
            </a:extLst>
          </p:cNvPr>
          <p:cNvSpPr txBox="1"/>
          <p:nvPr/>
        </p:nvSpPr>
        <p:spPr>
          <a:xfrm>
            <a:off x="8498959" y="2433839"/>
            <a:ext cx="227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7CAD8F8E-274C-4C06-80BF-968428D4F526}"/>
              </a:ext>
            </a:extLst>
          </p:cNvPr>
          <p:cNvCxnSpPr/>
          <p:nvPr/>
        </p:nvCxnSpPr>
        <p:spPr>
          <a:xfrm flipH="1">
            <a:off x="2736244" y="1812175"/>
            <a:ext cx="124555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1B14D11C-16FE-4DD4-A251-85509A07E2D8}"/>
              </a:ext>
            </a:extLst>
          </p:cNvPr>
          <p:cNvCxnSpPr>
            <a:cxnSpLocks/>
          </p:cNvCxnSpPr>
          <p:nvPr/>
        </p:nvCxnSpPr>
        <p:spPr>
          <a:xfrm>
            <a:off x="7223920" y="1730689"/>
            <a:ext cx="13890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B033B0E3-956A-46FC-887B-A25314130D76}"/>
                  </a:ext>
                </a:extLst>
              </p:cNvPr>
              <p:cNvSpPr txBox="1"/>
              <p:nvPr/>
            </p:nvSpPr>
            <p:spPr>
              <a:xfrm>
                <a:off x="3200035" y="1361383"/>
                <a:ext cx="3477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B033B0E3-956A-46FC-887B-A25314130D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035" y="1361383"/>
                <a:ext cx="347778" cy="369332"/>
              </a:xfrm>
              <a:prstGeom prst="rect">
                <a:avLst/>
              </a:prstGeom>
              <a:blipFill>
                <a:blip r:embed="rId7"/>
                <a:stretch>
                  <a:fillRect t="-22951" r="-26316" b="-32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59F044EB-E2B8-4604-A2D5-111F80AA172D}"/>
                  </a:ext>
                </a:extLst>
              </p:cNvPr>
              <p:cNvSpPr txBox="1"/>
              <p:nvPr/>
            </p:nvSpPr>
            <p:spPr>
              <a:xfrm>
                <a:off x="7798592" y="1279897"/>
                <a:ext cx="3477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59F044EB-E2B8-4604-A2D5-111F80AA1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8592" y="1279897"/>
                <a:ext cx="347778" cy="369332"/>
              </a:xfrm>
              <a:prstGeom prst="rect">
                <a:avLst/>
              </a:prstGeom>
              <a:blipFill>
                <a:blip r:embed="rId8"/>
                <a:stretch>
                  <a:fillRect t="-22951" r="-28070" b="-32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ZoneTexte 22">
            <a:extLst>
              <a:ext uri="{FF2B5EF4-FFF2-40B4-BE49-F238E27FC236}">
                <a16:creationId xmlns:a16="http://schemas.microsoft.com/office/drawing/2014/main" id="{946DD1DB-70DB-47E3-9929-F55B607CBF80}"/>
              </a:ext>
            </a:extLst>
          </p:cNvPr>
          <p:cNvSpPr txBox="1"/>
          <p:nvPr/>
        </p:nvSpPr>
        <p:spPr>
          <a:xfrm>
            <a:off x="4231178" y="5246998"/>
            <a:ext cx="328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Explications ?</a:t>
            </a:r>
          </a:p>
        </p:txBody>
      </p:sp>
    </p:spTree>
    <p:extLst>
      <p:ext uri="{BB962C8B-B14F-4D97-AF65-F5344CB8AC3E}">
        <p14:creationId xmlns:p14="http://schemas.microsoft.com/office/powerpoint/2010/main" val="1047914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5C7BB6-8B23-45CD-9448-F70048397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14" y="310324"/>
            <a:ext cx="11330247" cy="516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43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EBDC20-1C26-497F-8F66-FFBA4C819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Jean et </a:t>
            </a:r>
            <a:r>
              <a:rPr lang="fr-FR" dirty="0" err="1"/>
              <a:t>Volatron</a:t>
            </a:r>
            <a:r>
              <a:rPr lang="fr-FR" dirty="0"/>
              <a:t> tome 2 p.141 Sn2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5F6D8E-30F2-49D0-ADCB-230A01E8A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805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C138335-F5F7-4EF4-84B6-1FE14B662DC6}"/>
              </a:ext>
            </a:extLst>
          </p:cNvPr>
          <p:cNvSpPr/>
          <p:nvPr/>
        </p:nvSpPr>
        <p:spPr>
          <a:xfrm>
            <a:off x="4183310" y="251670"/>
            <a:ext cx="3825380" cy="1568741"/>
          </a:xfrm>
          <a:prstGeom prst="round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Applications de la méthode de Hückel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441FA03A-4FE5-4302-8950-F054C3540EE5}"/>
              </a:ext>
            </a:extLst>
          </p:cNvPr>
          <p:cNvCxnSpPr>
            <a:cxnSpLocks/>
          </p:cNvCxnSpPr>
          <p:nvPr/>
        </p:nvCxnSpPr>
        <p:spPr>
          <a:xfrm flipH="1">
            <a:off x="6095999" y="1820411"/>
            <a:ext cx="1" cy="7633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lipse 8">
            <a:extLst>
              <a:ext uri="{FF2B5EF4-FFF2-40B4-BE49-F238E27FC236}">
                <a16:creationId xmlns:a16="http://schemas.microsoft.com/office/drawing/2014/main" id="{251ED0FE-F521-4307-8F40-32C36881B450}"/>
              </a:ext>
            </a:extLst>
          </p:cNvPr>
          <p:cNvSpPr/>
          <p:nvPr/>
        </p:nvSpPr>
        <p:spPr>
          <a:xfrm>
            <a:off x="3926062" y="2583809"/>
            <a:ext cx="4321712" cy="120801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Structure des molécules : Indice de liaison, charges partielles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1AD94A6D-F3C1-47FD-B515-F30128689383}"/>
              </a:ext>
            </a:extLst>
          </p:cNvPr>
          <p:cNvCxnSpPr>
            <a:cxnSpLocks/>
            <a:stCxn id="9" idx="4"/>
          </p:cNvCxnSpPr>
          <p:nvPr/>
        </p:nvCxnSpPr>
        <p:spPr>
          <a:xfrm>
            <a:off x="6086918" y="3791824"/>
            <a:ext cx="9081" cy="6878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lipse 11">
            <a:extLst>
              <a:ext uri="{FF2B5EF4-FFF2-40B4-BE49-F238E27FC236}">
                <a16:creationId xmlns:a16="http://schemas.microsoft.com/office/drawing/2014/main" id="{4CB2C712-1035-4E8D-9FFF-12651B829A0F}"/>
              </a:ext>
            </a:extLst>
          </p:cNvPr>
          <p:cNvSpPr/>
          <p:nvPr/>
        </p:nvSpPr>
        <p:spPr>
          <a:xfrm>
            <a:off x="4353886" y="4572000"/>
            <a:ext cx="3654800" cy="939567"/>
          </a:xfrm>
          <a:prstGeom prst="ellipse">
            <a:avLst/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Réactivité</a:t>
            </a:r>
          </a:p>
        </p:txBody>
      </p:sp>
      <p:sp>
        <p:nvSpPr>
          <p:cNvPr id="13" name="Accolade fermante 12">
            <a:extLst>
              <a:ext uri="{FF2B5EF4-FFF2-40B4-BE49-F238E27FC236}">
                <a16:creationId xmlns:a16="http://schemas.microsoft.com/office/drawing/2014/main" id="{8BE172B1-678E-414F-9003-13B4E0679699}"/>
              </a:ext>
            </a:extLst>
          </p:cNvPr>
          <p:cNvSpPr/>
          <p:nvPr/>
        </p:nvSpPr>
        <p:spPr>
          <a:xfrm>
            <a:off x="8716161" y="2424418"/>
            <a:ext cx="293612" cy="308714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F2644FC-5EAE-4CC6-85F9-45613B83A4FB}"/>
              </a:ext>
            </a:extLst>
          </p:cNvPr>
          <p:cNvSpPr txBox="1"/>
          <p:nvPr/>
        </p:nvSpPr>
        <p:spPr>
          <a:xfrm>
            <a:off x="9102055" y="3783326"/>
            <a:ext cx="3089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Limité au système </a:t>
            </a:r>
            <a:r>
              <a:rPr lang="fr-FR" sz="2400" dirty="0">
                <a:solidFill>
                  <a:srgbClr val="FF0000"/>
                </a:solidFill>
                <a:latin typeface="Symbol" panose="05050102010706020507" pitchFamily="18" charset="2"/>
                <a:ea typeface="Cambria Math" panose="02040503050406030204" pitchFamily="18" charset="0"/>
              </a:rPr>
              <a:t>p </a:t>
            </a:r>
            <a:r>
              <a:rPr lang="fr-FR" sz="24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771636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155</Words>
  <Application>Microsoft Office PowerPoint</Application>
  <PresentationFormat>Grand écran</PresentationFormat>
  <Paragraphs>75</Paragraphs>
  <Slides>6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Symbol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Jean et Volatron tome 2 p.141 Sn2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13</cp:revision>
  <dcterms:created xsi:type="dcterms:W3CDTF">2019-03-30T08:01:28Z</dcterms:created>
  <dcterms:modified xsi:type="dcterms:W3CDTF">2019-06-03T14:10:47Z</dcterms:modified>
</cp:coreProperties>
</file>