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3" r:id="rId5"/>
    <p:sldId id="262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79" autoAdjust="0"/>
    <p:restoredTop sz="94660"/>
  </p:normalViewPr>
  <p:slideViewPr>
    <p:cSldViewPr snapToGrid="0">
      <p:cViewPr varScale="1">
        <p:scale>
          <a:sx n="87" d="100"/>
          <a:sy n="87" d="100"/>
        </p:scale>
        <p:origin x="33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9BDD4-5EBB-46DA-86FC-86F22983B4A9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941F-F510-4C09-A216-404690EBE2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5580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9BDD4-5EBB-46DA-86FC-86F22983B4A9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941F-F510-4C09-A216-404690EBE2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3292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9BDD4-5EBB-46DA-86FC-86F22983B4A9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941F-F510-4C09-A216-404690EBE2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0617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9BDD4-5EBB-46DA-86FC-86F22983B4A9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941F-F510-4C09-A216-404690EBE2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7406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9BDD4-5EBB-46DA-86FC-86F22983B4A9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941F-F510-4C09-A216-404690EBE2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5582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9BDD4-5EBB-46DA-86FC-86F22983B4A9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941F-F510-4C09-A216-404690EBE2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5172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9BDD4-5EBB-46DA-86FC-86F22983B4A9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941F-F510-4C09-A216-404690EBE2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5034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9BDD4-5EBB-46DA-86FC-86F22983B4A9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941F-F510-4C09-A216-404690EBE2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7984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9BDD4-5EBB-46DA-86FC-86F22983B4A9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941F-F510-4C09-A216-404690EBE2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021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9BDD4-5EBB-46DA-86FC-86F22983B4A9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941F-F510-4C09-A216-404690EBE2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3502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9BDD4-5EBB-46DA-86FC-86F22983B4A9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941F-F510-4C09-A216-404690EBE2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7386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9BDD4-5EBB-46DA-86FC-86F22983B4A9}" type="datetimeFigureOut">
              <a:rPr lang="fr-FR" smtClean="0"/>
              <a:t>07/06/2019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5941F-F510-4C09-A216-404690EBE2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7434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555424"/>
              </p:ext>
            </p:extLst>
          </p:nvPr>
        </p:nvGraphicFramePr>
        <p:xfrm>
          <a:off x="2650060" y="2708615"/>
          <a:ext cx="6462920" cy="28968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15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5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5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57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7176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effectLst/>
                        </a:rPr>
                        <a:t>Plan</a:t>
                      </a:r>
                      <a:r>
                        <a:rPr lang="fr-FR" sz="1800" kern="1200" baseline="0" dirty="0">
                          <a:effectLst/>
                        </a:rPr>
                        <a:t> </a:t>
                      </a:r>
                      <a:r>
                        <a:rPr lang="fr-FR" sz="1800" kern="1200" dirty="0" err="1">
                          <a:effectLst/>
                        </a:rPr>
                        <a:t>xOy</a:t>
                      </a:r>
                      <a:r>
                        <a:rPr lang="fr-FR" sz="1800" kern="1200" dirty="0">
                          <a:effectLst/>
                        </a:rPr>
                        <a:t> 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Plan </a:t>
                      </a:r>
                      <a:r>
                        <a:rPr lang="fr-FR" dirty="0" err="1"/>
                        <a:t>xOz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Plan </a:t>
                      </a:r>
                      <a:r>
                        <a:rPr lang="fr-FR" dirty="0" err="1"/>
                        <a:t>yOz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2s(Be)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</a:t>
                      </a:r>
                      <a:r>
                        <a:rPr lang="fr-FR" baseline="0" dirty="0"/>
                        <a:t>px(Be)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</a:t>
                      </a:r>
                      <a:r>
                        <a:rPr lang="fr-FR" baseline="0" dirty="0"/>
                        <a:t>py(Be)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</a:t>
                      </a:r>
                      <a:r>
                        <a:rPr lang="fr-FR" baseline="0" dirty="0"/>
                        <a:t>pz(Be)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σ</a:t>
                      </a:r>
                      <a:r>
                        <a:rPr lang="fr-FR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(H</a:t>
                      </a:r>
                      <a:r>
                        <a:rPr lang="fr-FR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fr-FR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σ</a:t>
                      </a:r>
                      <a:r>
                        <a:rPr lang="fr-FR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r>
                        <a:rPr lang="fr-FR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(H</a:t>
                      </a:r>
                      <a:r>
                        <a:rPr lang="fr-FR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fr-FR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4464384" y="5750426"/>
            <a:ext cx="3296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 = symétrique</a:t>
            </a:r>
          </a:p>
          <a:p>
            <a:r>
              <a:rPr lang="fr-FR" dirty="0"/>
              <a:t>A = antisymétrique</a:t>
            </a:r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5488825"/>
              </p:ext>
            </p:extLst>
          </p:nvPr>
        </p:nvGraphicFramePr>
        <p:xfrm>
          <a:off x="1951560" y="374604"/>
          <a:ext cx="7624240" cy="1874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CS ChemDraw Drawing" r:id="rId3" imgW="2814533" imgH="691382" progId="ChemDraw.Document.6.0">
                  <p:embed/>
                </p:oleObj>
              </mc:Choice>
              <mc:Fallback>
                <p:oleObj name="CS ChemDraw Drawing" r:id="rId3" imgW="2814533" imgH="69138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51560" y="374604"/>
                        <a:ext cx="7624240" cy="18748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8657406" y="1786554"/>
            <a:ext cx="455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baseline="0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fr-FR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fr-FR" sz="2400" dirty="0"/>
          </a:p>
        </p:txBody>
      </p:sp>
      <p:sp>
        <p:nvSpPr>
          <p:cNvPr id="8" name="Rectangle 7"/>
          <p:cNvSpPr/>
          <p:nvPr/>
        </p:nvSpPr>
        <p:spPr>
          <a:xfrm>
            <a:off x="7120344" y="1786554"/>
            <a:ext cx="3754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baseline="0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877803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683661"/>
              </p:ext>
            </p:extLst>
          </p:nvPr>
        </p:nvGraphicFramePr>
        <p:xfrm>
          <a:off x="2650060" y="2708615"/>
          <a:ext cx="6462920" cy="28968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15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5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5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57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7176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effectLst/>
                        </a:rPr>
                        <a:t>Plan</a:t>
                      </a:r>
                      <a:r>
                        <a:rPr lang="fr-FR" sz="1800" kern="1200" baseline="0" dirty="0">
                          <a:effectLst/>
                        </a:rPr>
                        <a:t> </a:t>
                      </a:r>
                      <a:r>
                        <a:rPr lang="fr-FR" sz="1800" kern="1200" dirty="0" err="1">
                          <a:effectLst/>
                        </a:rPr>
                        <a:t>xOy</a:t>
                      </a:r>
                      <a:r>
                        <a:rPr lang="fr-FR" sz="1800" kern="1200" dirty="0">
                          <a:effectLst/>
                        </a:rPr>
                        <a:t> 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Plan </a:t>
                      </a:r>
                      <a:r>
                        <a:rPr lang="fr-FR" dirty="0" err="1"/>
                        <a:t>xOz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Plan </a:t>
                      </a:r>
                      <a:r>
                        <a:rPr lang="fr-FR" dirty="0" err="1"/>
                        <a:t>yOz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2s(Be)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</a:t>
                      </a:r>
                      <a:r>
                        <a:rPr lang="fr-FR" baseline="0" dirty="0"/>
                        <a:t>px(Be)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</a:t>
                      </a:r>
                      <a:r>
                        <a:rPr lang="fr-FR" baseline="0" dirty="0"/>
                        <a:t>py(Be)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</a:t>
                      </a:r>
                      <a:r>
                        <a:rPr lang="fr-FR" baseline="0" dirty="0"/>
                        <a:t>pz(Be)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σ</a:t>
                      </a:r>
                      <a:r>
                        <a:rPr lang="fr-FR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(H</a:t>
                      </a:r>
                      <a:r>
                        <a:rPr lang="fr-FR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fr-FR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σ</a:t>
                      </a:r>
                      <a:r>
                        <a:rPr lang="fr-FR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r>
                        <a:rPr lang="fr-FR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(H</a:t>
                      </a:r>
                      <a:r>
                        <a:rPr lang="fr-FR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fr-FR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S</a:t>
                      </a:r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4464384" y="5750426"/>
            <a:ext cx="3296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 = symétrique</a:t>
            </a:r>
          </a:p>
          <a:p>
            <a:r>
              <a:rPr lang="fr-FR" dirty="0"/>
              <a:t>A = antisymétrique</a:t>
            </a:r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/>
        </p:nvGraphicFramePr>
        <p:xfrm>
          <a:off x="1951560" y="374604"/>
          <a:ext cx="7624240" cy="1874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CS ChemDraw Drawing" r:id="rId3" imgW="2814533" imgH="691382" progId="ChemDraw.Document.6.0">
                  <p:embed/>
                </p:oleObj>
              </mc:Choice>
              <mc:Fallback>
                <p:oleObj name="CS ChemDraw Drawing" r:id="rId3" imgW="2814533" imgH="69138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51560" y="374604"/>
                        <a:ext cx="7624240" cy="18748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8657406" y="1786554"/>
            <a:ext cx="455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baseline="0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fr-FR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fr-FR" sz="2400" dirty="0"/>
          </a:p>
        </p:txBody>
      </p:sp>
      <p:sp>
        <p:nvSpPr>
          <p:cNvPr id="8" name="Rectangle 7"/>
          <p:cNvSpPr/>
          <p:nvPr/>
        </p:nvSpPr>
        <p:spPr>
          <a:xfrm>
            <a:off x="7120344" y="1786554"/>
            <a:ext cx="3754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baseline="0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028109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5400" y="191521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="1" i="1" dirty="0">
                <a:effectLst/>
                <a:latin typeface="LM Roman 10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diagramme avec croisement évité Yves Jean structure des molécules tome 2 p91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2534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id="{B5419E7C-6B9A-4458-A1D9-DAC1C4DF41C2}"/>
              </a:ext>
            </a:extLst>
          </p:cNvPr>
          <p:cNvSpPr/>
          <p:nvPr/>
        </p:nvSpPr>
        <p:spPr>
          <a:xfrm>
            <a:off x="4161692" y="237392"/>
            <a:ext cx="3868615" cy="119575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Méthodes des fragments</a:t>
            </a:r>
          </a:p>
        </p:txBody>
      </p:sp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id="{FCBC6BBD-ADE3-411A-9E58-E49EA48E101D}"/>
              </a:ext>
            </a:extLst>
          </p:cNvPr>
          <p:cNvCxnSpPr>
            <a:stCxn id="2" idx="4"/>
          </p:cNvCxnSpPr>
          <p:nvPr/>
        </p:nvCxnSpPr>
        <p:spPr>
          <a:xfrm>
            <a:off x="6096000" y="1433146"/>
            <a:ext cx="0" cy="9583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BE2AF37E-07FB-4379-B2B4-8C694DA30BC2}"/>
              </a:ext>
            </a:extLst>
          </p:cNvPr>
          <p:cNvSpPr txBox="1"/>
          <p:nvPr/>
        </p:nvSpPr>
        <p:spPr>
          <a:xfrm>
            <a:off x="6286500" y="1718869"/>
            <a:ext cx="1670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Comment ?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D9A9E219-9BBC-47D2-94E1-E2F9ED8FDDBB}"/>
              </a:ext>
            </a:extLst>
          </p:cNvPr>
          <p:cNvSpPr/>
          <p:nvPr/>
        </p:nvSpPr>
        <p:spPr>
          <a:xfrm>
            <a:off x="4221777" y="2453109"/>
            <a:ext cx="3748443" cy="1266093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Décomposer la molécule en fragments « simples » </a:t>
            </a:r>
            <a:r>
              <a:rPr lang="fr-FR" sz="2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respectant les symétries du systèmes</a:t>
            </a:r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128F2B47-B2F1-4392-A37A-C39EBA4D6A9E}"/>
              </a:ext>
            </a:extLst>
          </p:cNvPr>
          <p:cNvCxnSpPr/>
          <p:nvPr/>
        </p:nvCxnSpPr>
        <p:spPr>
          <a:xfrm>
            <a:off x="6043242" y="3868615"/>
            <a:ext cx="0" cy="8704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BE6B717B-8DB9-484C-93C4-FB7ED099FC18}"/>
              </a:ext>
            </a:extLst>
          </p:cNvPr>
          <p:cNvSpPr txBox="1"/>
          <p:nvPr/>
        </p:nvSpPr>
        <p:spPr>
          <a:xfrm>
            <a:off x="6286500" y="3943294"/>
            <a:ext cx="147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Pourquoi ?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F02C4415-E010-4DF7-AAA9-60051FEFBBD0}"/>
              </a:ext>
            </a:extLst>
          </p:cNvPr>
          <p:cNvSpPr/>
          <p:nvPr/>
        </p:nvSpPr>
        <p:spPr>
          <a:xfrm>
            <a:off x="4088425" y="4844562"/>
            <a:ext cx="3868611" cy="11957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Construction de diagrammes orbitalaires </a:t>
            </a:r>
            <a:r>
              <a:rPr lang="fr-FR" sz="2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plus complexes </a:t>
            </a:r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que les diatomiques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817A2F56-A915-46A2-A1E5-341240AA27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8" r="45133"/>
          <a:stretch/>
        </p:blipFill>
        <p:spPr>
          <a:xfrm>
            <a:off x="565638" y="4455689"/>
            <a:ext cx="2151179" cy="216049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D3352F9-F8BE-43CA-AC47-0567DDB50E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104" y="3943294"/>
            <a:ext cx="1351114" cy="992897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3EEC8FB2-97CA-4948-90C4-BD46910B81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183" y="5507516"/>
            <a:ext cx="2151179" cy="53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558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066800" y="600075"/>
            <a:ext cx="18728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L’essentiel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33425" y="1666875"/>
            <a:ext cx="10568534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dirty="0"/>
              <a:t>Le choix des fragments se justifie par une </a:t>
            </a:r>
            <a:r>
              <a:rPr lang="fr-FR" b="1" dirty="0"/>
              <a:t>conservation des éléments de symétrie </a:t>
            </a:r>
            <a:r>
              <a:rPr lang="fr-FR" dirty="0"/>
              <a:t>de la molécule de départ.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dirty="0"/>
              <a:t>Deux orbitales de fragments peuvent interagir si </a:t>
            </a:r>
            <a:r>
              <a:rPr lang="fr-FR" b="1" dirty="0"/>
              <a:t>leurs symétries sont semblables</a:t>
            </a:r>
            <a:r>
              <a:rPr lang="fr-FR" dirty="0"/>
              <a:t>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dirty="0"/>
              <a:t>La méthode des fragments permet d’établir des </a:t>
            </a:r>
            <a:r>
              <a:rPr lang="fr-FR" b="1" dirty="0"/>
              <a:t>diagrammes d’orbitales de molécules complexes</a:t>
            </a:r>
            <a:r>
              <a:rPr lang="fr-FR" dirty="0"/>
              <a:t>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dirty="0"/>
              <a:t>De tels diagrammes peuvent être utilisés pour </a:t>
            </a:r>
            <a:r>
              <a:rPr lang="fr-FR" b="1" dirty="0"/>
              <a:t>justifier la géométrie </a:t>
            </a:r>
            <a:r>
              <a:rPr lang="fr-FR" dirty="0"/>
              <a:t>adoptée par les molécules.</a:t>
            </a:r>
          </a:p>
          <a:p>
            <a:pPr>
              <a:lnSpc>
                <a:spcPct val="200000"/>
              </a:lnSpc>
            </a:pPr>
            <a:endParaRPr lang="fr-FR" dirty="0"/>
          </a:p>
          <a:p>
            <a:pPr>
              <a:lnSpc>
                <a:spcPct val="200000"/>
              </a:lnSpc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582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1080</TotalTime>
  <Words>208</Words>
  <Application>Microsoft Office PowerPoint</Application>
  <PresentationFormat>Grand écran</PresentationFormat>
  <Paragraphs>76</Paragraphs>
  <Slides>5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LM Roman 10</vt:lpstr>
      <vt:lpstr>Thème Office</vt:lpstr>
      <vt:lpstr>CS ChemDraw Drawing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11</cp:revision>
  <dcterms:created xsi:type="dcterms:W3CDTF">2019-05-10T15:00:48Z</dcterms:created>
  <dcterms:modified xsi:type="dcterms:W3CDTF">2019-06-07T08:52:20Z</dcterms:modified>
</cp:coreProperties>
</file>