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1" r:id="rId6"/>
    <p:sldId id="260" r:id="rId7"/>
    <p:sldId id="262" r:id="rId8"/>
    <p:sldId id="264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357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4047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173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620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973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658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036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980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734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857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2674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DC91E-0552-4B1D-9D6D-268928A7283E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4853C-C3DC-4224-94BA-98566C5CCD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843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4738BC-B121-4929-85F7-B80E98221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062" y="1772652"/>
            <a:ext cx="1221627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C269E527-F23E-4125-81C3-B8565B060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870943"/>
              </p:ext>
            </p:extLst>
          </p:nvPr>
        </p:nvGraphicFramePr>
        <p:xfrm>
          <a:off x="641684" y="1772653"/>
          <a:ext cx="11147847" cy="246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CS ChemDraw Drawing" r:id="rId3" imgW="2928952" imgH="648799" progId="ChemDraw.Document.6.0">
                  <p:embed/>
                </p:oleObj>
              </mc:Choice>
              <mc:Fallback>
                <p:oleObj name="CS ChemDraw Drawing" r:id="rId3" imgW="2928952" imgH="648799" progId="ChemDraw.Document.6.0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684" y="1772653"/>
                        <a:ext cx="11147847" cy="2461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0411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594581"/>
              </p:ext>
            </p:extLst>
          </p:nvPr>
        </p:nvGraphicFramePr>
        <p:xfrm>
          <a:off x="2438399" y="1331494"/>
          <a:ext cx="5999747" cy="2662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8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7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76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 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Propène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H</a:t>
                      </a:r>
                      <a:r>
                        <a:rPr lang="fr-FR" sz="3200" baseline="-25000">
                          <a:effectLst/>
                        </a:rPr>
                        <a:t>3</a:t>
                      </a:r>
                      <a:r>
                        <a:rPr lang="fr-FR" sz="3200">
                          <a:effectLst/>
                        </a:rPr>
                        <a:t>O</a:t>
                      </a:r>
                      <a:r>
                        <a:rPr lang="fr-FR" sz="3200" baseline="30000">
                          <a:effectLst/>
                        </a:rPr>
                        <a:t>+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6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BV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1.3 eV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-6.3 eV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76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HO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-9.9 eV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-23.4 eV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938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14862"/>
              </p:ext>
            </p:extLst>
          </p:nvPr>
        </p:nvGraphicFramePr>
        <p:xfrm>
          <a:off x="2438399" y="1331494"/>
          <a:ext cx="5999747" cy="2662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8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7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76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 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H</a:t>
                      </a:r>
                      <a:r>
                        <a:rPr lang="fr-FR" sz="3200" baseline="-25000" dirty="0">
                          <a:effectLst/>
                        </a:rPr>
                        <a:t>2</a:t>
                      </a:r>
                      <a:r>
                        <a:rPr lang="fr-FR" sz="3200" dirty="0">
                          <a:effectLst/>
                        </a:rPr>
                        <a:t>O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6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BV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-7.2 eV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4.4 eV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766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>
                          <a:effectLst/>
                        </a:rPr>
                        <a:t>HO</a:t>
                      </a:r>
                      <a:endParaRPr lang="en-GB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-18 eV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</a:rPr>
                        <a:t>-12 eV</a:t>
                      </a:r>
                      <a:endParaRPr lang="en-GB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703437"/>
              </p:ext>
            </p:extLst>
          </p:nvPr>
        </p:nvGraphicFramePr>
        <p:xfrm>
          <a:off x="4995246" y="1331494"/>
          <a:ext cx="886051" cy="868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CS ChemDraw Drawing" r:id="rId3" imgW="321237" imgH="313873" progId="ChemDraw.Document.6.0">
                  <p:embed/>
                </p:oleObj>
              </mc:Choice>
              <mc:Fallback>
                <p:oleObj name="CS ChemDraw Drawing" r:id="rId3" imgW="321237" imgH="31387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95246" y="1331494"/>
                        <a:ext cx="886051" cy="868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7652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460" y="0"/>
            <a:ext cx="6905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9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218" y="0"/>
            <a:ext cx="8312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6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86" y="715892"/>
            <a:ext cx="8176986" cy="53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09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57210" y="510722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L’essentiel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oneTexte 2"/>
              <p:cNvSpPr txBox="1"/>
              <p:nvPr/>
            </p:nvSpPr>
            <p:spPr>
              <a:xfrm>
                <a:off x="551542" y="1336021"/>
                <a:ext cx="11310276" cy="44839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Sous </a:t>
                </a:r>
                <a:r>
                  <a:rPr lang="fr-FR" sz="2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contrôle orbitalaire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on cherche à maximiser le terme </a:t>
                </a:r>
                <a:r>
                  <a:rPr lang="fr-FR" sz="2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ΔE</a:t>
                </a:r>
                <a:r>
                  <a:rPr lang="fr-FR" sz="2000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orbitalaire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qui est proportionnel 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0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0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e>
                          <m:sup>
                            <m:r>
                              <a:rPr lang="fr-FR" sz="20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l-GR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𝜟</m:t>
                        </m:r>
                        <m:r>
                          <a:rPr lang="fr-FR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𝑬</m:t>
                        </m:r>
                        <m:r>
                          <a:rPr lang="fr-FR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fr-FR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𝑶𝑴</m:t>
                        </m:r>
                        <m:r>
                          <a:rPr lang="fr-FR" sz="2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sz="2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endParaRPr lang="fr-FR" sz="2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nucléophilie est liée à l’orbitale HO ; l’</a:t>
                </a:r>
                <a:r>
                  <a:rPr lang="fr-FR" sz="2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électrophilie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liée à l’orbitale BV</a:t>
                </a:r>
              </a:p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Ces orbitales sont les </a:t>
                </a:r>
                <a:r>
                  <a:rPr lang="fr-FR" sz="2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orbitales frontalières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(OF)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Plus les OF sont </a:t>
                </a:r>
                <a:r>
                  <a:rPr lang="fr-FR" sz="2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proche en énergie</a:t>
                </a:r>
                <a14:m>
                  <m:oMath xmlns:m="http://schemas.openxmlformats.org/officeDocument/2006/math">
                    <m:r>
                      <a:rPr lang="fr-FR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l-GR" sz="2000" b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𝜟</m:t>
                    </m:r>
                    <m:r>
                      <a:rPr lang="fr-FR" sz="2000" b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𝑬</m:t>
                    </m:r>
                    <m:d>
                      <m:dPr>
                        <m:ctrlP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0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𝑶𝑴</m:t>
                        </m:r>
                      </m:e>
                    </m:d>
                    <m:r>
                      <a:rPr lang="fr-FR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plus la réaction est favorisée</a:t>
                </a:r>
              </a:p>
              <a:p>
                <a:pPr>
                  <a:lnSpc>
                    <a:spcPct val="150000"/>
                  </a:lnSpc>
                </a:pP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Plus les OF ont </a:t>
                </a:r>
                <a:r>
                  <a:rPr lang="fr-FR" sz="2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un bon recouvrement (S)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plus la réaction est favorisée</a:t>
                </a:r>
              </a:p>
            </p:txBody>
          </p:sp>
        </mc:Choice>
        <mc:Fallback>
          <p:sp>
            <p:nvSpPr>
              <p:cNvPr id="3" name="ZoneText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42" y="1336021"/>
                <a:ext cx="11310276" cy="4483920"/>
              </a:xfrm>
              <a:prstGeom prst="rect">
                <a:avLst/>
              </a:prstGeom>
              <a:blipFill>
                <a:blip r:embed="rId2"/>
                <a:stretch>
                  <a:fillRect l="-485" b="-23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9543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 : coins arrondis 1">
                <a:extLst>
                  <a:ext uri="{FF2B5EF4-FFF2-40B4-BE49-F238E27FC236}">
                    <a16:creationId xmlns:a16="http://schemas.microsoft.com/office/drawing/2014/main" id="{D64683B3-0D1F-4E88-8717-21AA97C5612F}"/>
                  </a:ext>
                </a:extLst>
              </p:cNvPr>
              <p:cNvSpPr/>
              <p:nvPr/>
            </p:nvSpPr>
            <p:spPr>
              <a:xfrm>
                <a:off x="2069123" y="1077057"/>
                <a:ext cx="8317523" cy="4703885"/>
              </a:xfrm>
              <a:prstGeom prst="round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Sous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contrôle orbitalaire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, on cherche à maximiser le terme </a:t>
                </a:r>
                <a:r>
                  <a:rPr lang="fr-FR" sz="2000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ΔE</a:t>
                </a:r>
                <a:r>
                  <a:rPr lang="fr-FR" sz="2000" baseline="-25000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orbitalaire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qui est proportionnel 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e>
                          <m:sup>
                            <m:r>
                              <a:rPr lang="fr-F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l-G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𝜟</m:t>
                        </m:r>
                        <m: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𝑬</m:t>
                        </m:r>
                        <m: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𝑶𝑴</m:t>
                        </m:r>
                        <m: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nucléophilie 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liée à l’orbitale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HO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; l’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électrophilie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liée à l’orbitale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BV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Ces orbitales sont les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orbitales frontalières 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(OF)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Plus les OF sont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proche en énergie</a:t>
                </a:r>
                <a14:m>
                  <m:oMath xmlns:m="http://schemas.openxmlformats.org/officeDocument/2006/math">
                    <m:r>
                      <a:rPr lang="fr-FR" sz="2000" b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l-GR" sz="2000" b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𝜟</m:t>
                    </m:r>
                    <m:r>
                      <a:rPr lang="fr-FR" sz="2000" b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𝑬</m:t>
                    </m:r>
                    <m:d>
                      <m:dPr>
                        <m:ctrlPr>
                          <a:rPr lang="fr-F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0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𝑶𝑴</m:t>
                        </m:r>
                      </m:e>
                    </m:d>
                    <m:r>
                      <a:rPr lang="fr-FR" sz="2000" b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, plus la réaction est favorisée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Plus les OF ont </a:t>
                </a:r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un bon recouvrement (S)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, plus la réaction est favorisée</a:t>
                </a:r>
              </a:p>
            </p:txBody>
          </p:sp>
        </mc:Choice>
        <mc:Fallback>
          <p:sp>
            <p:nvSpPr>
              <p:cNvPr id="2" name="Rectangle : coins arrondis 1">
                <a:extLst>
                  <a:ext uri="{FF2B5EF4-FFF2-40B4-BE49-F238E27FC236}">
                    <a16:creationId xmlns:a16="http://schemas.microsoft.com/office/drawing/2014/main" id="{D64683B3-0D1F-4E88-8717-21AA97C561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123" y="1077057"/>
                <a:ext cx="8317523" cy="470388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68888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174</Words>
  <Application>Microsoft Office PowerPoint</Application>
  <PresentationFormat>Grand écran</PresentationFormat>
  <Paragraphs>32</Paragraphs>
  <Slides>8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11</cp:revision>
  <dcterms:created xsi:type="dcterms:W3CDTF">2019-05-09T17:18:15Z</dcterms:created>
  <dcterms:modified xsi:type="dcterms:W3CDTF">2019-06-07T13:27:30Z</dcterms:modified>
</cp:coreProperties>
</file>