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9" r:id="rId3"/>
    <p:sldId id="258" r:id="rId4"/>
    <p:sldId id="260" r:id="rId5"/>
    <p:sldId id="266" r:id="rId6"/>
    <p:sldId id="263" r:id="rId7"/>
    <p:sldId id="261" r:id="rId8"/>
    <p:sldId id="264" r:id="rId9"/>
    <p:sldId id="273" r:id="rId10"/>
    <p:sldId id="267" r:id="rId11"/>
    <p:sldId id="274" r:id="rId12"/>
    <p:sldId id="269" r:id="rId13"/>
    <p:sldId id="275" r:id="rId14"/>
    <p:sldId id="276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D3E"/>
    <a:srgbClr val="FF66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9" autoAdjust="0"/>
  </p:normalViewPr>
  <p:slideViewPr>
    <p:cSldViewPr snapToGrid="0">
      <p:cViewPr varScale="1">
        <p:scale>
          <a:sx n="112" d="100"/>
          <a:sy n="112" d="100"/>
        </p:scale>
        <p:origin x="5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594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888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509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39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691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31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350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948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2575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46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6BA9-BEDC-415E-B6D8-D3145A7DFFC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560B4-FFE1-4871-AF07-97A5E5DE08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767028-E7B4-4AEE-990F-3D5385272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Chimie cube p.1245 pigments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C5D5567-AFFC-4393-9E7C-3F8A94759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96" y="1771464"/>
            <a:ext cx="3994803" cy="306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14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EEAF59C-1F05-41E2-8883-956F84D65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642" y="218984"/>
            <a:ext cx="5518483" cy="606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48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29814"/>
              </p:ext>
            </p:extLst>
          </p:nvPr>
        </p:nvGraphicFramePr>
        <p:xfrm>
          <a:off x="3684588" y="308621"/>
          <a:ext cx="4278312" cy="5204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S ChemDraw Drawing" r:id="rId3" imgW="2206529" imgH="2685146" progId="ChemDraw.Document.6.0">
                  <p:embed/>
                </p:oleObj>
              </mc:Choice>
              <mc:Fallback>
                <p:oleObj name="CS ChemDraw Drawing" r:id="rId3" imgW="2206529" imgH="268514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4588" y="308621"/>
                        <a:ext cx="4278312" cy="5204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4133850" y="5962650"/>
            <a:ext cx="2760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Ligand </a:t>
            </a:r>
            <a:r>
              <a:rPr lang="el-GR" sz="2800" dirty="0"/>
              <a:t>σ</a:t>
            </a:r>
            <a:r>
              <a:rPr lang="fr-FR" sz="2800" dirty="0"/>
              <a:t>-donneur</a:t>
            </a:r>
          </a:p>
        </p:txBody>
      </p:sp>
    </p:spTree>
    <p:extLst>
      <p:ext uri="{BB962C8B-B14F-4D97-AF65-F5344CB8AC3E}">
        <p14:creationId xmlns:p14="http://schemas.microsoft.com/office/powerpoint/2010/main" val="1932281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102" y="0"/>
            <a:ext cx="7727795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44700" y="6489700"/>
            <a:ext cx="8039100" cy="66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7600950" y="2209800"/>
            <a:ext cx="781050" cy="125253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531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579" y="0"/>
            <a:ext cx="8502841" cy="6858000"/>
          </a:xfrm>
          <a:prstGeom prst="rect">
            <a:avLst/>
          </a:prstGeom>
        </p:spPr>
      </p:pic>
      <p:cxnSp>
        <p:nvCxnSpPr>
          <p:cNvPr id="4" name="Connecteur droit 3"/>
          <p:cNvCxnSpPr/>
          <p:nvPr/>
        </p:nvCxnSpPr>
        <p:spPr>
          <a:xfrm>
            <a:off x="7650480" y="3390900"/>
            <a:ext cx="853440" cy="8001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01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070" y="128536"/>
            <a:ext cx="5027446" cy="656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15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599B99-AF20-403E-A0BD-9A0DEE152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Fosset p.578 (cycle)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F391733-0EBB-4565-9C71-06EC1A809072}"/>
              </a:ext>
            </a:extLst>
          </p:cNvPr>
          <p:cNvSpPr/>
          <p:nvPr/>
        </p:nvSpPr>
        <p:spPr>
          <a:xfrm>
            <a:off x="1995854" y="4994031"/>
            <a:ext cx="1494692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780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8A740E0-A746-4E70-8D75-CCADFBC8A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9"/>
          <a:stretch/>
        </p:blipFill>
        <p:spPr>
          <a:xfrm>
            <a:off x="2384257" y="541058"/>
            <a:ext cx="8797089" cy="600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120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B9887276-FA83-4851-9369-5D1DFB92A6FB}"/>
              </a:ext>
            </a:extLst>
          </p:cNvPr>
          <p:cNvSpPr/>
          <p:nvPr/>
        </p:nvSpPr>
        <p:spPr>
          <a:xfrm>
            <a:off x="2831123" y="79131"/>
            <a:ext cx="6529754" cy="16441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Modèle du champ des ligands = Interactions des orbitales du métal avec celles des ligands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BFFA1E0D-3907-4814-994C-8DC70AD43C04}"/>
              </a:ext>
            </a:extLst>
          </p:cNvPr>
          <p:cNvCxnSpPr>
            <a:stCxn id="3" idx="2"/>
          </p:cNvCxnSpPr>
          <p:nvPr/>
        </p:nvCxnSpPr>
        <p:spPr>
          <a:xfrm>
            <a:off x="6096000" y="1723292"/>
            <a:ext cx="0" cy="677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51246B32-F0E8-4924-83E1-AB01AA55FB72}"/>
              </a:ext>
            </a:extLst>
          </p:cNvPr>
          <p:cNvSpPr/>
          <p:nvPr/>
        </p:nvSpPr>
        <p:spPr>
          <a:xfrm>
            <a:off x="2939564" y="2400300"/>
            <a:ext cx="6204438" cy="156063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Levée de dégénérescence des orbitales d : </a:t>
            </a:r>
            <a:r>
              <a:rPr lang="fr-FR" sz="2400" dirty="0">
                <a:latin typeface="Symbol" panose="05050102010706020507" pitchFamily="18" charset="2"/>
                <a:ea typeface="Cambria Math" panose="02040503050406030204" pitchFamily="18" charset="0"/>
              </a:rPr>
              <a:t>D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éclatement du champ des ligands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AC8767A7-12AE-471B-9845-CFD547B10877}"/>
              </a:ext>
            </a:extLst>
          </p:cNvPr>
          <p:cNvCxnSpPr>
            <a:stCxn id="6" idx="3"/>
          </p:cNvCxnSpPr>
          <p:nvPr/>
        </p:nvCxnSpPr>
        <p:spPr>
          <a:xfrm flipH="1">
            <a:off x="2831123" y="3732385"/>
            <a:ext cx="1017060" cy="1024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712EE731-0E23-468B-99AB-423FAE198C7C}"/>
              </a:ext>
            </a:extLst>
          </p:cNvPr>
          <p:cNvCxnSpPr>
            <a:stCxn id="6" idx="4"/>
          </p:cNvCxnSpPr>
          <p:nvPr/>
        </p:nvCxnSpPr>
        <p:spPr>
          <a:xfrm>
            <a:off x="6041783" y="3960935"/>
            <a:ext cx="0" cy="9803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7391FA72-6803-48EE-90B4-0563B62EFD0A}"/>
              </a:ext>
            </a:extLst>
          </p:cNvPr>
          <p:cNvCxnSpPr/>
          <p:nvPr/>
        </p:nvCxnSpPr>
        <p:spPr>
          <a:xfrm>
            <a:off x="8581292" y="3648808"/>
            <a:ext cx="712177" cy="1028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87BD6186-6362-4007-A5C7-FCD55274AF0D}"/>
              </a:ext>
            </a:extLst>
          </p:cNvPr>
          <p:cNvSpPr/>
          <p:nvPr/>
        </p:nvSpPr>
        <p:spPr>
          <a:xfrm>
            <a:off x="0" y="4637943"/>
            <a:ext cx="3552093" cy="1362808"/>
          </a:xfrm>
          <a:prstGeom prst="ellipse">
            <a:avLst/>
          </a:prstGeom>
          <a:solidFill>
            <a:srgbClr val="F2D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Propriétés optiques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713F200-D548-40A8-BB7A-2814D2160182}"/>
              </a:ext>
            </a:extLst>
          </p:cNvPr>
          <p:cNvSpPr/>
          <p:nvPr/>
        </p:nvSpPr>
        <p:spPr>
          <a:xfrm>
            <a:off x="4265736" y="4941277"/>
            <a:ext cx="3552093" cy="1362808"/>
          </a:xfrm>
          <a:prstGeom prst="ellipse">
            <a:avLst/>
          </a:prstGeom>
          <a:solidFill>
            <a:srgbClr val="F2D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Propriétés magnétiques 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4CC0A1B-B8E7-4E6A-B64E-7E303DC72D6A}"/>
              </a:ext>
            </a:extLst>
          </p:cNvPr>
          <p:cNvSpPr/>
          <p:nvPr/>
        </p:nvSpPr>
        <p:spPr>
          <a:xfrm>
            <a:off x="8581292" y="4563208"/>
            <a:ext cx="3552093" cy="1362808"/>
          </a:xfrm>
          <a:prstGeom prst="ellipse">
            <a:avLst/>
          </a:prstGeom>
          <a:solidFill>
            <a:srgbClr val="F2D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Propriétés catalytiques</a:t>
            </a:r>
          </a:p>
        </p:txBody>
      </p:sp>
    </p:spTree>
    <p:extLst>
      <p:ext uri="{BB962C8B-B14F-4D97-AF65-F5344CB8AC3E}">
        <p14:creationId xmlns:p14="http://schemas.microsoft.com/office/powerpoint/2010/main" val="3666565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Rappel : </a:t>
            </a:r>
            <a:endParaRPr lang="en-GB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D88C193-0FCD-4F26-9C42-4D545446CFF7}"/>
              </a:ext>
            </a:extLst>
          </p:cNvPr>
          <p:cNvSpPr/>
          <p:nvPr/>
        </p:nvSpPr>
        <p:spPr>
          <a:xfrm>
            <a:off x="2074984" y="2371847"/>
            <a:ext cx="7754816" cy="272561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Complexe de coordination :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Molécule constituée d’un ou plusieurs centres métalliques liés à un certain nombre de ligand</a:t>
            </a:r>
          </a:p>
          <a:p>
            <a:pPr algn="ctr"/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Ligand : 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Atome, ion ou molécule pouvant se lier au centre métallique</a:t>
            </a:r>
          </a:p>
        </p:txBody>
      </p:sp>
    </p:spTree>
    <p:extLst>
      <p:ext uri="{BB962C8B-B14F-4D97-AF65-F5344CB8AC3E}">
        <p14:creationId xmlns:p14="http://schemas.microsoft.com/office/powerpoint/2010/main" val="843509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Orbitales du métal </a:t>
            </a:r>
            <a:r>
              <a:rPr lang="fr-FR" dirty="0" err="1"/>
              <a:t>fosset</a:t>
            </a:r>
            <a:r>
              <a:rPr lang="fr-FR" dirty="0"/>
              <a:t> p555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8070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022" y="226423"/>
            <a:ext cx="10515600" cy="250929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/>
              <a:t>Orbitales de L4 et L2 </a:t>
            </a:r>
            <a:r>
              <a:rPr lang="fr-FR" dirty="0" err="1"/>
              <a:t>fosset</a:t>
            </a:r>
            <a:r>
              <a:rPr lang="fr-FR" dirty="0"/>
              <a:t> p553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491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022" y="226423"/>
            <a:ext cx="10515600" cy="250929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/>
              <a:t>Orbitales de L4 et L2 </a:t>
            </a:r>
            <a:r>
              <a:rPr lang="fr-FR" dirty="0" err="1"/>
              <a:t>fosset</a:t>
            </a:r>
            <a:r>
              <a:rPr lang="fr-FR" dirty="0"/>
              <a:t> p553</a:t>
            </a:r>
            <a:endParaRPr lang="en-GB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1927497" y="3431178"/>
          <a:ext cx="8078650" cy="28968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5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176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effectLst/>
                        </a:rPr>
                        <a:t>xOy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xOz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yOz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Rotation</a:t>
                      </a:r>
                      <a:r>
                        <a:rPr lang="fr-FR" baseline="0" dirty="0"/>
                        <a:t> de 90° autour de 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1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2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3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4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5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6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4082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022" y="226423"/>
            <a:ext cx="10515600" cy="250929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/>
              <a:t>Orbitales de L6 </a:t>
            </a:r>
            <a:r>
              <a:rPr lang="fr-FR" dirty="0" err="1"/>
              <a:t>fosset</a:t>
            </a:r>
            <a:r>
              <a:rPr lang="fr-FR" dirty="0"/>
              <a:t> p554 numérotées de bas en haut et de gauche à droite</a:t>
            </a:r>
            <a:endParaRPr lang="en-GB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18232"/>
              </p:ext>
            </p:extLst>
          </p:nvPr>
        </p:nvGraphicFramePr>
        <p:xfrm>
          <a:off x="1927497" y="3431178"/>
          <a:ext cx="8078650" cy="28968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5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176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effectLst/>
                        </a:rPr>
                        <a:t>xOy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xOz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yOz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Rotation</a:t>
                      </a:r>
                      <a:r>
                        <a:rPr lang="fr-FR" baseline="0" dirty="0"/>
                        <a:t> de 90° autour de 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1’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2’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3’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4’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5’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6’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4259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602085"/>
              </p:ext>
            </p:extLst>
          </p:nvPr>
        </p:nvGraphicFramePr>
        <p:xfrm>
          <a:off x="283410" y="3429000"/>
          <a:ext cx="8128001" cy="3361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6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1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np</a:t>
                      </a:r>
                      <a:r>
                        <a:rPr lang="fr-FR" baseline="-25000" dirty="0" err="1"/>
                        <a:t>x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/>
                        <a:t>np</a:t>
                      </a:r>
                      <a:r>
                        <a:rPr lang="fr-FR" baseline="-25000" dirty="0" err="1"/>
                        <a:t>y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/>
                        <a:t>np</a:t>
                      </a:r>
                      <a:r>
                        <a:rPr lang="fr-FR" baseline="-25000" dirty="0" err="1"/>
                        <a:t>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(n-1)</a:t>
                      </a:r>
                      <a:r>
                        <a:rPr lang="fr-FR" dirty="0" err="1"/>
                        <a:t>d</a:t>
                      </a:r>
                      <a:r>
                        <a:rPr lang="fr-FR" baseline="-25000" dirty="0" err="1"/>
                        <a:t>xz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</a:t>
                      </a:r>
                      <a:r>
                        <a:rPr lang="fr-FR" dirty="0" err="1"/>
                        <a:t>d</a:t>
                      </a:r>
                      <a:r>
                        <a:rPr lang="fr-FR" baseline="-25000" dirty="0" err="1"/>
                        <a:t>yz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</a:t>
                      </a:r>
                      <a:r>
                        <a:rPr lang="fr-FR" dirty="0" err="1"/>
                        <a:t>d</a:t>
                      </a:r>
                      <a:r>
                        <a:rPr lang="fr-FR" baseline="-25000" dirty="0" err="1"/>
                        <a:t>xy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(n-1)d</a:t>
                      </a:r>
                      <a:r>
                        <a:rPr lang="fr-FR" baseline="-25000" dirty="0"/>
                        <a:t>x²-y²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(n-1)d</a:t>
                      </a:r>
                      <a:r>
                        <a:rPr lang="fr-FR" baseline="-25000" dirty="0"/>
                        <a:t>z²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941504"/>
              </p:ext>
            </p:extLst>
          </p:nvPr>
        </p:nvGraphicFramePr>
        <p:xfrm>
          <a:off x="283410" y="227875"/>
          <a:ext cx="8128000" cy="28968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6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9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9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04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176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effectLst/>
                        </a:rPr>
                        <a:t>xOy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xOz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yOz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Rotation</a:t>
                      </a:r>
                      <a:r>
                        <a:rPr lang="fr-FR" baseline="0" dirty="0"/>
                        <a:t> de 90° autour de 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1’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2’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3’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4’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5’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6’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70F6A453-7ADA-4311-A521-2188645209CD}"/>
              </a:ext>
            </a:extLst>
          </p:cNvPr>
          <p:cNvSpPr txBox="1"/>
          <p:nvPr/>
        </p:nvSpPr>
        <p:spPr>
          <a:xfrm>
            <a:off x="9944100" y="1538654"/>
            <a:ext cx="2338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Repère + rappel sur l’allure des orbitales?</a:t>
            </a:r>
          </a:p>
        </p:txBody>
      </p:sp>
    </p:spTree>
    <p:extLst>
      <p:ext uri="{BB962C8B-B14F-4D97-AF65-F5344CB8AC3E}">
        <p14:creationId xmlns:p14="http://schemas.microsoft.com/office/powerpoint/2010/main" val="1120534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932913"/>
              </p:ext>
            </p:extLst>
          </p:nvPr>
        </p:nvGraphicFramePr>
        <p:xfrm>
          <a:off x="1422400" y="3124684"/>
          <a:ext cx="8128001" cy="3361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6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1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44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np</a:t>
                      </a:r>
                      <a:r>
                        <a:rPr lang="fr-FR" baseline="-25000" dirty="0" err="1"/>
                        <a:t>x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/>
                        <a:t>np</a:t>
                      </a:r>
                      <a:r>
                        <a:rPr lang="fr-FR" baseline="-25000" dirty="0" err="1"/>
                        <a:t>y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/>
                        <a:t>np</a:t>
                      </a:r>
                      <a:r>
                        <a:rPr lang="fr-FR" baseline="-25000" dirty="0" err="1"/>
                        <a:t>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(n-1)</a:t>
                      </a:r>
                      <a:r>
                        <a:rPr lang="fr-FR" dirty="0" err="1"/>
                        <a:t>d</a:t>
                      </a:r>
                      <a:r>
                        <a:rPr lang="fr-FR" baseline="-25000" dirty="0" err="1"/>
                        <a:t>xz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93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</a:t>
                      </a:r>
                      <a:r>
                        <a:rPr lang="fr-FR" dirty="0" err="1"/>
                        <a:t>d</a:t>
                      </a:r>
                      <a:r>
                        <a:rPr lang="fr-FR" baseline="-25000" dirty="0" err="1"/>
                        <a:t>yz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</a:t>
                      </a:r>
                      <a:r>
                        <a:rPr lang="fr-FR" dirty="0" err="1"/>
                        <a:t>d</a:t>
                      </a:r>
                      <a:r>
                        <a:rPr lang="fr-FR" baseline="-25000" dirty="0" err="1"/>
                        <a:t>xy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(n-1)d</a:t>
                      </a:r>
                      <a:r>
                        <a:rPr lang="fr-FR" baseline="-25000" dirty="0"/>
                        <a:t>x²-y²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(n-1)d</a:t>
                      </a:r>
                      <a:r>
                        <a:rPr lang="fr-FR" baseline="-25000" dirty="0"/>
                        <a:t>z²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156046"/>
              </p:ext>
            </p:extLst>
          </p:nvPr>
        </p:nvGraphicFramePr>
        <p:xfrm>
          <a:off x="1422400" y="156755"/>
          <a:ext cx="8128000" cy="28968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6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9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9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04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176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effectLst/>
                        </a:rPr>
                        <a:t>xOy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xOz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/>
                        <a:t>yOz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Rotation</a:t>
                      </a:r>
                      <a:r>
                        <a:rPr lang="fr-FR" baseline="0" dirty="0"/>
                        <a:t> de 90° autour de 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1’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2’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3’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4’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NS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5’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OM 6’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3816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568" y="1150988"/>
            <a:ext cx="10067925" cy="35433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997500" y="4947310"/>
            <a:ext cx="24837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SO</a:t>
            </a:r>
            <a:r>
              <a:rPr lang="fr-FR" sz="3200" baseline="-25000" dirty="0"/>
              <a:t>4</a:t>
            </a:r>
            <a:r>
              <a:rPr lang="fr-FR" sz="3200" dirty="0"/>
              <a:t>[Fe(H</a:t>
            </a:r>
            <a:r>
              <a:rPr lang="fr-FR" sz="3200" baseline="-25000" dirty="0"/>
              <a:t>2</a:t>
            </a:r>
            <a:r>
              <a:rPr lang="fr-FR" sz="3200" dirty="0"/>
              <a:t>O)</a:t>
            </a:r>
            <a:r>
              <a:rPr lang="fr-FR" sz="3200" baseline="-25000" dirty="0"/>
              <a:t>6</a:t>
            </a:r>
            <a:r>
              <a:rPr lang="fr-FR" sz="3200" dirty="0"/>
              <a:t>]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7775824" y="4947310"/>
            <a:ext cx="2050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K</a:t>
            </a:r>
            <a:r>
              <a:rPr lang="fr-FR" sz="3200" baseline="-25000" dirty="0"/>
              <a:t>2</a:t>
            </a:r>
            <a:r>
              <a:rPr lang="fr-FR" sz="3200" dirty="0"/>
              <a:t>[Fe(CN)</a:t>
            </a:r>
            <a:r>
              <a:rPr lang="fr-FR" sz="3200" baseline="-25000" dirty="0"/>
              <a:t>6</a:t>
            </a:r>
            <a:r>
              <a:rPr lang="fr-FR" sz="32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40977329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464</Words>
  <Application>Microsoft Office PowerPoint</Application>
  <PresentationFormat>Grand écran</PresentationFormat>
  <Paragraphs>245</Paragraphs>
  <Slides>17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Symbol</vt:lpstr>
      <vt:lpstr>Thème Office</vt:lpstr>
      <vt:lpstr>CS ChemDraw Drawing</vt:lpstr>
      <vt:lpstr>Chimie cube p.1245 pigments</vt:lpstr>
      <vt:lpstr>Rappel : </vt:lpstr>
      <vt:lpstr>Orbitales du métal fosset p555</vt:lpstr>
      <vt:lpstr>Orbitales de L4 et L2 fosset p553</vt:lpstr>
      <vt:lpstr>Orbitales de L4 et L2 fosset p553</vt:lpstr>
      <vt:lpstr>Orbitales de L6 fosset p554 numérotées de bas en haut et de gauche à droite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Fosset p.578 (cycle)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37</cp:revision>
  <dcterms:created xsi:type="dcterms:W3CDTF">2019-04-21T09:53:21Z</dcterms:created>
  <dcterms:modified xsi:type="dcterms:W3CDTF">2019-06-12T08:51:04Z</dcterms:modified>
</cp:coreProperties>
</file>