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D04D07-1C2A-4C9B-A484-71B714237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6B4D767-262D-4AD0-8F6F-A5869E7326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68CED4-9CC9-4510-8F09-38550DB3D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1EB2834-7F15-4F24-A28B-545C741E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B579757-28E2-47D0-BE46-F0D126E4D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693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3341FD-36A3-4F80-9596-93C918AB7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A0368D9-58EE-4AA9-8580-71D0C64521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D78F9-B551-4BCA-AC94-D7D1AE4C4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DB298B-AC6C-4A9B-8B61-A14243E0D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D42145-A82C-4F1A-906A-3C98B2511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4963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B2312A1-7B4F-4BFC-96A3-39305D5701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D698747-CB14-4014-BBA4-FBB744FFC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F6F614-63AC-4309-B48A-001E14CAA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0CD069-9674-4196-BC6C-610AACCD6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805CFB-29FF-4CA0-9338-D165D0A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312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F832C3-0424-4534-859A-AF545CA32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938813-E1FD-4E98-938D-8B399588C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6E4C80-5566-4933-874E-FD6082C15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7657812-41AE-4462-9B81-83A0AFB4F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1909FD-96A2-4F47-A30D-A99AF8CBD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28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E6C67B-41F1-42D4-8213-C5A5B6A1D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574C4B-2BEE-4A1E-A1CC-C6540D91B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3EC94F-B29F-4C85-B4C9-76C97404D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CB70C7-705A-487D-BAD3-BAB2119EC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7EA567-A186-488E-AE09-251D6C754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24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FA1A2F-B331-4634-AC8B-C37129D8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97F3EB-02E2-4E5B-A859-7FE6C2ECCD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768022-8A28-4311-830F-7CFD691BB8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6A1FCB5-DC00-46D6-93BD-502B0A375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8D9E15-E1DD-4256-871F-D1694FD17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14A974-A5ED-4261-8C3C-726D3847D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09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C81C6-9F78-46DF-B44E-464B82A63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BF4837-AD92-40C9-AE47-867342AFE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D57B656-48FF-4578-93B8-A1D7DCDC42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F0E914-A447-4865-B529-C2D0CB4705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BEBDD29-4EB2-4791-9DB1-E8C839A90C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41ADF1B-99E6-43B2-AAFA-5C34C0B2B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17E54F6-D447-4911-8B20-1136C57CA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E64455-57F1-4FDD-844E-8D7960B42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153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163448-F24D-46EB-BD5E-9E671AF8D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EC809CC-8378-48E6-9350-959384C4C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B4DF2ED-821F-42A0-9320-FA86F020B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E4713D6-AACD-4B6D-9B89-5BA2E5586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337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C2220C4-667D-4D02-B6C5-EAA46F09B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F5C0387-FE5F-40C3-B89B-20C05C96A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F88F2AD-56EC-4F94-B20A-E91BF8C0A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539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B37945-44E2-4A7E-AA52-A796572CE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AAD36C7-18F4-493F-8B78-C571E65A1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2AC33F9-A748-45BD-AE2F-710FDB1EE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C87C48C-078F-44D2-B4C4-A1F03F3F8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58C83F6-0E21-4FE1-B84E-D2207C085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CD39D4-DCA3-43C1-9C7F-3458DA53F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341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205C65-714F-4B41-AC36-66B77D73A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800A5ED-24E5-4795-83D7-95C399AA2F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06E3FF5-D22A-4DA6-9BF9-0BB64B32E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9362ED4-9343-4E43-90C3-D595295B2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4EB52D2-F8DB-48D2-9A2D-AB464DC97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FB5E3E9-B910-4CA4-A190-A5DDED205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20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81A0DF-0CCB-48EF-B4F8-5077C2494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DC77A3-AF3E-44D2-A04D-3024F4CCE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8549B8-AA80-4627-8C6B-F7A6025E18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BDCDC-2C95-469B-95A5-B52E3645B61C}" type="datetimeFigureOut">
              <a:rPr lang="fr-FR" smtClean="0"/>
              <a:t>26/05/2019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9A1229-C3DF-460C-B304-EEEAAC3CB7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D56BFD-BBD0-4A2A-BF30-E8DDAF990B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8F740-8526-47A3-A2BD-9D16BEAB3E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4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EB452B6-02B6-4D9A-8CD1-2345E27D1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578386"/>
              </p:ext>
            </p:extLst>
          </p:nvPr>
        </p:nvGraphicFramePr>
        <p:xfrm>
          <a:off x="886557" y="517443"/>
          <a:ext cx="10418885" cy="459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3777">
                  <a:extLst>
                    <a:ext uri="{9D8B030D-6E8A-4147-A177-3AD203B41FA5}">
                      <a16:colId xmlns:a16="http://schemas.microsoft.com/office/drawing/2014/main" val="3633445468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3956127068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2500993258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3122855385"/>
                    </a:ext>
                  </a:extLst>
                </a:gridCol>
                <a:gridCol w="2083777">
                  <a:extLst>
                    <a:ext uri="{9D8B030D-6E8A-4147-A177-3AD203B41FA5}">
                      <a16:colId xmlns:a16="http://schemas.microsoft.com/office/drawing/2014/main" val="2272594582"/>
                    </a:ext>
                  </a:extLst>
                </a:gridCol>
              </a:tblGrid>
              <a:tr h="946235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Types de cristal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Exemples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Conductivité électrique à l’état solide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</a:t>
                      </a:r>
                      <a:r>
                        <a:rPr lang="fr-FR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et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</a:t>
                      </a:r>
                      <a:r>
                        <a:rPr lang="fr-FR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eb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Propriétés physiques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581578"/>
                  </a:ext>
                </a:extLst>
              </a:tr>
              <a:tr h="1009247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Cristaux covalents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Carbone (Diamant)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Généralement isolant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Très élevés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Solides durs et fragiles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551437"/>
                  </a:ext>
                </a:extLst>
              </a:tr>
              <a:tr h="124214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Cristaux métalliques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Fer, Cuivre…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Conducteur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Généralement élevées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Solides durs mais malléables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328699"/>
                  </a:ext>
                </a:extLst>
              </a:tr>
              <a:tr h="140204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Cristaux moléculaires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Iode, Glace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Isolant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Faible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Solides mou et souvent fragile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4249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29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B31EF09-F0AA-46E4-B442-A9F46533A5A0}"/>
              </a:ext>
            </a:extLst>
          </p:cNvPr>
          <p:cNvSpPr txBox="1"/>
          <p:nvPr/>
        </p:nvSpPr>
        <p:spPr>
          <a:xfrm>
            <a:off x="3367454" y="1415562"/>
            <a:ext cx="4123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Fosset p.659</a:t>
            </a:r>
          </a:p>
        </p:txBody>
      </p:sp>
    </p:spTree>
    <p:extLst>
      <p:ext uri="{BB962C8B-B14F-4D97-AF65-F5344CB8AC3E}">
        <p14:creationId xmlns:p14="http://schemas.microsoft.com/office/powerpoint/2010/main" val="2278521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B31EF09-F0AA-46E4-B442-A9F46533A5A0}"/>
              </a:ext>
            </a:extLst>
          </p:cNvPr>
          <p:cNvSpPr txBox="1"/>
          <p:nvPr/>
        </p:nvSpPr>
        <p:spPr>
          <a:xfrm>
            <a:off x="3367454" y="1415562"/>
            <a:ext cx="412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Chimie3 p.237 ou </a:t>
            </a:r>
            <a:r>
              <a:rPr lang="fr-FR" dirty="0" err="1"/>
              <a:t>Botin</a:t>
            </a:r>
            <a:r>
              <a:rPr lang="fr-FR" dirty="0"/>
              <a:t> Mallet p.434</a:t>
            </a:r>
          </a:p>
        </p:txBody>
      </p:sp>
    </p:spTree>
    <p:extLst>
      <p:ext uri="{BB962C8B-B14F-4D97-AF65-F5344CB8AC3E}">
        <p14:creationId xmlns:p14="http://schemas.microsoft.com/office/powerpoint/2010/main" val="2402081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2AB0C85-123A-4DA4-9CC5-C6BA3708DB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625907"/>
              </p:ext>
            </p:extLst>
          </p:nvPr>
        </p:nvGraphicFramePr>
        <p:xfrm>
          <a:off x="2058377" y="1423049"/>
          <a:ext cx="8246208" cy="3017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3104">
                  <a:extLst>
                    <a:ext uri="{9D8B030D-6E8A-4147-A177-3AD203B41FA5}">
                      <a16:colId xmlns:a16="http://schemas.microsoft.com/office/drawing/2014/main" val="3550744209"/>
                    </a:ext>
                  </a:extLst>
                </a:gridCol>
                <a:gridCol w="4123104">
                  <a:extLst>
                    <a:ext uri="{9D8B030D-6E8A-4147-A177-3AD203B41FA5}">
                      <a16:colId xmlns:a16="http://schemas.microsoft.com/office/drawing/2014/main" val="4177906754"/>
                    </a:ext>
                  </a:extLst>
                </a:gridCol>
              </a:tblGrid>
              <a:tr h="1508532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</a:t>
                      </a:r>
                      <a:r>
                        <a:rPr lang="fr-FR" sz="2400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</a:t>
                      </a:r>
                      <a:r>
                        <a:rPr lang="fr-FR" sz="2400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</a:t>
                      </a:r>
                      <a:r>
                        <a:rPr lang="fr-FR" sz="2400" baseline="-250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158806"/>
                  </a:ext>
                </a:extLst>
              </a:tr>
              <a:tr h="1508532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102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181 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136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097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F1D0C61-40E7-49BE-8128-C7FDA335D0B5}"/>
                  </a:ext>
                </a:extLst>
              </p:cNvPr>
              <p:cNvSpPr txBox="1"/>
              <p:nvPr/>
            </p:nvSpPr>
            <p:spPr>
              <a:xfrm>
                <a:off x="2127739" y="1207269"/>
                <a:ext cx="8449407" cy="44434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Données cycle de HESS :</a:t>
                </a: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°=−411 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𝑘𝐽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𝑚𝑜𝑙</m:t>
                          </m:r>
                        </m:e>
                        <m:sup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fr-FR" sz="28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𝑠𝑢𝑏</m:t>
                          </m:r>
                        </m:sub>
                      </m:sSub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  <m:r>
                        <a:rPr lang="fr-F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°=108 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𝑘𝐽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𝑚𝑜𝑙</m:t>
                          </m:r>
                        </m:e>
                        <m:sup>
                          <m:r>
                            <a:rPr lang="fr-F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fr-FR" sz="28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fr-FR" sz="2800" b="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</a:t>
                </a:r>
                <a:r>
                  <a:rPr lang="fr-FR" sz="28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(Na) = 496 kJ.mol</a:t>
                </a:r>
                <a:r>
                  <a:rPr lang="fr-FR" sz="2800" b="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-1</a:t>
                </a:r>
                <a:endParaRPr lang="fr-FR" sz="28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D(Cl) = 121 kJ.mol</a:t>
                </a:r>
                <a:r>
                  <a:rPr lang="fr-FR" sz="28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-1</a:t>
                </a:r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AE(Cl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 = -349 kJ.mol</a:t>
                </a:r>
                <a:r>
                  <a:rPr lang="fr-FR" sz="28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-1</a:t>
                </a:r>
                <a:endParaRPr lang="fr-FR" sz="28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3F1D0C61-40E7-49BE-8128-C7FDA335D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739" y="1207269"/>
                <a:ext cx="8449407" cy="4443461"/>
              </a:xfrm>
              <a:prstGeom prst="rect">
                <a:avLst/>
              </a:prstGeom>
              <a:blipFill>
                <a:blip r:embed="rId2"/>
                <a:stretch>
                  <a:fillRect l="-1443" t="-13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9289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1CCDCE2-1132-419E-81DC-F4B78241E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230947"/>
              </p:ext>
            </p:extLst>
          </p:nvPr>
        </p:nvGraphicFramePr>
        <p:xfrm>
          <a:off x="1640254" y="658119"/>
          <a:ext cx="8911491" cy="418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0497">
                  <a:extLst>
                    <a:ext uri="{9D8B030D-6E8A-4147-A177-3AD203B41FA5}">
                      <a16:colId xmlns:a16="http://schemas.microsoft.com/office/drawing/2014/main" val="1545616836"/>
                    </a:ext>
                  </a:extLst>
                </a:gridCol>
                <a:gridCol w="2970497">
                  <a:extLst>
                    <a:ext uri="{9D8B030D-6E8A-4147-A177-3AD203B41FA5}">
                      <a16:colId xmlns:a16="http://schemas.microsoft.com/office/drawing/2014/main" val="1674249263"/>
                    </a:ext>
                  </a:extLst>
                </a:gridCol>
                <a:gridCol w="2970497">
                  <a:extLst>
                    <a:ext uri="{9D8B030D-6E8A-4147-A177-3AD203B41FA5}">
                      <a16:colId xmlns:a16="http://schemas.microsoft.com/office/drawing/2014/main" val="1663808544"/>
                    </a:ext>
                  </a:extLst>
                </a:gridCol>
              </a:tblGrid>
              <a:tr h="966102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Rapport des rayons ioniques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Coordinence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Géométrie autour du 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802554"/>
                  </a:ext>
                </a:extLst>
              </a:tr>
              <a:tr h="5367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&lt;0,155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Linéaire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0245396"/>
                  </a:ext>
                </a:extLst>
              </a:tr>
              <a:tr h="5367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0,155 – 0,225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Trigonale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805637"/>
                  </a:ext>
                </a:extLst>
              </a:tr>
              <a:tr h="5367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0,225 – 0,414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Tétraédrique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3887"/>
                  </a:ext>
                </a:extLst>
              </a:tr>
              <a:tr h="5367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0,414-0,732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Octaédrique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4652848"/>
                  </a:ext>
                </a:extLst>
              </a:tr>
              <a:tr h="5367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0,732-1,000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Cubique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29108"/>
                  </a:ext>
                </a:extLst>
              </a:tr>
              <a:tr h="536723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&gt; 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Dodécaédrique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686841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9FE0F9DA-ECD1-46EB-ABAE-8F3B70380897}"/>
              </a:ext>
            </a:extLst>
          </p:cNvPr>
          <p:cNvSpPr txBox="1"/>
          <p:nvPr/>
        </p:nvSpPr>
        <p:spPr>
          <a:xfrm>
            <a:off x="2543419" y="5477608"/>
            <a:ext cx="7105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Différentes géométrie pour différents rapports de rayons ioniques</a:t>
            </a:r>
          </a:p>
        </p:txBody>
      </p:sp>
    </p:spTree>
    <p:extLst>
      <p:ext uri="{BB962C8B-B14F-4D97-AF65-F5344CB8AC3E}">
        <p14:creationId xmlns:p14="http://schemas.microsoft.com/office/powerpoint/2010/main" val="2604272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FC31D5E-3D92-4D09-8F5C-3484F1E432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356841"/>
              </p:ext>
            </p:extLst>
          </p:nvPr>
        </p:nvGraphicFramePr>
        <p:xfrm>
          <a:off x="1212362" y="1440635"/>
          <a:ext cx="9767276" cy="231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1819">
                  <a:extLst>
                    <a:ext uri="{9D8B030D-6E8A-4147-A177-3AD203B41FA5}">
                      <a16:colId xmlns:a16="http://schemas.microsoft.com/office/drawing/2014/main" val="1183705464"/>
                    </a:ext>
                  </a:extLst>
                </a:gridCol>
                <a:gridCol w="2441819">
                  <a:extLst>
                    <a:ext uri="{9D8B030D-6E8A-4147-A177-3AD203B41FA5}">
                      <a16:colId xmlns:a16="http://schemas.microsoft.com/office/drawing/2014/main" val="2332854077"/>
                    </a:ext>
                  </a:extLst>
                </a:gridCol>
                <a:gridCol w="2441819">
                  <a:extLst>
                    <a:ext uri="{9D8B030D-6E8A-4147-A177-3AD203B41FA5}">
                      <a16:colId xmlns:a16="http://schemas.microsoft.com/office/drawing/2014/main" val="3031830685"/>
                    </a:ext>
                  </a:extLst>
                </a:gridCol>
                <a:gridCol w="2441819">
                  <a:extLst>
                    <a:ext uri="{9D8B030D-6E8A-4147-A177-3AD203B41FA5}">
                      <a16:colId xmlns:a16="http://schemas.microsoft.com/office/drawing/2014/main" val="530081817"/>
                    </a:ext>
                  </a:extLst>
                </a:gridCol>
              </a:tblGrid>
              <a:tr h="1156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Atomes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562435"/>
                  </a:ext>
                </a:extLst>
              </a:tr>
              <a:tr h="1156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3,16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118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9DF83316-C406-424C-8B0C-4230F66253F2}"/>
              </a:ext>
            </a:extLst>
          </p:cNvPr>
          <p:cNvSpPr/>
          <p:nvPr/>
        </p:nvSpPr>
        <p:spPr>
          <a:xfrm>
            <a:off x="2954216" y="167052"/>
            <a:ext cx="6435969" cy="1776047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Cristal ionique parfait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D8DCB3B-4597-4F01-BCEE-8E40BE9FFFE8}"/>
              </a:ext>
            </a:extLst>
          </p:cNvPr>
          <p:cNvCxnSpPr/>
          <p:nvPr/>
        </p:nvCxnSpPr>
        <p:spPr>
          <a:xfrm flipH="1">
            <a:off x="2571751" y="1402373"/>
            <a:ext cx="764930" cy="597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8776CD15-CE5E-4534-9A4F-1E9EE1E23534}"/>
              </a:ext>
            </a:extLst>
          </p:cNvPr>
          <p:cNvSpPr/>
          <p:nvPr/>
        </p:nvSpPr>
        <p:spPr>
          <a:xfrm>
            <a:off x="1365281" y="1837594"/>
            <a:ext cx="1362808" cy="879231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Dur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F3C0CA4-2A96-4088-8857-6E06AE2AC91E}"/>
              </a:ext>
            </a:extLst>
          </p:cNvPr>
          <p:cNvCxnSpPr/>
          <p:nvPr/>
        </p:nvCxnSpPr>
        <p:spPr>
          <a:xfrm>
            <a:off x="8932985" y="1494692"/>
            <a:ext cx="958362" cy="800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C53DD1EA-769C-485A-AF6B-53BEB70D7329}"/>
              </a:ext>
            </a:extLst>
          </p:cNvPr>
          <p:cNvSpPr/>
          <p:nvPr/>
        </p:nvSpPr>
        <p:spPr>
          <a:xfrm>
            <a:off x="9821007" y="2145323"/>
            <a:ext cx="1749669" cy="78251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Isolant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94DB8F0D-349D-4B35-A480-EC3116BE6C41}"/>
              </a:ext>
            </a:extLst>
          </p:cNvPr>
          <p:cNvCxnSpPr>
            <a:cxnSpLocks/>
          </p:cNvCxnSpPr>
          <p:nvPr/>
        </p:nvCxnSpPr>
        <p:spPr>
          <a:xfrm flipV="1">
            <a:off x="9157188" y="404446"/>
            <a:ext cx="795704" cy="2616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51C6C26A-1FD2-4DFE-92A2-99540C9B6B81}"/>
              </a:ext>
            </a:extLst>
          </p:cNvPr>
          <p:cNvSpPr/>
          <p:nvPr/>
        </p:nvSpPr>
        <p:spPr>
          <a:xfrm>
            <a:off x="9952892" y="193430"/>
            <a:ext cx="1828800" cy="78251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Soluble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C875A1B9-C424-475F-8D1D-B2EC1D179B30}"/>
              </a:ext>
            </a:extLst>
          </p:cNvPr>
          <p:cNvCxnSpPr/>
          <p:nvPr/>
        </p:nvCxnSpPr>
        <p:spPr>
          <a:xfrm flipH="1" flipV="1">
            <a:off x="2239108" y="694592"/>
            <a:ext cx="838200" cy="360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lipse 15">
            <a:extLst>
              <a:ext uri="{FF2B5EF4-FFF2-40B4-BE49-F238E27FC236}">
                <a16:creationId xmlns:a16="http://schemas.microsoft.com/office/drawing/2014/main" id="{3FBE918F-AD6D-4754-8D27-8F5320881109}"/>
              </a:ext>
            </a:extLst>
          </p:cNvPr>
          <p:cNvSpPr/>
          <p:nvPr/>
        </p:nvSpPr>
        <p:spPr>
          <a:xfrm>
            <a:off x="553915" y="213212"/>
            <a:ext cx="1685193" cy="67261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 err="1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fus</a:t>
            </a:r>
            <a:r>
              <a:rPr lang="fr-FR" baseline="-25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élevée</a:t>
            </a:r>
          </a:p>
        </p:txBody>
      </p:sp>
      <p:sp>
        <p:nvSpPr>
          <p:cNvPr id="17" name="Flèche : bas 16">
            <a:extLst>
              <a:ext uri="{FF2B5EF4-FFF2-40B4-BE49-F238E27FC236}">
                <a16:creationId xmlns:a16="http://schemas.microsoft.com/office/drawing/2014/main" id="{AF58EAD6-CBA0-450D-A51F-24911FBCD65C}"/>
              </a:ext>
            </a:extLst>
          </p:cNvPr>
          <p:cNvSpPr/>
          <p:nvPr/>
        </p:nvSpPr>
        <p:spPr>
          <a:xfrm>
            <a:off x="5883290" y="2103525"/>
            <a:ext cx="782516" cy="130125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44E2DD69-DC9B-4D2C-A47A-70CC35F23D34}"/>
              </a:ext>
            </a:extLst>
          </p:cNvPr>
          <p:cNvSpPr/>
          <p:nvPr/>
        </p:nvSpPr>
        <p:spPr>
          <a:xfrm>
            <a:off x="4280937" y="3578469"/>
            <a:ext cx="4432055" cy="1441939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Cristal ionique réel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77DFBA1A-499F-4392-83DF-F2E4ED985C64}"/>
              </a:ext>
            </a:extLst>
          </p:cNvPr>
          <p:cNvCxnSpPr>
            <a:cxnSpLocks/>
            <a:stCxn id="18" idx="1"/>
          </p:cNvCxnSpPr>
          <p:nvPr/>
        </p:nvCxnSpPr>
        <p:spPr>
          <a:xfrm flipH="1">
            <a:off x="3612723" y="4299439"/>
            <a:ext cx="668214" cy="1670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3CB8736F-940E-4BC4-B50F-20448FA146BF}"/>
              </a:ext>
            </a:extLst>
          </p:cNvPr>
          <p:cNvSpPr/>
          <p:nvPr/>
        </p:nvSpPr>
        <p:spPr>
          <a:xfrm>
            <a:off x="933450" y="3745522"/>
            <a:ext cx="2611315" cy="1441939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Caractère partiellement covalent ou métallique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3FF3B709-C47B-42A0-8303-22FD3FE99482}"/>
              </a:ext>
            </a:extLst>
          </p:cNvPr>
          <p:cNvSpPr/>
          <p:nvPr/>
        </p:nvSpPr>
        <p:spPr>
          <a:xfrm>
            <a:off x="9390185" y="3780693"/>
            <a:ext cx="2611315" cy="1441939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Caractère partiellement covalent ou métallique</a:t>
            </a: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9AC9CB10-B30F-4505-871B-015E1C2F83AF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8712992" y="4299439"/>
            <a:ext cx="668214" cy="1670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80DA4876-A8E4-49C4-9886-FEE8C02BE5A3}"/>
              </a:ext>
            </a:extLst>
          </p:cNvPr>
          <p:cNvSpPr txBox="1"/>
          <p:nvPr/>
        </p:nvSpPr>
        <p:spPr>
          <a:xfrm>
            <a:off x="6878515" y="2305748"/>
            <a:ext cx="1925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Limites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64D92489-2784-4594-A0C5-D4961E274F84}"/>
              </a:ext>
            </a:extLst>
          </p:cNvPr>
          <p:cNvSpPr/>
          <p:nvPr/>
        </p:nvSpPr>
        <p:spPr>
          <a:xfrm>
            <a:off x="5181600" y="5354516"/>
            <a:ext cx="2611315" cy="1441939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Défauts de structures</a:t>
            </a: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E7285969-9E62-4949-873B-C0E81782F36A}"/>
              </a:ext>
            </a:extLst>
          </p:cNvPr>
          <p:cNvCxnSpPr>
            <a:cxnSpLocks/>
            <a:stCxn id="18" idx="2"/>
            <a:endCxn id="21" idx="0"/>
          </p:cNvCxnSpPr>
          <p:nvPr/>
        </p:nvCxnSpPr>
        <p:spPr>
          <a:xfrm flipH="1">
            <a:off x="6487258" y="5020408"/>
            <a:ext cx="9707" cy="334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625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24336D-5FD4-4BDA-A19D-A7293214C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Chimie</a:t>
            </a:r>
            <a:r>
              <a:rPr lang="fr-FR" baseline="30000"/>
              <a:t>3</a:t>
            </a:r>
            <a:r>
              <a:rPr lang="fr-FR"/>
              <a:t> p.258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27596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202</Words>
  <Application>Microsoft Office PowerPoint</Application>
  <PresentationFormat>Grand écran</PresentationFormat>
  <Paragraphs>79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Chimie3 p.258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18</cp:revision>
  <dcterms:created xsi:type="dcterms:W3CDTF">2019-04-24T10:33:18Z</dcterms:created>
  <dcterms:modified xsi:type="dcterms:W3CDTF">2019-05-26T16:24:11Z</dcterms:modified>
</cp:coreProperties>
</file>