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9" r:id="rId6"/>
    <p:sldId id="263" r:id="rId7"/>
    <p:sldId id="264" r:id="rId8"/>
    <p:sldId id="265" r:id="rId9"/>
    <p:sldId id="267" r:id="rId10"/>
    <p:sldId id="266" r:id="rId11"/>
    <p:sldId id="258" r:id="rId12"/>
    <p:sldId id="268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76" autoAdjust="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043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012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9095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285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525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070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117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280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29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96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99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A6109-550A-41BB-806F-B1B3DD8D3DE4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2145B-D5DB-45AF-9AE1-FCD4BD8968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4318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Spectre </a:t>
            </a:r>
            <a:r>
              <a:rPr lang="fr-FR" dirty="0" err="1"/>
              <a:t>électromag</a:t>
            </a:r>
            <a:r>
              <a:rPr lang="fr-FR" dirty="0"/>
              <a:t> entier (en longueur d’onde)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8"/>
          <a:stretch/>
        </p:blipFill>
        <p:spPr>
          <a:xfrm>
            <a:off x="0" y="17915"/>
            <a:ext cx="12192000" cy="6097135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>
            <a:off x="272955" y="1460310"/>
            <a:ext cx="112594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466299" y="5597857"/>
            <a:ext cx="112594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805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06" y="524329"/>
            <a:ext cx="11234057" cy="6271627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67898" y="990329"/>
            <a:ext cx="479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000" dirty="0">
                <a:latin typeface="LM Roman 10" panose="00000500000000000000" pitchFamily="50" charset="0"/>
              </a:rPr>
              <a:t>Be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6677" y="2656659"/>
            <a:ext cx="490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000" dirty="0">
                <a:latin typeface="LM Roman 10" panose="00000500000000000000" pitchFamily="50" charset="0"/>
              </a:rPr>
              <a:t>He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6533" y="4246518"/>
            <a:ext cx="780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000" dirty="0">
                <a:latin typeface="LM Roman 10" panose="00000500000000000000" pitchFamily="50" charset="0"/>
              </a:rPr>
              <a:t>Soleil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52669" y="5836378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000" dirty="0">
                <a:latin typeface="LM Roman 10" panose="00000500000000000000" pitchFamily="50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1083426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492249"/>
            <a:ext cx="10515600" cy="50323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b="1" dirty="0"/>
          </a:p>
          <a:p>
            <a:r>
              <a:rPr lang="fr-FR" dirty="0"/>
              <a:t>La longueur d’onde d’intensité maximale du spectre d’un corps chaud est donnée par la </a:t>
            </a:r>
            <a:r>
              <a:rPr lang="fr-FR" b="1" dirty="0"/>
              <a:t>loi de Wien</a:t>
            </a:r>
            <a:r>
              <a:rPr lang="fr-FR" dirty="0"/>
              <a:t>, elle dépend de la température du corps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Les spectres d’émission et d’absorption d’un élément comportent des raies (</a:t>
            </a:r>
            <a:r>
              <a:rPr lang="fr-FR" dirty="0" err="1"/>
              <a:t>resp</a:t>
            </a:r>
            <a:r>
              <a:rPr lang="fr-FR" dirty="0"/>
              <a:t>. colorées et noires) aux même longueurs d’onde</a:t>
            </a:r>
          </a:p>
          <a:p>
            <a:endParaRPr lang="fr-FR" dirty="0"/>
          </a:p>
          <a:p>
            <a:r>
              <a:rPr lang="fr-FR" dirty="0"/>
              <a:t>En comparant les spectres d’émission d’éléments seul et des spectres d’absorption des étoiles, on peut déterminer leur composition chimique</a:t>
            </a:r>
          </a:p>
          <a:p>
            <a:endParaRPr lang="fr-FR" b="1" dirty="0"/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434717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34F2AAC0-507C-47B4-B4B3-C3630267EA10}"/>
              </a:ext>
            </a:extLst>
          </p:cNvPr>
          <p:cNvSpPr/>
          <p:nvPr/>
        </p:nvSpPr>
        <p:spPr>
          <a:xfrm>
            <a:off x="4453568" y="2715904"/>
            <a:ext cx="3437467" cy="1049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Spectres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BB12FAE-EC95-4D1B-ADC5-2DFD402E602D}"/>
              </a:ext>
            </a:extLst>
          </p:cNvPr>
          <p:cNvCxnSpPr>
            <a:cxnSpLocks/>
          </p:cNvCxnSpPr>
          <p:nvPr/>
        </p:nvCxnSpPr>
        <p:spPr>
          <a:xfrm>
            <a:off x="3475569" y="1871133"/>
            <a:ext cx="1591733" cy="8466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E6278CB6-2791-4D4A-90DE-F6C4A895B0B8}"/>
              </a:ext>
            </a:extLst>
          </p:cNvPr>
          <p:cNvCxnSpPr>
            <a:cxnSpLocks/>
          </p:cNvCxnSpPr>
          <p:nvPr/>
        </p:nvCxnSpPr>
        <p:spPr>
          <a:xfrm flipH="1">
            <a:off x="7349070" y="1583267"/>
            <a:ext cx="1481663" cy="11345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43EE9E5C-4E8D-4D80-9BDE-6D505DB370CE}"/>
              </a:ext>
            </a:extLst>
          </p:cNvPr>
          <p:cNvCxnSpPr>
            <a:cxnSpLocks/>
          </p:cNvCxnSpPr>
          <p:nvPr/>
        </p:nvCxnSpPr>
        <p:spPr>
          <a:xfrm flipV="1">
            <a:off x="6095999" y="3962401"/>
            <a:ext cx="0" cy="973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01B6ADD-AFA6-4AD0-8178-216D3395C4F7}"/>
              </a:ext>
            </a:extLst>
          </p:cNvPr>
          <p:cNvSpPr/>
          <p:nvPr/>
        </p:nvSpPr>
        <p:spPr>
          <a:xfrm>
            <a:off x="397932" y="338665"/>
            <a:ext cx="4538131" cy="150706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La longueur d’onde d’intensité maximale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émise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du spectre d’un corps chaud est donnée par la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loi de Wien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, elle dépend de la température du corps.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132DAA1-8147-4DB4-B11D-44992E690B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65"/>
          <a:stretch/>
        </p:blipFill>
        <p:spPr>
          <a:xfrm>
            <a:off x="486933" y="1977677"/>
            <a:ext cx="1413736" cy="148024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42013D-B824-4AD0-AD53-AA16315437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894"/>
          <a:stretch/>
        </p:blipFill>
        <p:spPr>
          <a:xfrm>
            <a:off x="2159322" y="1975781"/>
            <a:ext cx="1517244" cy="1480246"/>
          </a:xfrm>
          <a:prstGeom prst="rect">
            <a:avLst/>
          </a:prstGeom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DD7F37DE-E786-4947-8730-E2E76976578D}"/>
              </a:ext>
            </a:extLst>
          </p:cNvPr>
          <p:cNvSpPr/>
          <p:nvPr/>
        </p:nvSpPr>
        <p:spPr>
          <a:xfrm>
            <a:off x="7560732" y="108438"/>
            <a:ext cx="4538131" cy="150706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Les spectres d’émission et d’absorption d’un élément comportent des raies (resp. colorées et noires) aux même longueurs d’onde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04D5DDF-6FBB-4164-8DF5-CDAD60AB95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762"/>
          <a:stretch/>
        </p:blipFill>
        <p:spPr>
          <a:xfrm>
            <a:off x="8196636" y="2175932"/>
            <a:ext cx="3995364" cy="819185"/>
          </a:xfrm>
          <a:prstGeom prst="rect">
            <a:avLst/>
          </a:prstGeom>
        </p:spPr>
      </p:pic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675BCEAE-AC5D-4D92-8099-1474074B69E6}"/>
              </a:ext>
            </a:extLst>
          </p:cNvPr>
          <p:cNvSpPr/>
          <p:nvPr/>
        </p:nvSpPr>
        <p:spPr>
          <a:xfrm>
            <a:off x="8136467" y="2717800"/>
            <a:ext cx="4055533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12FF983A-2692-452A-8355-323FF1B47AFF}"/>
              </a:ext>
            </a:extLst>
          </p:cNvPr>
          <p:cNvSpPr/>
          <p:nvPr/>
        </p:nvSpPr>
        <p:spPr>
          <a:xfrm>
            <a:off x="3936999" y="5012268"/>
            <a:ext cx="4538131" cy="150706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En comparant les spectres d’émission d’éléments seul et des spectres d’absorption des étoiles, on peut déterminer leur composition chimique</a:t>
            </a:r>
          </a:p>
        </p:txBody>
      </p:sp>
      <p:pic>
        <p:nvPicPr>
          <p:cNvPr id="26" name="Espace réservé du contenu 3">
            <a:extLst>
              <a:ext uri="{FF2B5EF4-FFF2-40B4-BE49-F238E27FC236}">
                <a16:creationId xmlns:a16="http://schemas.microsoft.com/office/drawing/2014/main" id="{EAFE7EF1-AB8A-4BD2-90CF-0250FB7E78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8" y="4927600"/>
            <a:ext cx="2367320" cy="1479049"/>
          </a:xfrm>
        </p:spPr>
      </p:pic>
    </p:spTree>
    <p:extLst>
      <p:ext uri="{BB962C8B-B14F-4D97-AF65-F5344CB8AC3E}">
        <p14:creationId xmlns:p14="http://schemas.microsoft.com/office/powerpoint/2010/main" val="3625114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91" y="1225123"/>
            <a:ext cx="6964617" cy="4351338"/>
          </a:xfrm>
        </p:spPr>
      </p:pic>
    </p:spTree>
    <p:extLst>
      <p:ext uri="{BB962C8B-B14F-4D97-AF65-F5344CB8AC3E}">
        <p14:creationId xmlns:p14="http://schemas.microsoft.com/office/powerpoint/2010/main" val="1043792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558353" y="99634"/>
            <a:ext cx="2751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Lumière du Soleil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533846" y="-2774477"/>
            <a:ext cx="11286699" cy="258532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7030A0"/>
                </a:solidFill>
              </a:rPr>
              <a:t>Mettre un spectre expérimental si on peut l’obtenir le jour j (idéalement, un max autour de 465 nm)</a:t>
            </a:r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" y="0"/>
            <a:ext cx="10802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84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8465"/>
          <a:stretch/>
        </p:blipFill>
        <p:spPr>
          <a:xfrm>
            <a:off x="581298" y="4537203"/>
            <a:ext cx="1413736" cy="148024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35576" r="17266"/>
          <a:stretch/>
        </p:blipFill>
        <p:spPr>
          <a:xfrm>
            <a:off x="3552360" y="4529871"/>
            <a:ext cx="1367018" cy="148538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39138"/>
          <a:stretch/>
        </p:blipFill>
        <p:spPr>
          <a:xfrm>
            <a:off x="6642263" y="4537203"/>
            <a:ext cx="1801826" cy="148024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/>
          <a:srcRect l="41894"/>
          <a:stretch/>
        </p:blipFill>
        <p:spPr>
          <a:xfrm>
            <a:off x="9963150" y="4619816"/>
            <a:ext cx="1460416" cy="1305494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>
            <a:off x="571500" y="6152865"/>
            <a:ext cx="1108710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11266505" y="6334780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T(K)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15" b="6020"/>
          <a:stretch/>
        </p:blipFill>
        <p:spPr>
          <a:xfrm>
            <a:off x="3316406" y="93277"/>
            <a:ext cx="5127683" cy="44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7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693678"/>
              </p:ext>
            </p:extLst>
          </p:nvPr>
        </p:nvGraphicFramePr>
        <p:xfrm>
          <a:off x="322216" y="3780467"/>
          <a:ext cx="11403348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1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6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9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01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5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02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85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Lampe</a:t>
                      </a:r>
                      <a:r>
                        <a:rPr lang="fr-FR" baseline="0" dirty="0"/>
                        <a:t> à incandescence classique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Lampe halogène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Arcturus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Sirius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Étoile</a:t>
                      </a:r>
                      <a:r>
                        <a:rPr lang="fr-FR" baseline="0" dirty="0"/>
                        <a:t> de type O (géante bleue)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Proxima </a:t>
                      </a:r>
                      <a:r>
                        <a:rPr lang="fr-FR" dirty="0" err="1"/>
                        <a:t>centauri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Soleil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Température (K)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2760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3173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4316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9940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50000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3042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600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λ</a:t>
                      </a:r>
                      <a:r>
                        <a:rPr lang="fr-F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(nm)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590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0" y="435429"/>
            <a:ext cx="4611621" cy="263869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51"/>
          <a:stretch/>
        </p:blipFill>
        <p:spPr>
          <a:xfrm>
            <a:off x="5052333" y="731121"/>
            <a:ext cx="7017748" cy="2172239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3716655" y="1754778"/>
            <a:ext cx="0" cy="9580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297555" y="1004078"/>
            <a:ext cx="0" cy="17087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6924312" y="1015982"/>
            <a:ext cx="0" cy="14775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8271986" y="1552872"/>
            <a:ext cx="0" cy="9099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 flipH="1">
            <a:off x="5800013" y="2437118"/>
            <a:ext cx="1213484" cy="27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6041947" y="2405756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6287453" y="2405756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6532005" y="2405756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 flipH="1">
            <a:off x="7014687" y="2434330"/>
            <a:ext cx="1213484" cy="27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7256621" y="2402968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>
            <a:off x="7502127" y="2402968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>
            <a:off x="7746679" y="2402968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>
            <a:off x="6773346" y="2402968"/>
            <a:ext cx="954" cy="3136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>
            <a:off x="7018852" y="2371726"/>
            <a:ext cx="477" cy="6260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>
            <a:off x="5808764" y="2368815"/>
            <a:ext cx="477" cy="6260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>
            <a:off x="8224362" y="2368815"/>
            <a:ext cx="477" cy="6260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ZoneTexte 39"/>
          <p:cNvSpPr txBox="1"/>
          <p:nvPr/>
        </p:nvSpPr>
        <p:spPr>
          <a:xfrm>
            <a:off x="2402758" y="307009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900 nm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3716655" y="3070095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1050 nm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6299699" y="306141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480 nm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7502127" y="3105992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1010 nm</a:t>
            </a:r>
          </a:p>
        </p:txBody>
      </p:sp>
      <p:cxnSp>
        <p:nvCxnSpPr>
          <p:cNvPr id="45" name="Connecteur droit avec flèche 44"/>
          <p:cNvCxnSpPr/>
          <p:nvPr/>
        </p:nvCxnSpPr>
        <p:spPr>
          <a:xfrm flipV="1">
            <a:off x="3152193" y="2708828"/>
            <a:ext cx="145362" cy="4602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/>
          <p:nvPr/>
        </p:nvCxnSpPr>
        <p:spPr>
          <a:xfrm flipH="1" flipV="1">
            <a:off x="3750071" y="2738650"/>
            <a:ext cx="168446" cy="3948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/>
          <p:nvPr/>
        </p:nvCxnSpPr>
        <p:spPr>
          <a:xfrm flipV="1">
            <a:off x="6532005" y="2498986"/>
            <a:ext cx="312932" cy="6331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/>
          <p:cNvCxnSpPr/>
          <p:nvPr/>
        </p:nvCxnSpPr>
        <p:spPr>
          <a:xfrm flipV="1">
            <a:off x="8116949" y="2462781"/>
            <a:ext cx="156466" cy="7146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995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Image du hachette 1ere S p51 (spectre lumière avec raies noires)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7059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Hachette seconde p32 dispositif </a:t>
            </a:r>
            <a:r>
              <a:rPr lang="fr-FR" dirty="0" err="1"/>
              <a:t>exp</a:t>
            </a:r>
            <a:r>
              <a:rPr lang="fr-FR" dirty="0"/>
              <a:t> pour obtenir un spectre d’abs et d’</a:t>
            </a:r>
            <a:r>
              <a:rPr lang="fr-FR" dirty="0" err="1"/>
              <a:t>ém</a:t>
            </a:r>
            <a:r>
              <a:rPr lang="fr-FR" dirty="0"/>
              <a:t>.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838200" y="382678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Mettre à coté de chaque dispositif le spectre obtenu pour l’élément en question.</a:t>
            </a:r>
          </a:p>
        </p:txBody>
      </p:sp>
    </p:spTree>
    <p:extLst>
      <p:ext uri="{BB962C8B-B14F-4D97-AF65-F5344CB8AC3E}">
        <p14:creationId xmlns:p14="http://schemas.microsoft.com/office/powerpoint/2010/main" val="1079744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2" t="54081" r="88456" b="15011"/>
          <a:stretch/>
        </p:blipFill>
        <p:spPr>
          <a:xfrm>
            <a:off x="192503" y="2923170"/>
            <a:ext cx="561475" cy="1395663"/>
          </a:xfr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3"/>
          <a:srcRect b="25879"/>
          <a:stretch/>
        </p:blipFill>
        <p:spPr>
          <a:xfrm>
            <a:off x="753978" y="2041489"/>
            <a:ext cx="11438022" cy="2341515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753978" y="1669581"/>
            <a:ext cx="2749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LM Roman 10" panose="00000500000000000000" pitchFamily="50" charset="0"/>
              </a:rPr>
              <a:t>Mélange de gaz inconnu :</a:t>
            </a:r>
          </a:p>
        </p:txBody>
      </p:sp>
    </p:spTree>
    <p:extLst>
      <p:ext uri="{BB962C8B-B14F-4D97-AF65-F5344CB8AC3E}">
        <p14:creationId xmlns:p14="http://schemas.microsoft.com/office/powerpoint/2010/main" val="3019225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2" t="54081" r="88456" b="15011"/>
          <a:stretch/>
        </p:blipFill>
        <p:spPr>
          <a:xfrm>
            <a:off x="192503" y="2932695"/>
            <a:ext cx="561475" cy="139566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b="25762"/>
          <a:stretch/>
        </p:blipFill>
        <p:spPr>
          <a:xfrm>
            <a:off x="753978" y="2051015"/>
            <a:ext cx="11438022" cy="234518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753978" y="5093211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LM Roman 10" panose="00000500000000000000" pitchFamily="50" charset="0"/>
              </a:rPr>
              <a:t>Mélange de gaz: Hg, Na, He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/>
          <a:srcRect l="-42" t="74393" b="1245"/>
          <a:stretch/>
        </p:blipFill>
        <p:spPr>
          <a:xfrm>
            <a:off x="749655" y="1296177"/>
            <a:ext cx="11446668" cy="7793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7363" y="1400369"/>
            <a:ext cx="551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latin typeface="LM Roman 10" panose="00000500000000000000" pitchFamily="50" charset="0"/>
              </a:rPr>
              <a:t>He</a:t>
            </a:r>
          </a:p>
        </p:txBody>
      </p:sp>
    </p:spTree>
    <p:extLst>
      <p:ext uri="{BB962C8B-B14F-4D97-AF65-F5344CB8AC3E}">
        <p14:creationId xmlns:p14="http://schemas.microsoft.com/office/powerpoint/2010/main" val="24524697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282</Words>
  <Application>Microsoft Office PowerPoint</Application>
  <PresentationFormat>Grand écran</PresentationFormat>
  <Paragraphs>53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LM Roman 10</vt:lpstr>
      <vt:lpstr>Thème Office</vt:lpstr>
      <vt:lpstr>Spectre électromag entier (en longueur d’onde)</vt:lpstr>
      <vt:lpstr>Présentation PowerPoint</vt:lpstr>
      <vt:lpstr>Présentation PowerPoint</vt:lpstr>
      <vt:lpstr>Présentation PowerPoint</vt:lpstr>
      <vt:lpstr>Présentation PowerPoint</vt:lpstr>
      <vt:lpstr>Image du hachette 1ere S p51 (spectre lumière avec raies noires)</vt:lpstr>
      <vt:lpstr>Hachette seconde p32 dispositif exp pour obtenir un spectre d’abs et d’ém.</vt:lpstr>
      <vt:lpstr>Présentation PowerPoint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Spectre électromag entier (en longueur d’onde)</dc:title>
  <dc:creator>Emma</dc:creator>
  <cp:lastModifiedBy>LOIC</cp:lastModifiedBy>
  <cp:revision>30</cp:revision>
  <dcterms:created xsi:type="dcterms:W3CDTF">2019-05-29T19:19:00Z</dcterms:created>
  <dcterms:modified xsi:type="dcterms:W3CDTF">2019-06-12T09:53:23Z</dcterms:modified>
</cp:coreProperties>
</file>